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50"/>
    <a:srgbClr val="526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y Ferreira dos Santos Junior" userId="S::mauryjunior@prefeitura.sp.gov.br::76d80eec-f6ad-42fa-8431-941197c4e252" providerId="AD" clId="Web-{1F200863-F9FC-4058-CE85-EB13B5C7F0B0}"/>
    <pc:docChg chg="modSld">
      <pc:chgData name="Maury Ferreira dos Santos Junior" userId="S::mauryjunior@prefeitura.sp.gov.br::76d80eec-f6ad-42fa-8431-941197c4e252" providerId="AD" clId="Web-{1F200863-F9FC-4058-CE85-EB13B5C7F0B0}" dt="2024-05-27T14:45:41.282" v="3" actId="1076"/>
      <pc:docMkLst>
        <pc:docMk/>
      </pc:docMkLst>
      <pc:sldChg chg="modSp">
        <pc:chgData name="Maury Ferreira dos Santos Junior" userId="S::mauryjunior@prefeitura.sp.gov.br::76d80eec-f6ad-42fa-8431-941197c4e252" providerId="AD" clId="Web-{1F200863-F9FC-4058-CE85-EB13B5C7F0B0}" dt="2024-05-27T14:45:41.282" v="3" actId="1076"/>
        <pc:sldMkLst>
          <pc:docMk/>
          <pc:sldMk cId="4111345474" sldId="263"/>
        </pc:sldMkLst>
        <pc:spChg chg="mod">
          <ac:chgData name="Maury Ferreira dos Santos Junior" userId="S::mauryjunior@prefeitura.sp.gov.br::76d80eec-f6ad-42fa-8431-941197c4e252" providerId="AD" clId="Web-{1F200863-F9FC-4058-CE85-EB13B5C7F0B0}" dt="2024-05-27T14:45:41.282" v="3" actId="1076"/>
          <ac:spMkLst>
            <pc:docMk/>
            <pc:sldMk cId="4111345474" sldId="263"/>
            <ac:spMk id="27" creationId="{53DE53B1-106F-CB1C-C45E-BF8C625C7E8F}"/>
          </ac:spMkLst>
        </pc:spChg>
      </pc:sldChg>
      <pc:sldChg chg="modSp">
        <pc:chgData name="Maury Ferreira dos Santos Junior" userId="S::mauryjunior@prefeitura.sp.gov.br::76d80eec-f6ad-42fa-8431-941197c4e252" providerId="AD" clId="Web-{1F200863-F9FC-4058-CE85-EB13B5C7F0B0}" dt="2024-05-27T14:45:25.844" v="2" actId="20577"/>
        <pc:sldMkLst>
          <pc:docMk/>
          <pc:sldMk cId="2211919574" sldId="264"/>
        </pc:sldMkLst>
        <pc:spChg chg="mod">
          <ac:chgData name="Maury Ferreira dos Santos Junior" userId="S::mauryjunior@prefeitura.sp.gov.br::76d80eec-f6ad-42fa-8431-941197c4e252" providerId="AD" clId="Web-{1F200863-F9FC-4058-CE85-EB13B5C7F0B0}" dt="2024-05-27T14:45:25.844" v="2" actId="20577"/>
          <ac:spMkLst>
            <pc:docMk/>
            <pc:sldMk cId="2211919574" sldId="264"/>
            <ac:spMk id="225" creationId="{C9188312-81D2-507E-3219-A21135C0279D}"/>
          </ac:spMkLst>
        </pc:spChg>
      </pc:sldChg>
    </pc:docChg>
  </pc:docChgLst>
  <pc:docChgLst>
    <pc:chgData name="Maury Ferreira dos Santos Junior" userId="S::mauryjunior@prefeitura.sp.gov.br::76d80eec-f6ad-42fa-8431-941197c4e252" providerId="AD" clId="Web-{51F0B7E5-ABE0-C7B6-58BB-4C76F87D6818}"/>
    <pc:docChg chg="modSld">
      <pc:chgData name="Maury Ferreira dos Santos Junior" userId="S::mauryjunior@prefeitura.sp.gov.br::76d80eec-f6ad-42fa-8431-941197c4e252" providerId="AD" clId="Web-{51F0B7E5-ABE0-C7B6-58BB-4C76F87D6818}" dt="2024-04-08T13:46:20.251" v="3"/>
      <pc:docMkLst>
        <pc:docMk/>
      </pc:docMkLst>
      <pc:sldChg chg="delSp modSp">
        <pc:chgData name="Maury Ferreira dos Santos Junior" userId="S::mauryjunior@prefeitura.sp.gov.br::76d80eec-f6ad-42fa-8431-941197c4e252" providerId="AD" clId="Web-{51F0B7E5-ABE0-C7B6-58BB-4C76F87D6818}" dt="2024-04-08T13:46:20.251" v="3"/>
        <pc:sldMkLst>
          <pc:docMk/>
          <pc:sldMk cId="1238288066" sldId="256"/>
        </pc:sldMkLst>
        <pc:spChg chg="del mod">
          <ac:chgData name="Maury Ferreira dos Santos Junior" userId="S::mauryjunior@prefeitura.sp.gov.br::76d80eec-f6ad-42fa-8431-941197c4e252" providerId="AD" clId="Web-{51F0B7E5-ABE0-C7B6-58BB-4C76F87D6818}" dt="2024-04-08T13:46:20.251" v="3"/>
          <ac:spMkLst>
            <pc:docMk/>
            <pc:sldMk cId="1238288066" sldId="256"/>
            <ac:spMk id="11" creationId="{9DA32D29-3C0C-9054-CA35-9CF24591FD79}"/>
          </ac:spMkLst>
        </pc:spChg>
        <pc:spChg chg="mod">
          <ac:chgData name="Maury Ferreira dos Santos Junior" userId="S::mauryjunior@prefeitura.sp.gov.br::76d80eec-f6ad-42fa-8431-941197c4e252" providerId="AD" clId="Web-{51F0B7E5-ABE0-C7B6-58BB-4C76F87D6818}" dt="2024-04-08T13:46:13.579" v="0" actId="1076"/>
          <ac:spMkLst>
            <pc:docMk/>
            <pc:sldMk cId="1238288066" sldId="256"/>
            <ac:spMk id="12" creationId="{5B495540-23D2-E80C-B446-05DCDEC3DC8E}"/>
          </ac:spMkLst>
        </pc:spChg>
      </pc:sldChg>
    </pc:docChg>
  </pc:docChgLst>
  <pc:docChgLst>
    <pc:chgData name="Maury Ferreira dos Santos Junior" userId="S::mauryjunior@prefeitura.sp.gov.br::76d80eec-f6ad-42fa-8431-941197c4e252" providerId="AD" clId="Web-{BB29E33E-8E6C-2C7D-68A1-F7AC9270BB2A}"/>
    <pc:docChg chg="modSld">
      <pc:chgData name="Maury Ferreira dos Santos Junior" userId="S::mauryjunior@prefeitura.sp.gov.br::76d80eec-f6ad-42fa-8431-941197c4e252" providerId="AD" clId="Web-{BB29E33E-8E6C-2C7D-68A1-F7AC9270BB2A}" dt="2024-05-27T11:57:13.588" v="367"/>
      <pc:docMkLst>
        <pc:docMk/>
      </pc:docMkLst>
      <pc:sldChg chg="addSp delSp modSp mod modShow">
        <pc:chgData name="Maury Ferreira dos Santos Junior" userId="S::mauryjunior@prefeitura.sp.gov.br::76d80eec-f6ad-42fa-8431-941197c4e252" providerId="AD" clId="Web-{BB29E33E-8E6C-2C7D-68A1-F7AC9270BB2A}" dt="2024-05-27T11:57:13.588" v="367"/>
        <pc:sldMkLst>
          <pc:docMk/>
          <pc:sldMk cId="1238288066" sldId="256"/>
        </pc:sldMkLst>
        <pc:spChg chg="add del mod">
          <ac:chgData name="Maury Ferreira dos Santos Junior" userId="S::mauryjunior@prefeitura.sp.gov.br::76d80eec-f6ad-42fa-8431-941197c4e252" providerId="AD" clId="Web-{BB29E33E-8E6C-2C7D-68A1-F7AC9270BB2A}" dt="2024-05-27T11:07:57.310" v="13"/>
          <ac:spMkLst>
            <pc:docMk/>
            <pc:sldMk cId="1238288066" sldId="256"/>
            <ac:spMk id="2" creationId="{5002021F-581A-01F5-7997-C4173211C357}"/>
          </ac:spMkLst>
        </pc:spChg>
        <pc:spChg chg="add del mod">
          <ac:chgData name="Maury Ferreira dos Santos Junior" userId="S::mauryjunior@prefeitura.sp.gov.br::76d80eec-f6ad-42fa-8431-941197c4e252" providerId="AD" clId="Web-{BB29E33E-8E6C-2C7D-68A1-F7AC9270BB2A}" dt="2024-05-27T11:09:26.828" v="19"/>
          <ac:spMkLst>
            <pc:docMk/>
            <pc:sldMk cId="1238288066" sldId="256"/>
            <ac:spMk id="3" creationId="{3F6682DB-C4E4-E19C-04A7-927B1EFD4E3D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09:54.281" v="21"/>
          <ac:spMkLst>
            <pc:docMk/>
            <pc:sldMk cId="1238288066" sldId="256"/>
            <ac:spMk id="4" creationId="{D7F41C60-BBE2-8B99-86CD-5E8E14E1B872}"/>
          </ac:spMkLst>
        </pc:spChg>
        <pc:spChg chg="add del mod ord modVis">
          <ac:chgData name="Maury Ferreira dos Santos Junior" userId="S::mauryjunior@prefeitura.sp.gov.br::76d80eec-f6ad-42fa-8431-941197c4e252" providerId="AD" clId="Web-{BB29E33E-8E6C-2C7D-68A1-F7AC9270BB2A}" dt="2024-05-27T11:15:14.240" v="38"/>
          <ac:spMkLst>
            <pc:docMk/>
            <pc:sldMk cId="1238288066" sldId="256"/>
            <ac:spMk id="5" creationId="{ADEB4449-C22D-5B02-E44E-83048964072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16:46.383" v="39"/>
          <ac:spMkLst>
            <pc:docMk/>
            <pc:sldMk cId="1238288066" sldId="256"/>
            <ac:spMk id="12" creationId="{5B495540-23D2-E80C-B446-05DCDEC3DC8E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39:29.890" v="210" actId="14100"/>
          <ac:spMkLst>
            <pc:docMk/>
            <pc:sldMk cId="1238288066" sldId="256"/>
            <ac:spMk id="13" creationId="{82B57309-D332-A0C7-73BB-AA41E0708AE2}"/>
          </ac:spMkLst>
        </pc:spChg>
        <pc:spChg chg="del mod">
          <ac:chgData name="Maury Ferreira dos Santos Junior" userId="S::mauryjunior@prefeitura.sp.gov.br::76d80eec-f6ad-42fa-8431-941197c4e252" providerId="AD" clId="Web-{BB29E33E-8E6C-2C7D-68A1-F7AC9270BB2A}" dt="2024-05-27T11:23:33.656" v="122"/>
          <ac:spMkLst>
            <pc:docMk/>
            <pc:sldMk cId="1238288066" sldId="256"/>
            <ac:spMk id="14" creationId="{B72CA78D-0890-DA59-E081-AF09899478CA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26:47.253" v="144" actId="1076"/>
          <ac:spMkLst>
            <pc:docMk/>
            <pc:sldMk cId="1238288066" sldId="256"/>
            <ac:spMk id="15" creationId="{8E950EF6-E013-AE9A-33FA-5C597C69DC01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24:04.751" v="131" actId="1076"/>
          <ac:spMkLst>
            <pc:docMk/>
            <pc:sldMk cId="1238288066" sldId="256"/>
            <ac:spMk id="28" creationId="{CFF13F46-907F-268D-7F8D-1A28B58C835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3:00.351" v="157"/>
          <ac:spMkLst>
            <pc:docMk/>
            <pc:sldMk cId="1238288066" sldId="256"/>
            <ac:spMk id="164" creationId="{4C91E76C-1361-C844-F6D4-F7C83EEFE16F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2:59.351" v="156"/>
          <ac:spMkLst>
            <pc:docMk/>
            <pc:sldMk cId="1238288066" sldId="256"/>
            <ac:spMk id="165" creationId="{1A74F609-AA15-444D-61B7-7585B0CD94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8:08.466" v="182"/>
          <ac:spMkLst>
            <pc:docMk/>
            <pc:sldMk cId="1238288066" sldId="256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8:08.154" v="181"/>
          <ac:spMkLst>
            <pc:docMk/>
            <pc:sldMk cId="1238288066" sldId="256"/>
            <ac:spMk id="168" creationId="{F2528F2B-E3FE-5C1D-4792-CE8A165477E8}"/>
          </ac:spMkLst>
        </pc:spChg>
        <pc:picChg chg="add del mod">
          <ac:chgData name="Maury Ferreira dos Santos Junior" userId="S::mauryjunior@prefeitura.sp.gov.br::76d80eec-f6ad-42fa-8431-941197c4e252" providerId="AD" clId="Web-{BB29E33E-8E6C-2C7D-68A1-F7AC9270BB2A}" dt="2024-05-27T11:17:30.571" v="47"/>
          <ac:picMkLst>
            <pc:docMk/>
            <pc:sldMk cId="1238288066" sldId="256"/>
            <ac:picMk id="11" creationId="{215BB038-E4B1-BCBA-B9AB-D82C5191256B}"/>
          </ac:picMkLst>
        </pc:picChg>
        <pc:picChg chg="add del mod">
          <ac:chgData name="Maury Ferreira dos Santos Junior" userId="S::mauryjunior@prefeitura.sp.gov.br::76d80eec-f6ad-42fa-8431-941197c4e252" providerId="AD" clId="Web-{BB29E33E-8E6C-2C7D-68A1-F7AC9270BB2A}" dt="2024-05-27T11:31:51.991" v="151"/>
          <ac:picMkLst>
            <pc:docMk/>
            <pc:sldMk cId="1238288066" sldId="256"/>
            <ac:picMk id="23" creationId="{0E5F38A2-91B2-9A55-C16D-EC5C0F07D87C}"/>
          </ac:picMkLst>
        </pc:picChg>
        <pc:picChg chg="add del mod">
          <ac:chgData name="Maury Ferreira dos Santos Junior" userId="S::mauryjunior@prefeitura.sp.gov.br::76d80eec-f6ad-42fa-8431-941197c4e252" providerId="AD" clId="Web-{BB29E33E-8E6C-2C7D-68A1-F7AC9270BB2A}" dt="2024-05-27T11:33:37.758" v="162"/>
          <ac:picMkLst>
            <pc:docMk/>
            <pc:sldMk cId="1238288066" sldId="256"/>
            <ac:picMk id="26" creationId="{202DBC19-32BF-EE43-3655-63404B3ECA7D}"/>
          </ac:picMkLst>
        </pc:picChg>
        <pc:picChg chg="add del mod">
          <ac:chgData name="Maury Ferreira dos Santos Junior" userId="S::mauryjunior@prefeitura.sp.gov.br::76d80eec-f6ad-42fa-8431-941197c4e252" providerId="AD" clId="Web-{BB29E33E-8E6C-2C7D-68A1-F7AC9270BB2A}" dt="2024-05-27T11:35:09.557" v="172"/>
          <ac:picMkLst>
            <pc:docMk/>
            <pc:sldMk cId="1238288066" sldId="256"/>
            <ac:picMk id="29" creationId="{4EF91C8D-871D-19D7-65C3-10D54895BF26}"/>
          </ac:picMkLst>
        </pc:picChg>
        <pc:picChg chg="add del mod modCrop">
          <ac:chgData name="Maury Ferreira dos Santos Junior" userId="S::mauryjunior@prefeitura.sp.gov.br::76d80eec-f6ad-42fa-8431-941197c4e252" providerId="AD" clId="Web-{BB29E33E-8E6C-2C7D-68A1-F7AC9270BB2A}" dt="2024-05-27T11:34:52.853" v="171"/>
          <ac:picMkLst>
            <pc:docMk/>
            <pc:sldMk cId="1238288066" sldId="256"/>
            <ac:picMk id="30" creationId="{AB861DAC-98C1-7F3B-C66A-110A44A48598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37:36.935" v="176" actId="1076"/>
          <ac:picMkLst>
            <pc:docMk/>
            <pc:sldMk cId="1238288066" sldId="256"/>
            <ac:picMk id="31" creationId="{8382E309-A22B-15B7-CE54-F42ED64B2222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38:00.935" v="178" actId="1076"/>
          <ac:picMkLst>
            <pc:docMk/>
            <pc:sldMk cId="1238288066" sldId="256"/>
            <ac:picMk id="32" creationId="{A913C373-DECE-3FF6-18BE-9CEDB335830F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38:30.529" v="184" actId="1076"/>
          <ac:picMkLst>
            <pc:docMk/>
            <pc:sldMk cId="1238288066" sldId="256"/>
            <ac:picMk id="33" creationId="{1DB90490-1696-80B7-AC53-DCF9897B8363}"/>
          </ac:picMkLst>
        </pc:pic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50:41.683" v="366" actId="20577"/>
        <pc:sldMkLst>
          <pc:docMk/>
          <pc:sldMk cId="1649714089" sldId="258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3:04.659" v="252"/>
          <ac:spMkLst>
            <pc:docMk/>
            <pc:sldMk cId="1649714089" sldId="258"/>
            <ac:spMk id="11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3:04.316" v="251"/>
          <ac:spMkLst>
            <pc:docMk/>
            <pc:sldMk cId="1649714089" sldId="258"/>
            <ac:spMk id="12" creationId="{5B495540-23D2-E80C-B446-05DCDEC3DC8E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50:41.683" v="366" actId="20577"/>
          <ac:spMkLst>
            <pc:docMk/>
            <pc:sldMk cId="1649714089" sldId="258"/>
            <ac:spMk id="13" creationId="{82B57309-D332-A0C7-73BB-AA41E0708AE2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44.534" v="244"/>
          <ac:spMkLst>
            <pc:docMk/>
            <pc:sldMk cId="1649714089" sldId="258"/>
            <ac:spMk id="164" creationId="{4C91E76C-1361-C844-F6D4-F7C83EEFE16F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44.003" v="243"/>
          <ac:spMkLst>
            <pc:docMk/>
            <pc:sldMk cId="1649714089" sldId="258"/>
            <ac:spMk id="165" creationId="{1A74F609-AA15-444D-61B7-7585B0CD94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52.925" v="248"/>
          <ac:spMkLst>
            <pc:docMk/>
            <pc:sldMk cId="1649714089" sldId="258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52.268" v="247"/>
          <ac:spMkLst>
            <pc:docMk/>
            <pc:sldMk cId="1649714089" sldId="258"/>
            <ac:spMk id="168" creationId="{F2528F2B-E3FE-5C1D-4792-CE8A165477E8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2:51.440" v="246" actId="1076"/>
          <ac:picMkLst>
            <pc:docMk/>
            <pc:sldMk cId="1649714089" sldId="258"/>
            <ac:picMk id="3" creationId="{9F281B3D-F894-E172-AE78-EE9C2A5AF8E7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2:59.800" v="250" actId="1076"/>
          <ac:picMkLst>
            <pc:docMk/>
            <pc:sldMk cId="1649714089" sldId="258"/>
            <ac:picMk id="14" creationId="{D13FC6C0-D0F1-C1A3-E11E-A76E70ADC630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3:10.363" v="254" actId="1076"/>
          <ac:picMkLst>
            <pc:docMk/>
            <pc:sldMk cId="1649714089" sldId="258"/>
            <ac:picMk id="18" creationId="{0771EAA6-935A-2AEF-B663-38446CDBC6D9}"/>
          </ac:picMkLst>
        </pc:pic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44:04.082" v="266" actId="1076"/>
        <pc:sldMkLst>
          <pc:docMk/>
          <pc:sldMk cId="17248619" sldId="259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3:17.503" v="255"/>
          <ac:spMkLst>
            <pc:docMk/>
            <pc:sldMk cId="17248619" sldId="259"/>
            <ac:spMk id="11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3:18.191" v="256"/>
          <ac:spMkLst>
            <pc:docMk/>
            <pc:sldMk cId="17248619" sldId="259"/>
            <ac:spMk id="12" creationId="{5B495540-23D2-E80C-B446-05DCDEC3DC8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3:57.676" v="264"/>
          <ac:spMkLst>
            <pc:docMk/>
            <pc:sldMk cId="17248619" sldId="259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3:51.504" v="261"/>
          <ac:spMkLst>
            <pc:docMk/>
            <pc:sldMk cId="17248619" sldId="259"/>
            <ac:spMk id="168" creationId="{F2528F2B-E3FE-5C1D-4792-CE8A165477E8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3:49.051" v="260" actId="1076"/>
          <ac:picMkLst>
            <pc:docMk/>
            <pc:sldMk cId="17248619" sldId="259"/>
            <ac:picMk id="3" creationId="{3966AD9A-6552-EBD4-290B-0B96C36F2E93}"/>
          </ac:picMkLst>
        </pc:picChg>
        <pc:picChg chg="add del">
          <ac:chgData name="Maury Ferreira dos Santos Junior" userId="S::mauryjunior@prefeitura.sp.gov.br::76d80eec-f6ad-42fa-8431-941197c4e252" providerId="AD" clId="Web-{BB29E33E-8E6C-2C7D-68A1-F7AC9270BB2A}" dt="2024-05-27T11:43:55.223" v="263"/>
          <ac:picMkLst>
            <pc:docMk/>
            <pc:sldMk cId="17248619" sldId="259"/>
            <ac:picMk id="10" creationId="{DE0E9288-D415-CA29-A11F-DD5BB645F343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4:04.082" v="266" actId="1076"/>
          <ac:picMkLst>
            <pc:docMk/>
            <pc:sldMk cId="17248619" sldId="259"/>
            <ac:picMk id="14" creationId="{75E7FF5C-6B7F-9872-A7B5-24CAFCA5EEB0}"/>
          </ac:picMkLst>
        </pc:pic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44:41.708" v="276" actId="1076"/>
        <pc:sldMkLst>
          <pc:docMk/>
          <pc:sldMk cId="2830799202" sldId="260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4:12.582" v="267"/>
          <ac:spMkLst>
            <pc:docMk/>
            <pc:sldMk cId="2830799202" sldId="260"/>
            <ac:spMk id="11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13.239" v="268"/>
          <ac:spMkLst>
            <pc:docMk/>
            <pc:sldMk cId="2830799202" sldId="260"/>
            <ac:spMk id="12" creationId="{5B495540-23D2-E80C-B446-05DCDEC3DC8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36.020" v="274"/>
          <ac:spMkLst>
            <pc:docMk/>
            <pc:sldMk cId="2830799202" sldId="260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35.817" v="273"/>
          <ac:spMkLst>
            <pc:docMk/>
            <pc:sldMk cId="2830799202" sldId="260"/>
            <ac:spMk id="168" creationId="{F2528F2B-E3FE-5C1D-4792-CE8A165477E8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4:34.145" v="272" actId="1076"/>
          <ac:picMkLst>
            <pc:docMk/>
            <pc:sldMk cId="2830799202" sldId="260"/>
            <ac:picMk id="3" creationId="{6779A550-E4CB-6ED3-3FCE-B2701E7C9BD3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4:41.708" v="276" actId="1076"/>
          <ac:picMkLst>
            <pc:docMk/>
            <pc:sldMk cId="2830799202" sldId="260"/>
            <ac:picMk id="7" creationId="{39563B56-9573-DF7B-BEA2-B60DE9E1401D}"/>
          </ac:picMkLst>
        </pc:picChg>
        <pc:cxnChg chg="mod">
          <ac:chgData name="Maury Ferreira dos Santos Junior" userId="S::mauryjunior@prefeitura.sp.gov.br::76d80eec-f6ad-42fa-8431-941197c4e252" providerId="AD" clId="Web-{BB29E33E-8E6C-2C7D-68A1-F7AC9270BB2A}" dt="2024-05-27T11:44:25.614" v="271" actId="1076"/>
          <ac:cxnSpMkLst>
            <pc:docMk/>
            <pc:sldMk cId="2830799202" sldId="260"/>
            <ac:cxnSpMk id="135" creationId="{5482E35F-2B62-AEE9-A7D9-9972A4D009E5}"/>
          </ac:cxnSpMkLst>
        </pc:cxn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45:01.193" v="284" actId="1076"/>
        <pc:sldMkLst>
          <pc:docMk/>
          <pc:sldMk cId="2088138792" sldId="261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4:45.614" v="277"/>
          <ac:spMkLst>
            <pc:docMk/>
            <pc:sldMk cId="2088138792" sldId="261"/>
            <ac:spMk id="11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47.927" v="278"/>
          <ac:spMkLst>
            <pc:docMk/>
            <pc:sldMk cId="2088138792" sldId="261"/>
            <ac:spMk id="12" creationId="{5B495540-23D2-E80C-B446-05DCDEC3DC8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53.271" v="282"/>
          <ac:spMkLst>
            <pc:docMk/>
            <pc:sldMk cId="2088138792" sldId="261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4:52.739" v="281"/>
          <ac:spMkLst>
            <pc:docMk/>
            <pc:sldMk cId="2088138792" sldId="261"/>
            <ac:spMk id="168" creationId="{F2528F2B-E3FE-5C1D-4792-CE8A165477E8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4:50.599" v="280" actId="1076"/>
          <ac:picMkLst>
            <pc:docMk/>
            <pc:sldMk cId="2088138792" sldId="261"/>
            <ac:picMk id="3" creationId="{1259CF96-A48F-CE90-2290-1DD061077FB0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5:01.193" v="284" actId="1076"/>
          <ac:picMkLst>
            <pc:docMk/>
            <pc:sldMk cId="2088138792" sldId="261"/>
            <ac:picMk id="5" creationId="{12D26B6F-CB85-F4BA-0AD8-46433ABFCDB8}"/>
          </ac:picMkLst>
        </pc:pic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41:43.658" v="230" actId="1076"/>
        <pc:sldMkLst>
          <pc:docMk/>
          <pc:sldMk cId="4111345474" sldId="263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0:04.828" v="216"/>
          <ac:spMkLst>
            <pc:docMk/>
            <pc:sldMk cId="4111345474" sldId="263"/>
            <ac:spMk id="15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0:04.156" v="215"/>
          <ac:spMkLst>
            <pc:docMk/>
            <pc:sldMk cId="4111345474" sldId="263"/>
            <ac:spMk id="16" creationId="{5B495540-23D2-E80C-B446-05DCDEC3DC8E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0:36.125" v="220"/>
          <ac:spMkLst>
            <pc:docMk/>
            <pc:sldMk cId="4111345474" sldId="263"/>
            <ac:spMk id="94" creationId="{4C91E76C-1361-C844-F6D4-F7C83EEFE16F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0:41.844" v="221"/>
          <ac:spMkLst>
            <pc:docMk/>
            <pc:sldMk cId="4111345474" sldId="263"/>
            <ac:spMk id="95" creationId="{1A74F609-AA15-444D-61B7-7585B0CD94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1:25.923" v="226"/>
          <ac:spMkLst>
            <pc:docMk/>
            <pc:sldMk cId="4111345474" sldId="263"/>
            <ac:spMk id="9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1:24.423" v="225"/>
          <ac:spMkLst>
            <pc:docMk/>
            <pc:sldMk cId="4111345474" sldId="263"/>
            <ac:spMk id="98" creationId="{F2528F2B-E3FE-5C1D-4792-CE8A165477E8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9:56.297" v="212"/>
          <ac:spMkLst>
            <pc:docMk/>
            <pc:sldMk cId="4111345474" sldId="263"/>
            <ac:spMk id="139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39:54.531" v="211"/>
          <ac:spMkLst>
            <pc:docMk/>
            <pc:sldMk cId="4111345474" sldId="263"/>
            <ac:spMk id="140" creationId="{5B495540-23D2-E80C-B446-05DCDEC3DC8E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0:00.812" v="214" actId="1076"/>
          <ac:picMkLst>
            <pc:docMk/>
            <pc:sldMk cId="4111345474" sldId="263"/>
            <ac:picMk id="3" creationId="{5F641D53-8556-6D4B-A5D8-6CD5E7723440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0:22.234" v="219" actId="1076"/>
          <ac:picMkLst>
            <pc:docMk/>
            <pc:sldMk cId="4111345474" sldId="263"/>
            <ac:picMk id="6" creationId="{DE52A129-5245-7919-FFB5-00C7BA24C8B6}"/>
          </ac:picMkLst>
        </pc:picChg>
        <pc:picChg chg="add mod ord">
          <ac:chgData name="Maury Ferreira dos Santos Junior" userId="S::mauryjunior@prefeitura.sp.gov.br::76d80eec-f6ad-42fa-8431-941197c4e252" providerId="AD" clId="Web-{BB29E33E-8E6C-2C7D-68A1-F7AC9270BB2A}" dt="2024-05-27T11:40:53.829" v="224"/>
          <ac:picMkLst>
            <pc:docMk/>
            <pc:sldMk cId="4111345474" sldId="263"/>
            <ac:picMk id="8" creationId="{0D3186A2-A6FE-88A4-D7D0-56DC7A86FFE6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1:43.658" v="230" actId="1076"/>
          <ac:picMkLst>
            <pc:docMk/>
            <pc:sldMk cId="4111345474" sldId="263"/>
            <ac:picMk id="12" creationId="{C056809A-471E-8B08-61E7-898DAB5AAD0A}"/>
          </ac:picMkLst>
        </pc:picChg>
      </pc:sldChg>
      <pc:sldChg chg="addSp delSp modSp">
        <pc:chgData name="Maury Ferreira dos Santos Junior" userId="S::mauryjunior@prefeitura.sp.gov.br::76d80eec-f6ad-42fa-8431-941197c4e252" providerId="AD" clId="Web-{BB29E33E-8E6C-2C7D-68A1-F7AC9270BB2A}" dt="2024-05-27T11:48:52.353" v="286" actId="1076"/>
        <pc:sldMkLst>
          <pc:docMk/>
          <pc:sldMk cId="2211919574" sldId="264"/>
        </pc:sldMkLst>
        <pc:spChg chg="del">
          <ac:chgData name="Maury Ferreira dos Santos Junior" userId="S::mauryjunior@prefeitura.sp.gov.br::76d80eec-f6ad-42fa-8431-941197c4e252" providerId="AD" clId="Web-{BB29E33E-8E6C-2C7D-68A1-F7AC9270BB2A}" dt="2024-05-27T11:41:57.611" v="232"/>
          <ac:spMkLst>
            <pc:docMk/>
            <pc:sldMk cId="2211919574" sldId="264"/>
            <ac:spMk id="11" creationId="{9DA32D29-3C0C-9054-CA35-9CF24591FD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1:56.830" v="231"/>
          <ac:spMkLst>
            <pc:docMk/>
            <pc:sldMk cId="2211919574" sldId="264"/>
            <ac:spMk id="12" creationId="{5B495540-23D2-E80C-B446-05DCDEC3DC8E}"/>
          </ac:spMkLst>
        </pc:spChg>
        <pc:spChg chg="mod">
          <ac:chgData name="Maury Ferreira dos Santos Junior" userId="S::mauryjunior@prefeitura.sp.gov.br::76d80eec-f6ad-42fa-8431-941197c4e252" providerId="AD" clId="Web-{BB29E33E-8E6C-2C7D-68A1-F7AC9270BB2A}" dt="2024-05-27T11:48:52.353" v="286" actId="1076"/>
          <ac:spMkLst>
            <pc:docMk/>
            <pc:sldMk cId="2211919574" sldId="264"/>
            <ac:spMk id="13" creationId="{82B57309-D332-A0C7-73BB-AA41E0708AE2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8:46.275" v="285"/>
          <ac:spMkLst>
            <pc:docMk/>
            <pc:sldMk cId="2211919574" sldId="264"/>
            <ac:spMk id="142" creationId="{B72CA78D-0890-DA59-E081-AF09899478CA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20.659" v="236"/>
          <ac:spMkLst>
            <pc:docMk/>
            <pc:sldMk cId="2211919574" sldId="264"/>
            <ac:spMk id="164" creationId="{4C91E76C-1361-C844-F6D4-F7C83EEFE16F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20.034" v="235"/>
          <ac:spMkLst>
            <pc:docMk/>
            <pc:sldMk cId="2211919574" sldId="264"/>
            <ac:spMk id="165" creationId="{1A74F609-AA15-444D-61B7-7585B0CD9479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27.534" v="240"/>
          <ac:spMkLst>
            <pc:docMk/>
            <pc:sldMk cId="2211919574" sldId="264"/>
            <ac:spMk id="167" creationId="{4DDE59E0-3293-470C-395A-F947E0D75E64}"/>
          </ac:spMkLst>
        </pc:spChg>
        <pc:spChg chg="del">
          <ac:chgData name="Maury Ferreira dos Santos Junior" userId="S::mauryjunior@prefeitura.sp.gov.br::76d80eec-f6ad-42fa-8431-941197c4e252" providerId="AD" clId="Web-{BB29E33E-8E6C-2C7D-68A1-F7AC9270BB2A}" dt="2024-05-27T11:42:27.127" v="239"/>
          <ac:spMkLst>
            <pc:docMk/>
            <pc:sldMk cId="2211919574" sldId="264"/>
            <ac:spMk id="168" creationId="{F2528F2B-E3FE-5C1D-4792-CE8A165477E8}"/>
          </ac:spMkLst>
        </pc:spChg>
        <pc:picChg chg="add mod">
          <ac:chgData name="Maury Ferreira dos Santos Junior" userId="S::mauryjunior@prefeitura.sp.gov.br::76d80eec-f6ad-42fa-8431-941197c4e252" providerId="AD" clId="Web-{BB29E33E-8E6C-2C7D-68A1-F7AC9270BB2A}" dt="2024-05-27T11:42:03.205" v="234" actId="1076"/>
          <ac:picMkLst>
            <pc:docMk/>
            <pc:sldMk cId="2211919574" sldId="264"/>
            <ac:picMk id="3" creationId="{D183ADF9-6310-B837-7FDE-D9598EB77371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2:26.221" v="238" actId="1076"/>
          <ac:picMkLst>
            <pc:docMk/>
            <pc:sldMk cId="2211919574" sldId="264"/>
            <ac:picMk id="14" creationId="{BF5D89EB-CFF2-5358-E66F-B7500BCE268D}"/>
          </ac:picMkLst>
        </pc:picChg>
        <pc:picChg chg="add mod">
          <ac:chgData name="Maury Ferreira dos Santos Junior" userId="S::mauryjunior@prefeitura.sp.gov.br::76d80eec-f6ad-42fa-8431-941197c4e252" providerId="AD" clId="Web-{BB29E33E-8E6C-2C7D-68A1-F7AC9270BB2A}" dt="2024-05-27T11:42:32.424" v="242" actId="1076"/>
          <ac:picMkLst>
            <pc:docMk/>
            <pc:sldMk cId="2211919574" sldId="264"/>
            <ac:picMk id="18" creationId="{4FE8A2B4-13CD-7371-CD22-EC9A11BEEC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E940AE2-A7C0-7415-3BDF-6428D4447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EC33FF2-24D1-8E42-A234-FE21B707F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EC1D12A-1BF1-419B-EABF-580155960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2E7CA7-8901-A27B-063F-B390E578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85694D8-72D6-835E-BC97-BCB5D2EC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95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FB2A49-6FB0-0FD1-82A0-1D22F5DC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21BEF36-1537-871C-78E4-3B0ACFC63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75EF81C-CFE6-C63C-EE93-81EC9299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5FF2C43-E1C6-7792-4BE5-EF41ED61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925187C-B931-FC35-B39B-99436C3C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08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D18B168-24A0-CB95-1AF5-DF1E0F9E1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D5F3CA8-1A50-A295-B51B-4390F6789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9EC28ED-6F91-B8D6-E060-3DC65930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1F3AF33-2BCB-4AB3-8882-517C6B61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BB72AEA-7503-3516-8488-783997FE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3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C4B7F8-8B4C-8200-A23E-7D95F133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2CC7F22-08E5-7B85-3828-7D7B4564D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43FE825-FE2C-363D-536B-F44CEA7D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71BCB2C-F2BF-1ADC-6253-8482F564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61B8377-8B17-0230-26D8-1218B289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96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3D5A84-B0BB-93E8-44E7-655600C72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E762278-6423-594D-5BBE-B33561918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E3EB938-0D42-19E7-35F3-6078861D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A294135-D536-C000-CE93-BD6A7BCA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660FB78-7227-1C87-043B-569986EF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0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6D4958-74E4-2E68-E0A0-FB45BFE7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571490F-0A8C-FEA8-C83D-7461232A5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648F957-03B6-6D04-7CB3-DE9C5A470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4420743-D57F-180D-A74C-C40DC368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AFB661B-89FD-4BBF-C671-C826AD81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46BDDD6-A690-D25E-3653-11C55F17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96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3AC714-B976-8A2E-828B-1115F1BB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CD6F598-0882-E877-8647-E6D343502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22CE41D-9E34-9098-929F-75D4CC8AE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05BACBE8-C120-76CD-5AD2-D797CB7FC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D8CE048A-51C9-A085-12CC-E8A4D5900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BFE9F03A-1407-B624-3EF2-77732A93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56213431-85FD-8932-3D0F-0A046708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C32E59DB-D2A1-D87B-DEFA-F1E310255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6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E1FDE9-48E6-AB6B-8373-DB120F8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CE1506A1-DD06-B926-B1E8-DE71C1AF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9FB9EB4C-3DA2-FE6E-EF95-8AB62C5E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53378F8-6571-C8CB-49B1-153484E0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53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328E735F-0B2A-3256-FF93-8D06ECA2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0C62727-079C-DDC0-0389-6226D1D3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932FADD9-69A1-9F46-BC30-DC572C28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7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2E110D-52E8-875A-63CA-6DCB5834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D148A5E-18B8-0E59-C56A-9749507C9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7C1217F-0826-4220-E8CC-CC70EF0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AF00854-1B34-B6D5-F8BE-D2FCE120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F6A052F-DA59-A8CE-144D-5DA6F672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6402CF7-8C88-1881-8418-F8D71895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09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EFBE89-8473-3F27-F010-5E9ABECE0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F2499EB-A412-D8FC-7495-006609148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CF6F6AE-AE62-D9C8-E464-4CD9E998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57C620B-92F4-F731-B9AC-BD7119AC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C9778AF-9B4D-AFAF-3277-FC19B6B8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D943765-58A1-27CE-7E6E-5FAB532B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83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B8212729-E30C-2DB7-4AF3-802103A0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0B150C6-0DBD-63DD-29B0-AF6E7193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6A53D72-91D3-302A-7FA6-35907EAAD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91E6-6F51-4C86-84BB-99C3BA1EB2A2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1BD9231-F123-A504-4090-02520FED9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B2CD2EC-57B9-0080-7E69-5872A9629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37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de cantos arredondados 22"/>
          <p:cNvSpPr/>
          <p:nvPr/>
        </p:nvSpPr>
        <p:spPr>
          <a:xfrm>
            <a:off x="6886661" y="1531916"/>
            <a:ext cx="4708854" cy="323106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luxograma: Decisão 21"/>
          <p:cNvSpPr/>
          <p:nvPr/>
        </p:nvSpPr>
        <p:spPr>
          <a:xfrm>
            <a:off x="2579937" y="405189"/>
            <a:ext cx="3325091" cy="3004333"/>
          </a:xfrm>
          <a:prstGeom prst="flowChartDecision">
            <a:avLst/>
          </a:prstGeom>
          <a:solidFill>
            <a:schemeClr val="accent5">
              <a:lumMod val="40000"/>
              <a:lumOff val="60000"/>
              <a:alpha val="37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3116" y="4441217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3115" y="5177482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3114" y="5545623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3113" y="5925639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3112" y="4061204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22"/>
          <p:cNvSpPr/>
          <p:nvPr/>
        </p:nvSpPr>
        <p:spPr>
          <a:xfrm>
            <a:off x="10494402" y="5396581"/>
            <a:ext cx="1692338" cy="1366419"/>
          </a:xfrm>
          <a:custGeom>
            <a:avLst/>
            <a:gdLst/>
            <a:ahLst/>
            <a:cxnLst/>
            <a:rect l="l" t="t" r="r" b="b"/>
            <a:pathLst>
              <a:path w="13519650" h="9512918">
                <a:moveTo>
                  <a:pt x="0" y="0"/>
                </a:moveTo>
                <a:lnTo>
                  <a:pt x="13519650" y="0"/>
                </a:lnTo>
                <a:lnTo>
                  <a:pt x="13519650" y="9512917"/>
                </a:lnTo>
                <a:lnTo>
                  <a:pt x="0" y="951291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6000"/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21"/>
          <p:cNvSpPr/>
          <p:nvPr/>
        </p:nvSpPr>
        <p:spPr>
          <a:xfrm>
            <a:off x="7995731" y="5935438"/>
            <a:ext cx="2629703" cy="1655123"/>
          </a:xfrm>
          <a:custGeom>
            <a:avLst/>
            <a:gdLst/>
            <a:ahLst/>
            <a:cxnLst/>
            <a:rect l="l" t="t" r="r" b="b"/>
            <a:pathLst>
              <a:path w="26458552" h="18598806">
                <a:moveTo>
                  <a:pt x="0" y="0"/>
                </a:moveTo>
                <a:lnTo>
                  <a:pt x="26458552" y="0"/>
                </a:lnTo>
                <a:lnTo>
                  <a:pt x="26458552" y="18598806"/>
                </a:lnTo>
                <a:lnTo>
                  <a:pt x="0" y="185988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37000"/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5" name="Retângulo 14"/>
          <p:cNvSpPr/>
          <p:nvPr/>
        </p:nvSpPr>
        <p:spPr>
          <a:xfrm>
            <a:off x="447021" y="3991397"/>
            <a:ext cx="4561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Solicitação de readaptação do próprio servidor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28934" y="4346878"/>
            <a:ext cx="6947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Solicitação de readaptação pelo médico perito da </a:t>
            </a:r>
            <a:r>
              <a:rPr lang="pt-BR" err="1">
                <a:solidFill>
                  <a:schemeClr val="accent5"/>
                </a:solidFill>
              </a:rPr>
              <a:t>COGESS</a:t>
            </a:r>
            <a:endParaRPr lang="pt-BR">
              <a:solidFill>
                <a:schemeClr val="accent5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23266" y="5091909"/>
            <a:ext cx="2264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Cota de acessibilidade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13734" y="5476686"/>
            <a:ext cx="8011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Diária especial de atividade complementar (</a:t>
            </a:r>
            <a:r>
              <a:rPr lang="pt-BR" err="1">
                <a:solidFill>
                  <a:schemeClr val="accent5"/>
                </a:solidFill>
              </a:rPr>
              <a:t>DEAC</a:t>
            </a:r>
            <a:r>
              <a:rPr lang="pt-BR">
                <a:solidFill>
                  <a:schemeClr val="accent5"/>
                </a:solidFill>
              </a:rPr>
              <a:t>) – </a:t>
            </a:r>
            <a:r>
              <a:rPr lang="pt-BR" err="1">
                <a:solidFill>
                  <a:schemeClr val="accent5"/>
                </a:solidFill>
              </a:rPr>
              <a:t>SMSU</a:t>
            </a:r>
            <a:endParaRPr lang="pt-BR">
              <a:solidFill>
                <a:schemeClr val="accent5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03613" y="5860450"/>
            <a:ext cx="8325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Compatibilidade de função (alteração de cargo) - </a:t>
            </a:r>
            <a:r>
              <a:rPr lang="pt-BR" err="1">
                <a:solidFill>
                  <a:schemeClr val="accent5"/>
                </a:solidFill>
              </a:rPr>
              <a:t>SME</a:t>
            </a:r>
            <a:endParaRPr lang="pt-BR">
              <a:solidFill>
                <a:schemeClr val="accent5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34230" y="1021276"/>
            <a:ext cx="4881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>
                <a:solidFill>
                  <a:schemeClr val="accent5">
                    <a:lumMod val="75000"/>
                  </a:schemeClr>
                </a:solidFill>
              </a:rPr>
              <a:t>COORDENADORIA DE GESTÃO DE SAÚDE DO SERVIDOR</a:t>
            </a:r>
          </a:p>
        </p:txBody>
      </p:sp>
      <p:sp>
        <p:nvSpPr>
          <p:cNvPr id="14" name="Freeform 21"/>
          <p:cNvSpPr/>
          <p:nvPr/>
        </p:nvSpPr>
        <p:spPr>
          <a:xfrm>
            <a:off x="10185748" y="2350988"/>
            <a:ext cx="3811978" cy="2674227"/>
          </a:xfrm>
          <a:custGeom>
            <a:avLst/>
            <a:gdLst/>
            <a:ahLst/>
            <a:cxnLst/>
            <a:rect l="l" t="t" r="r" b="b"/>
            <a:pathLst>
              <a:path w="26458552" h="18598806">
                <a:moveTo>
                  <a:pt x="0" y="0"/>
                </a:moveTo>
                <a:lnTo>
                  <a:pt x="26458552" y="0"/>
                </a:lnTo>
                <a:lnTo>
                  <a:pt x="26458552" y="18598806"/>
                </a:lnTo>
                <a:lnTo>
                  <a:pt x="0" y="185988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37000"/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24" name="CaixaDeTexto 23"/>
          <p:cNvSpPr txBox="1"/>
          <p:nvPr/>
        </p:nvSpPr>
        <p:spPr>
          <a:xfrm>
            <a:off x="6851036" y="2499304"/>
            <a:ext cx="5588591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pt-BR" sz="2800">
                <a:solidFill>
                  <a:schemeClr val="accent6">
                    <a:lumMod val="75000"/>
                  </a:schemeClr>
                </a:solidFill>
                <a:latin typeface="Antique Olive CompactPS" panose="020B0904030504030204" pitchFamily="34" charset="0"/>
              </a:rPr>
              <a:t>FLUXOGRAMAS:</a:t>
            </a:r>
          </a:p>
          <a:p>
            <a:pPr>
              <a:lnSpc>
                <a:spcPts val="3800"/>
              </a:lnSpc>
            </a:pPr>
            <a:r>
              <a:rPr lang="pt-BR" sz="2500">
                <a:solidFill>
                  <a:schemeClr val="accent6">
                    <a:lumMod val="75000"/>
                  </a:schemeClr>
                </a:solidFill>
                <a:latin typeface="Antique Olive CompactPS" panose="020B0904030504030204" pitchFamily="34" charset="0"/>
              </a:rPr>
              <a:t>Readaptação funcional</a:t>
            </a:r>
          </a:p>
        </p:txBody>
      </p:sp>
      <p:sp>
        <p:nvSpPr>
          <p:cNvPr id="21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43015" y="4807382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5" name="Retângulo 24"/>
          <p:cNvSpPr/>
          <p:nvPr/>
        </p:nvSpPr>
        <p:spPr>
          <a:xfrm>
            <a:off x="433166" y="4721809"/>
            <a:ext cx="678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Solicitação de revisão de laudo (Revisão, Complementação e Cessação)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-38852" y="6516778"/>
            <a:ext cx="84641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>
                <a:solidFill>
                  <a:schemeClr val="accent5"/>
                </a:solidFill>
              </a:rPr>
              <a:t>*Os documentos apensados aos processos, como subsídios médicos  e requerimentos,  deverão ter sido emitidos há no máximo 90 dias da data de solicitação.</a:t>
            </a:r>
          </a:p>
        </p:txBody>
      </p:sp>
    </p:spTree>
    <p:extLst>
      <p:ext uri="{BB962C8B-B14F-4D97-AF65-F5344CB8AC3E}">
        <p14:creationId xmlns:p14="http://schemas.microsoft.com/office/powerpoint/2010/main" val="377565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 flipH="1">
            <a:off x="10171957" y="1313805"/>
            <a:ext cx="1" cy="72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xmlns="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100568" y="36482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647114" y="9683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102123" y="11416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xmlns="" id="{D3731846-BF3F-D2A9-BFAF-65102489CE17}"/>
              </a:ext>
            </a:extLst>
          </p:cNvPr>
          <p:cNvSpPr/>
          <p:nvPr/>
        </p:nvSpPr>
        <p:spPr>
          <a:xfrm>
            <a:off x="2846332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3445720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5036079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5635467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1385036" y="430010"/>
            <a:ext cx="3112158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1000">
                <a:cs typeface="Calibri"/>
              </a:rPr>
              <a:t>a) Requerimento de Readaptação Funcional;</a:t>
            </a:r>
            <a:endParaRPr lang="pt-BR">
              <a:cs typeface="Calibri" panose="020F0502020204030204"/>
            </a:endParaRPr>
          </a:p>
          <a:p>
            <a:r>
              <a:rPr lang="pt-BR" sz="1000">
                <a:cs typeface="Calibri"/>
              </a:rPr>
              <a:t>b) Formulário Médico de Solicitação;</a:t>
            </a:r>
          </a:p>
          <a:p>
            <a:r>
              <a:rPr lang="pt-BR" sz="1000"/>
              <a:t>c) Subsídios médicos e de tratamento de saúde.</a:t>
            </a:r>
            <a:endParaRPr lang="pt-BR" sz="1000">
              <a:cs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8E950EF6-E013-AE9A-33FA-5C597C69DC01}"/>
              </a:ext>
            </a:extLst>
          </p:cNvPr>
          <p:cNvSpPr txBox="1"/>
          <p:nvPr/>
        </p:nvSpPr>
        <p:spPr>
          <a:xfrm>
            <a:off x="5153510" y="59389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Primeira readaptação?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553B8BDA-06C9-96CF-9687-4483B2282C85}"/>
              </a:ext>
            </a:extLst>
          </p:cNvPr>
          <p:cNvSpPr txBox="1"/>
          <p:nvPr/>
        </p:nvSpPr>
        <p:spPr>
          <a:xfrm>
            <a:off x="7049547" y="8065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569632" y="419557"/>
            <a:ext cx="13721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Autua processo SEI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D6E888DD-843E-7B09-55F5-83591735797E}"/>
              </a:ext>
            </a:extLst>
          </p:cNvPr>
          <p:cNvSpPr txBox="1"/>
          <p:nvPr/>
        </p:nvSpPr>
        <p:spPr>
          <a:xfrm>
            <a:off x="7426495" y="1834686"/>
            <a:ext cx="16410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mesmo processo SEI da Readaptação Anterior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1BA4940D-A6C5-D8B9-DC42-B5059D00BE4F}"/>
              </a:ext>
            </a:extLst>
          </p:cNvPr>
          <p:cNvSpPr txBox="1"/>
          <p:nvPr/>
        </p:nvSpPr>
        <p:spPr>
          <a:xfrm>
            <a:off x="7096812" y="15948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9594324" y="9619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9812879" y="10284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9474537" y="70581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9439141" y="20758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9368485" y="23941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10906223" y="24744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9032705" y="24510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cxnSp>
        <p:nvCxnSpPr>
          <p:cNvPr id="42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  <a:stCxn id="40" idx="1"/>
            <a:endCxn id="10" idx="2"/>
          </p:cNvCxnSpPr>
          <p:nvPr/>
        </p:nvCxnSpPr>
        <p:spPr>
          <a:xfrm rot="10800000">
            <a:off x="6124753" y="1682770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153925" y="33278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044613" y="3384429"/>
            <a:ext cx="2058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Agendamento de perícia médica presencial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xmlns="" id="{CE092100-29DD-DAED-A1C7-73E1742531F7}"/>
              </a:ext>
            </a:extLst>
          </p:cNvPr>
          <p:cNvGrpSpPr/>
          <p:nvPr/>
        </p:nvGrpSpPr>
        <p:grpSpPr>
          <a:xfrm>
            <a:off x="10378414" y="42066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xmlns="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xmlns="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xmlns="" id="{6457AA36-DD99-1CB6-FF5E-F45C7F3FC9AF}"/>
              </a:ext>
            </a:extLst>
          </p:cNvPr>
          <p:cNvSpPr txBox="1"/>
          <p:nvPr/>
        </p:nvSpPr>
        <p:spPr>
          <a:xfrm>
            <a:off x="10620715" y="44533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perícia?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xmlns="" id="{D8F14205-6D75-0F64-8B89-8DDD2E12F551}"/>
              </a:ext>
            </a:extLst>
          </p:cNvPr>
          <p:cNvSpPr txBox="1"/>
          <p:nvPr/>
        </p:nvSpPr>
        <p:spPr>
          <a:xfrm>
            <a:off x="10085685" y="44625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xmlns="" id="{7B9B1D49-6A49-E5C8-0CC1-410322E6FAF5}"/>
              </a:ext>
            </a:extLst>
          </p:cNvPr>
          <p:cNvSpPr txBox="1"/>
          <p:nvPr/>
        </p:nvSpPr>
        <p:spPr>
          <a:xfrm>
            <a:off x="11104929" y="52585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xmlns="" id="{7BFA04D9-770A-0E03-3F09-70C9DFBA552F}"/>
              </a:ext>
            </a:extLst>
          </p:cNvPr>
          <p:cNvGrpSpPr/>
          <p:nvPr/>
        </p:nvGrpSpPr>
        <p:grpSpPr>
          <a:xfrm>
            <a:off x="4895458" y="42066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xmlns="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xmlns="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xmlns="" id="{BF20E77C-99F6-3352-C207-D4D0DBEC25CF}"/>
              </a:ext>
            </a:extLst>
          </p:cNvPr>
          <p:cNvSpPr txBox="1"/>
          <p:nvPr/>
        </p:nvSpPr>
        <p:spPr>
          <a:xfrm>
            <a:off x="4812770" y="4505343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chemeClr val="bg1"/>
                </a:solidFill>
              </a:rPr>
              <a:t>Novo pedido de agendamento?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xmlns="" id="{96ED0C25-C602-3804-66CF-B99B59B131E2}"/>
              </a:ext>
            </a:extLst>
          </p:cNvPr>
          <p:cNvSpPr/>
          <p:nvPr/>
        </p:nvSpPr>
        <p:spPr>
          <a:xfrm>
            <a:off x="6643275" y="43330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8F9D0C17-1EF5-9FEE-BFC4-8A4B66C6D286}"/>
              </a:ext>
            </a:extLst>
          </p:cNvPr>
          <p:cNvSpPr txBox="1"/>
          <p:nvPr/>
        </p:nvSpPr>
        <p:spPr>
          <a:xfrm>
            <a:off x="7242663" y="45366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xmlns="" id="{2FF8E947-DAA7-6144-5F14-6AE46201AD09}"/>
              </a:ext>
            </a:extLst>
          </p:cNvPr>
          <p:cNvSpPr txBox="1"/>
          <p:nvPr/>
        </p:nvSpPr>
        <p:spPr>
          <a:xfrm>
            <a:off x="5420834" y="39822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xmlns="" id="{879FE572-EA8A-5D0D-8444-A4CCF561A012}"/>
              </a:ext>
            </a:extLst>
          </p:cNvPr>
          <p:cNvSpPr txBox="1"/>
          <p:nvPr/>
        </p:nvSpPr>
        <p:spPr>
          <a:xfrm>
            <a:off x="4532934" y="4595905"/>
            <a:ext cx="620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933099" y="4581091"/>
            <a:ext cx="1620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Conclui processo </a:t>
            </a:r>
          </a:p>
        </p:txBody>
      </p:sp>
      <p:grpSp>
        <p:nvGrpSpPr>
          <p:cNvPr id="93" name="Group 2">
            <a:extLst>
              <a:ext uri="{FF2B5EF4-FFF2-40B4-BE49-F238E27FC236}">
                <a16:creationId xmlns:a16="http://schemas.microsoft.com/office/drawing/2014/main" xmlns="" id="{80217AB5-1AF7-A3B0-B0C4-7C5779ADAB05}"/>
              </a:ext>
            </a:extLst>
          </p:cNvPr>
          <p:cNvGrpSpPr/>
          <p:nvPr/>
        </p:nvGrpSpPr>
        <p:grpSpPr>
          <a:xfrm>
            <a:off x="10396798" y="5750395"/>
            <a:ext cx="1641076" cy="750514"/>
            <a:chOff x="0" y="0"/>
            <a:chExt cx="812800" cy="393390"/>
          </a:xfrm>
        </p:grpSpPr>
        <p:sp>
          <p:nvSpPr>
            <p:cNvPr id="94" name="Freeform 3">
              <a:extLst>
                <a:ext uri="{FF2B5EF4-FFF2-40B4-BE49-F238E27FC236}">
                  <a16:creationId xmlns:a16="http://schemas.microsoft.com/office/drawing/2014/main" xmlns="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95" name="TextBox 4">
              <a:extLst>
                <a:ext uri="{FF2B5EF4-FFF2-40B4-BE49-F238E27FC236}">
                  <a16:creationId xmlns:a16="http://schemas.microsoft.com/office/drawing/2014/main" xmlns="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92" name="CaixaDeTexto 91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307444" y="5802975"/>
            <a:ext cx="183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Publicação da decisão pericial no </a:t>
            </a:r>
            <a:r>
              <a:rPr lang="pt-BR" sz="1200" err="1">
                <a:solidFill>
                  <a:schemeClr val="bg1"/>
                </a:solidFill>
              </a:rPr>
              <a:t>D.O</a:t>
            </a:r>
            <a:r>
              <a:rPr lang="pt-BR" sz="1200">
                <a:solidFill>
                  <a:schemeClr val="bg1"/>
                </a:solidFill>
              </a:rPr>
              <a:t> e emissão de laudo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xmlns="" id="{8EE7666E-75A6-3E9E-9A7A-658DC2B16A30}"/>
              </a:ext>
            </a:extLst>
          </p:cNvPr>
          <p:cNvSpPr/>
          <p:nvPr/>
        </p:nvSpPr>
        <p:spPr>
          <a:xfrm>
            <a:off x="6696413" y="56430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xmlns="" id="{73CBC8A9-EBB8-EA5B-A295-0F7672E1D8C6}"/>
              </a:ext>
            </a:extLst>
          </p:cNvPr>
          <p:cNvSpPr txBox="1"/>
          <p:nvPr/>
        </p:nvSpPr>
        <p:spPr>
          <a:xfrm>
            <a:off x="7295801" y="58466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921148" y="54692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891278" y="5705660"/>
            <a:ext cx="15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Pedido de readaptação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547409" y="58584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5455736" y="655864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807284" y="54477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777414" y="57797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3305666" y="52179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609253" y="59938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95246" y="2936199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261504" y="2962070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xmlns="" id="{45A7DF3D-5FED-D555-925A-C132C1EB0BE4}"/>
              </a:ext>
            </a:extLst>
          </p:cNvPr>
          <p:cNvGrpSpPr/>
          <p:nvPr/>
        </p:nvGrpSpPr>
        <p:grpSpPr>
          <a:xfrm>
            <a:off x="205521" y="57010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xmlns="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xmlns="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250057" y="5761167"/>
            <a:ext cx="223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unidade de trabalho para a atribuição de  novas atividades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3318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xmlns="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74695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xmlns="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848507" y="9885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xmlns="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845390" y="16320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113750" y="27514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xmlns="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980610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xmlns="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86099" y="47444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xmlns="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279595" y="47348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xmlns="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557947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604584" y="60356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10036754" y="602026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de Seta Reta 170">
            <a:extLst>
              <a:ext uri="{FF2B5EF4-FFF2-40B4-BE49-F238E27FC236}">
                <a16:creationId xmlns:a16="http://schemas.microsoft.com/office/drawing/2014/main" xmlns="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120618" y="52083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442243" y="60157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83603" y="59979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520502" y="49457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 flipH="1">
            <a:off x="3500415" y="4354435"/>
            <a:ext cx="23172" cy="4264924"/>
          </a:xfrm>
          <a:prstGeom prst="curvedConnector3">
            <a:avLst>
              <a:gd name="adj1" fmla="val -1298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344600" y="3377570"/>
            <a:ext cx="432815" cy="26330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2992574" y="2182568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3211129" y="2249017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xmlns="" id="{2D6B49FA-81B9-EFB3-D95C-2CCE9E7345C4}"/>
              </a:ext>
            </a:extLst>
          </p:cNvPr>
          <p:cNvCxnSpPr>
            <a:cxnSpLocks/>
            <a:endCxn id="224" idx="1"/>
          </p:cNvCxnSpPr>
          <p:nvPr/>
        </p:nvCxnSpPr>
        <p:spPr>
          <a:xfrm flipV="1">
            <a:off x="1260400" y="2351866"/>
            <a:ext cx="1732174" cy="602196"/>
          </a:xfrm>
          <a:prstGeom prst="curvedConnector3">
            <a:avLst>
              <a:gd name="adj1" fmla="val -9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: Curvo 231">
            <a:extLst>
              <a:ext uri="{FF2B5EF4-FFF2-40B4-BE49-F238E27FC236}">
                <a16:creationId xmlns:a16="http://schemas.microsoft.com/office/drawing/2014/main" xmlns="" id="{8416F353-EBD8-9DCE-83C2-6495ED88FD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62836" y="2441479"/>
            <a:ext cx="1630343" cy="1514920"/>
          </a:xfrm>
          <a:prstGeom prst="curvedConnector3">
            <a:avLst>
              <a:gd name="adj1" fmla="val 969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: Curvo 234">
            <a:extLst>
              <a:ext uri="{FF2B5EF4-FFF2-40B4-BE49-F238E27FC236}">
                <a16:creationId xmlns:a16="http://schemas.microsoft.com/office/drawing/2014/main" xmlns="" id="{46BFC452-E5DD-2EB4-5FAF-BF76150CAF4F}"/>
              </a:ext>
            </a:extLst>
          </p:cNvPr>
          <p:cNvCxnSpPr>
            <a:cxnSpLocks/>
          </p:cNvCxnSpPr>
          <p:nvPr/>
        </p:nvCxnSpPr>
        <p:spPr>
          <a:xfrm flipV="1">
            <a:off x="9008196" y="1425118"/>
            <a:ext cx="577633" cy="73273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xmlns="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9007096" y="570089"/>
            <a:ext cx="528865" cy="58789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: Curvo 249">
            <a:extLst>
              <a:ext uri="{FF2B5EF4-FFF2-40B4-BE49-F238E27FC236}">
                <a16:creationId xmlns:a16="http://schemas.microsoft.com/office/drawing/2014/main" xmlns="" id="{AA6D0FD8-B1EC-3A31-039D-BA1C552D4EBC}"/>
              </a:ext>
            </a:extLst>
          </p:cNvPr>
          <p:cNvCxnSpPr>
            <a:endCxn id="17" idx="1"/>
          </p:cNvCxnSpPr>
          <p:nvPr/>
        </p:nvCxnSpPr>
        <p:spPr>
          <a:xfrm rot="5400000" flipH="1" flipV="1">
            <a:off x="7297615" y="5722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xmlns="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353101" y="18825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Balão de Fala: Retângulo com Cantos Arredondados 275">
            <a:extLst>
              <a:ext uri="{FF2B5EF4-FFF2-40B4-BE49-F238E27FC236}">
                <a16:creationId xmlns:a16="http://schemas.microsoft.com/office/drawing/2014/main" xmlns="" id="{A6BC1517-866A-FFCB-E74C-F3BEBC6E444B}"/>
              </a:ext>
            </a:extLst>
          </p:cNvPr>
          <p:cNvSpPr/>
          <p:nvPr/>
        </p:nvSpPr>
        <p:spPr>
          <a:xfrm>
            <a:off x="7424504" y="2880942"/>
            <a:ext cx="1659348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/>
              <a:t>Enviar processo SEI com no mínimo 30 dias  de antecedência para o fim da readaptação vigente</a:t>
            </a:r>
          </a:p>
        </p:txBody>
      </p:sp>
      <p:cxnSp>
        <p:nvCxnSpPr>
          <p:cNvPr id="278" name="Conector reto 277">
            <a:extLst>
              <a:ext uri="{FF2B5EF4-FFF2-40B4-BE49-F238E27FC236}">
                <a16:creationId xmlns:a16="http://schemas.microsoft.com/office/drawing/2014/main" xmlns="" id="{E5BF43F0-AA06-7F84-60B2-B9AC0D551AA7}"/>
              </a:ext>
            </a:extLst>
          </p:cNvPr>
          <p:cNvCxnSpPr>
            <a:cxnSpLocks/>
            <a:stCxn id="18" idx="2"/>
            <a:endCxn id="276" idx="0"/>
          </p:cNvCxnSpPr>
          <p:nvPr/>
        </p:nvCxnSpPr>
        <p:spPr>
          <a:xfrm>
            <a:off x="8247033" y="2434850"/>
            <a:ext cx="7145" cy="446092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2815633" y="192542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703523" y="37415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Prazo de 60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10536132" y="1752356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xmlns="" id="{EC6A6DBB-8903-6FF6-9482-20E92EB8BBE6}"/>
              </a:ext>
            </a:extLst>
          </p:cNvPr>
          <p:cNvSpPr txBox="1"/>
          <p:nvPr/>
        </p:nvSpPr>
        <p:spPr>
          <a:xfrm>
            <a:off x="10638549" y="177689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cxnSp>
        <p:nvCxnSpPr>
          <p:cNvPr id="291" name="Conector de Seta Reta 290">
            <a:extLst>
              <a:ext uri="{FF2B5EF4-FFF2-40B4-BE49-F238E27FC236}">
                <a16:creationId xmlns:a16="http://schemas.microsoft.com/office/drawing/2014/main" xmlns="" id="{4C5955F4-621E-37F5-28D4-3D12AE3E5CAE}"/>
              </a:ext>
            </a:extLst>
          </p:cNvPr>
          <p:cNvCxnSpPr/>
          <p:nvPr/>
        </p:nvCxnSpPr>
        <p:spPr>
          <a:xfrm flipV="1">
            <a:off x="11589144" y="2332468"/>
            <a:ext cx="0" cy="99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Balão de Fala: Retângulo com Cantos Arredondados 293">
            <a:extLst>
              <a:ext uri="{FF2B5EF4-FFF2-40B4-BE49-F238E27FC236}">
                <a16:creationId xmlns:a16="http://schemas.microsoft.com/office/drawing/2014/main" xmlns="" id="{9758A0A9-ECFF-4A99-9B89-B9B2CB7272DA}"/>
              </a:ext>
            </a:extLst>
          </p:cNvPr>
          <p:cNvSpPr/>
          <p:nvPr/>
        </p:nvSpPr>
        <p:spPr>
          <a:xfrm>
            <a:off x="438386" y="4690490"/>
            <a:ext cx="1856914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/>
              <a:t>Os servidores  readaptados pela 1ª vez serão convocados para o Grupo de Orientação Inicial (GOI) na COGESS</a:t>
            </a:r>
          </a:p>
        </p:txBody>
      </p:sp>
      <p:cxnSp>
        <p:nvCxnSpPr>
          <p:cNvPr id="296" name="Conector de Seta Reta 295">
            <a:extLst>
              <a:ext uri="{FF2B5EF4-FFF2-40B4-BE49-F238E27FC236}">
                <a16:creationId xmlns:a16="http://schemas.microsoft.com/office/drawing/2014/main" xmlns="" id="{8FA0DEC0-BFDC-C564-FF79-2B952E5D91EE}"/>
              </a:ext>
            </a:extLst>
          </p:cNvPr>
          <p:cNvCxnSpPr>
            <a:cxnSpLocks/>
            <a:stCxn id="126" idx="0"/>
            <a:endCxn id="294" idx="2"/>
          </p:cNvCxnSpPr>
          <p:nvPr/>
        </p:nvCxnSpPr>
        <p:spPr>
          <a:xfrm flipV="1">
            <a:off x="1366762" y="5295998"/>
            <a:ext cx="81" cy="46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009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</a:t>
            </a:r>
            <a:r>
              <a:rPr lang="pt-BR" b="1">
                <a:solidFill>
                  <a:schemeClr val="accent6">
                    <a:lumMod val="75000"/>
                  </a:schemeClr>
                </a:solidFill>
              </a:rPr>
              <a:t>SOLICITAÇÃO DE READAPTAÇÃO DO PRÓPRIO SERVIDOR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4021612" y="2144310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grpSp>
        <p:nvGrpSpPr>
          <p:cNvPr id="134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528153" y="4396670"/>
            <a:ext cx="1754079" cy="548806"/>
            <a:chOff x="0" y="-133350"/>
            <a:chExt cx="865537" cy="526740"/>
          </a:xfrm>
        </p:grpSpPr>
        <p:sp>
          <p:nvSpPr>
            <p:cNvPr id="135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36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7" name="CaixaDeTexto 136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584786" y="45267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39" name="CaixaDeTexto 138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2516546" y="1086632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1" name="Imagem 30" descr="Ícone&#10;&#10;Descrição gerada automaticamente">
            <a:extLst>
              <a:ext uri="{FF2B5EF4-FFF2-40B4-BE49-F238E27FC236}">
                <a16:creationId xmlns:a16="http://schemas.microsoft.com/office/drawing/2014/main" xmlns="" id="{8382E309-A22B-15B7-CE54-F42ED64B22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03869" y="914474"/>
            <a:ext cx="790575" cy="730250"/>
          </a:xfrm>
          <a:prstGeom prst="rect">
            <a:avLst/>
          </a:prstGeom>
        </p:spPr>
      </p:pic>
      <p:pic>
        <p:nvPicPr>
          <p:cNvPr id="32" name="Imagem 31" descr="Ícone&#10;&#10;Descrição gerada automaticamente">
            <a:extLst>
              <a:ext uri="{FF2B5EF4-FFF2-40B4-BE49-F238E27FC236}">
                <a16:creationId xmlns:a16="http://schemas.microsoft.com/office/drawing/2014/main" xmlns="" id="{A913C373-DECE-3FF6-18BE-9CEDB33583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2494" y="4367287"/>
            <a:ext cx="790575" cy="730250"/>
          </a:xfrm>
          <a:prstGeom prst="rect">
            <a:avLst/>
          </a:prstGeom>
        </p:spPr>
      </p:pic>
      <p:pic>
        <p:nvPicPr>
          <p:cNvPr id="33" name="Imagem 32" descr="Ícone&#10;&#10;Descrição gerada automaticamente">
            <a:extLst>
              <a:ext uri="{FF2B5EF4-FFF2-40B4-BE49-F238E27FC236}">
                <a16:creationId xmlns:a16="http://schemas.microsoft.com/office/drawing/2014/main" xmlns="" id="{1DB90490-1696-80B7-AC53-DCF9897B83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6616" y="5648732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8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Ícone&#10;&#10;Descrição gerada automaticamente">
            <a:extLst>
              <a:ext uri="{FF2B5EF4-FFF2-40B4-BE49-F238E27FC236}">
                <a16:creationId xmlns:a16="http://schemas.microsoft.com/office/drawing/2014/main" xmlns="" id="{0D3186A2-A6FE-88A4-D7D0-56DC7A86F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536" y="4406974"/>
            <a:ext cx="790575" cy="730250"/>
          </a:xfrm>
          <a:prstGeom prst="rect">
            <a:avLst/>
          </a:prstGeom>
        </p:spPr>
      </p:pic>
      <p:cxnSp>
        <p:nvCxnSpPr>
          <p:cNvPr id="297" name="Conector reto 296"/>
          <p:cNvCxnSpPr/>
          <p:nvPr/>
        </p:nvCxnSpPr>
        <p:spPr>
          <a:xfrm flipV="1">
            <a:off x="7143266" y="1576226"/>
            <a:ext cx="748078" cy="33574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to 291"/>
          <p:cNvCxnSpPr/>
          <p:nvPr/>
        </p:nvCxnSpPr>
        <p:spPr>
          <a:xfrm>
            <a:off x="7365868" y="1391347"/>
            <a:ext cx="595678" cy="28702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em curva 237"/>
          <p:cNvCxnSpPr/>
          <p:nvPr/>
        </p:nvCxnSpPr>
        <p:spPr>
          <a:xfrm rot="16200000" flipH="1">
            <a:off x="8905167" y="3714249"/>
            <a:ext cx="2094370" cy="1890011"/>
          </a:xfrm>
          <a:prstGeom prst="curvedConnector3">
            <a:avLst>
              <a:gd name="adj1" fmla="val 749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155">
            <a:extLst>
              <a:ext uri="{FF2B5EF4-FFF2-40B4-BE49-F238E27FC236}">
                <a16:creationId xmlns:a16="http://schemas.microsoft.com/office/drawing/2014/main" xmlns="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32328" y="3675546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647114" y="1159458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102123" y="1237188"/>
            <a:ext cx="97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Médico Perito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802953" y="737499"/>
            <a:ext cx="1641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Encaminhamento para Readaptação Funcional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553B8BDA-06C9-96CF-9687-4483B2282C85}"/>
              </a:ext>
            </a:extLst>
          </p:cNvPr>
          <p:cNvSpPr txBox="1"/>
          <p:nvPr/>
        </p:nvSpPr>
        <p:spPr>
          <a:xfrm>
            <a:off x="3985594" y="814937"/>
            <a:ext cx="48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4329960" y="2431615"/>
            <a:ext cx="2195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Coordenação de Perícia Médica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1BA4940D-A6C5-D8B9-DC42-B5059D00BE4F}"/>
              </a:ext>
            </a:extLst>
          </p:cNvPr>
          <p:cNvSpPr txBox="1"/>
          <p:nvPr/>
        </p:nvSpPr>
        <p:spPr>
          <a:xfrm>
            <a:off x="3973687" y="2083579"/>
            <a:ext cx="478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4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4888976" y="1958534"/>
            <a:ext cx="1155267" cy="512230"/>
            <a:chOff x="0" y="0"/>
            <a:chExt cx="812800" cy="393390"/>
          </a:xfrm>
        </p:grpSpPr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6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5091987" y="2024983"/>
            <a:ext cx="7531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b="1">
                <a:solidFill>
                  <a:schemeClr val="bg1"/>
                </a:solidFill>
              </a:rPr>
              <a:t>CPM </a:t>
            </a:r>
          </a:p>
        </p:txBody>
      </p:sp>
      <p:grpSp>
        <p:nvGrpSpPr>
          <p:cNvPr id="40" name="Group 5">
            <a:extLst>
              <a:ext uri="{FF2B5EF4-FFF2-40B4-BE49-F238E27FC236}">
                <a16:creationId xmlns:a16="http://schemas.microsoft.com/office/drawing/2014/main" xmlns="" id="{CE092100-29DD-DAED-A1C7-73E1742531F7}"/>
              </a:ext>
            </a:extLst>
          </p:cNvPr>
          <p:cNvGrpSpPr/>
          <p:nvPr/>
        </p:nvGrpSpPr>
        <p:grpSpPr>
          <a:xfrm>
            <a:off x="10310174" y="4233971"/>
            <a:ext cx="1694945" cy="1098359"/>
            <a:chOff x="-260457" y="-123826"/>
            <a:chExt cx="933557" cy="812800"/>
          </a:xfrm>
        </p:grpSpPr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xmlns="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2" name="TextBox 7">
              <a:extLst>
                <a:ext uri="{FF2B5EF4-FFF2-40B4-BE49-F238E27FC236}">
                  <a16:creationId xmlns:a16="http://schemas.microsoft.com/office/drawing/2014/main" xmlns="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43" name="CaixaDeTexto 42">
            <a:extLst>
              <a:ext uri="{FF2B5EF4-FFF2-40B4-BE49-F238E27FC236}">
                <a16:creationId xmlns:a16="http://schemas.microsoft.com/office/drawing/2014/main" xmlns="" id="{6457AA36-DD99-1CB6-FF5E-F45C7F3FC9AF}"/>
              </a:ext>
            </a:extLst>
          </p:cNvPr>
          <p:cNvSpPr txBox="1"/>
          <p:nvPr/>
        </p:nvSpPr>
        <p:spPr>
          <a:xfrm>
            <a:off x="10552475" y="4480671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perícia?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xmlns="" id="{D8F14205-6D75-0F64-8B89-8DDD2E12F551}"/>
              </a:ext>
            </a:extLst>
          </p:cNvPr>
          <p:cNvSpPr txBox="1"/>
          <p:nvPr/>
        </p:nvSpPr>
        <p:spPr>
          <a:xfrm>
            <a:off x="10017445" y="448984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xmlns="" id="{7B9B1D49-6A49-E5C8-0CC1-410322E6FAF5}"/>
              </a:ext>
            </a:extLst>
          </p:cNvPr>
          <p:cNvSpPr txBox="1"/>
          <p:nvPr/>
        </p:nvSpPr>
        <p:spPr>
          <a:xfrm>
            <a:off x="11036689" y="528580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46" name="Group 5">
            <a:extLst>
              <a:ext uri="{FF2B5EF4-FFF2-40B4-BE49-F238E27FC236}">
                <a16:creationId xmlns:a16="http://schemas.microsoft.com/office/drawing/2014/main" xmlns="" id="{7BFA04D9-770A-0E03-3F09-70C9DFBA552F}"/>
              </a:ext>
            </a:extLst>
          </p:cNvPr>
          <p:cNvGrpSpPr/>
          <p:nvPr/>
        </p:nvGrpSpPr>
        <p:grpSpPr>
          <a:xfrm>
            <a:off x="3485068" y="1027044"/>
            <a:ext cx="1694945" cy="1098359"/>
            <a:chOff x="-260457" y="-123826"/>
            <a:chExt cx="933557" cy="812800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xmlns="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8" name="TextBox 7">
              <a:extLst>
                <a:ext uri="{FF2B5EF4-FFF2-40B4-BE49-F238E27FC236}">
                  <a16:creationId xmlns:a16="http://schemas.microsoft.com/office/drawing/2014/main" xmlns="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49" name="CaixaDeTexto 48">
            <a:extLst>
              <a:ext uri="{FF2B5EF4-FFF2-40B4-BE49-F238E27FC236}">
                <a16:creationId xmlns:a16="http://schemas.microsoft.com/office/drawing/2014/main" xmlns="" id="{BF20E77C-99F6-3352-C207-D4D0DBEC25CF}"/>
              </a:ext>
            </a:extLst>
          </p:cNvPr>
          <p:cNvSpPr txBox="1"/>
          <p:nvPr/>
        </p:nvSpPr>
        <p:spPr>
          <a:xfrm>
            <a:off x="3402380" y="1304446"/>
            <a:ext cx="1641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Necessidade  de avaliação presencial?</a:t>
            </a:r>
          </a:p>
        </p:txBody>
      </p:sp>
      <p:sp>
        <p:nvSpPr>
          <p:cNvPr id="50" name="Freeform 17">
            <a:extLst>
              <a:ext uri="{FF2B5EF4-FFF2-40B4-BE49-F238E27FC236}">
                <a16:creationId xmlns:a16="http://schemas.microsoft.com/office/drawing/2014/main" xmlns="" id="{96ED0C25-C602-3804-66CF-B99B59B131E2}"/>
              </a:ext>
            </a:extLst>
          </p:cNvPr>
          <p:cNvSpPr/>
          <p:nvPr/>
        </p:nvSpPr>
        <p:spPr>
          <a:xfrm>
            <a:off x="6575035" y="4360317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xmlns="" id="{8F9D0C17-1EF5-9FEE-BFC4-8A4B66C6D286}"/>
              </a:ext>
            </a:extLst>
          </p:cNvPr>
          <p:cNvSpPr txBox="1"/>
          <p:nvPr/>
        </p:nvSpPr>
        <p:spPr>
          <a:xfrm>
            <a:off x="7174423" y="45639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xmlns="" id="{2FF8E947-DAA7-6144-5F14-6AE46201AD09}"/>
              </a:ext>
            </a:extLst>
          </p:cNvPr>
          <p:cNvSpPr txBox="1"/>
          <p:nvPr/>
        </p:nvSpPr>
        <p:spPr>
          <a:xfrm>
            <a:off x="5352594" y="400950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xmlns="" id="{879FE572-EA8A-5D0D-8444-A4CCF561A012}"/>
              </a:ext>
            </a:extLst>
          </p:cNvPr>
          <p:cNvSpPr txBox="1"/>
          <p:nvPr/>
        </p:nvSpPr>
        <p:spPr>
          <a:xfrm>
            <a:off x="4488444" y="462320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63" name="Freeform 17">
            <a:extLst>
              <a:ext uri="{FF2B5EF4-FFF2-40B4-BE49-F238E27FC236}">
                <a16:creationId xmlns:a16="http://schemas.microsoft.com/office/drawing/2014/main" xmlns="" id="{8EE7666E-75A6-3E9E-9A7A-658DC2B16A30}"/>
              </a:ext>
            </a:extLst>
          </p:cNvPr>
          <p:cNvSpPr/>
          <p:nvPr/>
        </p:nvSpPr>
        <p:spPr>
          <a:xfrm>
            <a:off x="6628173" y="5670312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xmlns="" id="{73CBC8A9-EBB8-EA5B-A295-0F7672E1D8C6}"/>
              </a:ext>
            </a:extLst>
          </p:cNvPr>
          <p:cNvSpPr txBox="1"/>
          <p:nvPr/>
        </p:nvSpPr>
        <p:spPr>
          <a:xfrm>
            <a:off x="7227561" y="5873947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852908" y="5496498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823038" y="5732956"/>
            <a:ext cx="15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Pedido de readaptação deferido?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502919" y="58857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5387496" y="658594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71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739044" y="5475047"/>
            <a:ext cx="1694945" cy="1098359"/>
            <a:chOff x="-260457" y="-123826"/>
            <a:chExt cx="933557" cy="812800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73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74" name="CaixaDeTexto 73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709174" y="5807041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3237426" y="524529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541013" y="60210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77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27006" y="3034745"/>
            <a:ext cx="2049353" cy="820379"/>
            <a:chOff x="0" y="0"/>
            <a:chExt cx="812800" cy="393390"/>
          </a:xfrm>
        </p:grpSpPr>
        <p:sp>
          <p:nvSpPr>
            <p:cNvPr id="78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79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80" name="CaixaDeTexto 79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193264" y="3060616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81" name="Group 2">
            <a:extLst>
              <a:ext uri="{FF2B5EF4-FFF2-40B4-BE49-F238E27FC236}">
                <a16:creationId xmlns:a16="http://schemas.microsoft.com/office/drawing/2014/main" xmlns="" id="{45A7DF3D-5FED-D555-925A-C132C1EB0BE4}"/>
              </a:ext>
            </a:extLst>
          </p:cNvPr>
          <p:cNvGrpSpPr/>
          <p:nvPr/>
        </p:nvGrpSpPr>
        <p:grpSpPr>
          <a:xfrm>
            <a:off x="137281" y="5728303"/>
            <a:ext cx="2348035" cy="774304"/>
            <a:chOff x="0" y="0"/>
            <a:chExt cx="812800" cy="393390"/>
          </a:xfrm>
        </p:grpSpPr>
        <p:sp>
          <p:nvSpPr>
            <p:cNvPr id="82" name="Freeform 3">
              <a:extLst>
                <a:ext uri="{FF2B5EF4-FFF2-40B4-BE49-F238E27FC236}">
                  <a16:creationId xmlns:a16="http://schemas.microsoft.com/office/drawing/2014/main" xmlns="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83" name="TextBox 4">
              <a:extLst>
                <a:ext uri="{FF2B5EF4-FFF2-40B4-BE49-F238E27FC236}">
                  <a16:creationId xmlns:a16="http://schemas.microsoft.com/office/drawing/2014/main" xmlns="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84" name="CaixaDeTexto 83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181817" y="5788463"/>
            <a:ext cx="223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unidade de trabalho para a atribuição de  novas atividades</a:t>
            </a:r>
          </a:p>
        </p:txBody>
      </p:sp>
      <p:cxnSp>
        <p:nvCxnSpPr>
          <p:cNvPr id="85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55159" y="1588848"/>
            <a:ext cx="8420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de Seta Reta 156">
            <a:extLst>
              <a:ext uri="{FF2B5EF4-FFF2-40B4-BE49-F238E27FC236}">
                <a16:creationId xmlns:a16="http://schemas.microsoft.com/office/drawing/2014/main" xmlns="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912370" y="4776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de Seta Reta 159">
            <a:extLst>
              <a:ext uri="{FF2B5EF4-FFF2-40B4-BE49-F238E27FC236}">
                <a16:creationId xmlns:a16="http://schemas.microsoft.com/office/drawing/2014/main" xmlns="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17859" y="4771720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de Seta Reta 160">
            <a:extLst>
              <a:ext uri="{FF2B5EF4-FFF2-40B4-BE49-F238E27FC236}">
                <a16:creationId xmlns:a16="http://schemas.microsoft.com/office/drawing/2014/main" xmlns="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246980" y="4750320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de Seta Reta 165">
            <a:extLst>
              <a:ext uri="{FF2B5EF4-FFF2-40B4-BE49-F238E27FC236}">
                <a16:creationId xmlns:a16="http://schemas.microsoft.com/office/drawing/2014/main" xmlns="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489707" y="4776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536344" y="606292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968514" y="60475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de Seta Reta 170">
            <a:extLst>
              <a:ext uri="{FF2B5EF4-FFF2-40B4-BE49-F238E27FC236}">
                <a16:creationId xmlns:a16="http://schemas.microsoft.com/office/drawing/2014/main" xmlns="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052378" y="5235637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374003" y="6043053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39113" y="6025218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452262" y="4973038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  <a:stCxn id="68" idx="2"/>
            <a:endCxn id="83" idx="2"/>
          </p:cNvCxnSpPr>
          <p:nvPr/>
        </p:nvCxnSpPr>
        <p:spPr>
          <a:xfrm rot="5400000" flipH="1">
            <a:off x="3432175" y="4381731"/>
            <a:ext cx="23172" cy="4264924"/>
          </a:xfrm>
          <a:prstGeom prst="curvedConnector3">
            <a:avLst>
              <a:gd name="adj1" fmla="val -1298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  <a:stCxn id="74" idx="1"/>
            <a:endCxn id="80" idx="3"/>
          </p:cNvCxnSpPr>
          <p:nvPr/>
        </p:nvCxnSpPr>
        <p:spPr>
          <a:xfrm rot="10800000">
            <a:off x="2276360" y="3476116"/>
            <a:ext cx="432815" cy="256175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2924334" y="2880554"/>
            <a:ext cx="1155267" cy="512230"/>
            <a:chOff x="0" y="0"/>
            <a:chExt cx="812800" cy="393390"/>
          </a:xfrm>
        </p:grpSpPr>
        <p:sp>
          <p:nvSpPr>
            <p:cNvPr id="108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9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0" name="CaixaDeTexto 109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3142889" y="2947003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117" name="Balão de Fala: Retângulo com Cantos Arredondados 275">
            <a:extLst>
              <a:ext uri="{FF2B5EF4-FFF2-40B4-BE49-F238E27FC236}">
                <a16:creationId xmlns:a16="http://schemas.microsoft.com/office/drawing/2014/main" xmlns="" id="{A6BC1517-866A-FFCB-E74C-F3BEBC6E444B}"/>
              </a:ext>
            </a:extLst>
          </p:cNvPr>
          <p:cNvSpPr/>
          <p:nvPr/>
        </p:nvSpPr>
        <p:spPr>
          <a:xfrm>
            <a:off x="7784724" y="1388097"/>
            <a:ext cx="1239047" cy="476632"/>
          </a:xfrm>
          <a:prstGeom prst="wedgeRoundRectCallout">
            <a:avLst>
              <a:gd name="adj1" fmla="val -22170"/>
              <a:gd name="adj2" fmla="val 6933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/>
              <a:t>Verificar se já existe processo SEI em andamento</a:t>
            </a:r>
          </a:p>
        </p:txBody>
      </p:sp>
      <p:sp>
        <p:nvSpPr>
          <p:cNvPr id="121" name="CaixaDeTexto 120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635283" y="3840075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Prazo de 60 dias</a:t>
            </a:r>
          </a:p>
        </p:txBody>
      </p:sp>
      <p:grpSp>
        <p:nvGrpSpPr>
          <p:cNvPr id="122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10219473" y="3053287"/>
            <a:ext cx="1641076" cy="527727"/>
            <a:chOff x="0" y="0"/>
            <a:chExt cx="812800" cy="393390"/>
          </a:xfrm>
        </p:grpSpPr>
        <p:sp>
          <p:nvSpPr>
            <p:cNvPr id="123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24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5" name="CaixaDeTexto 124">
            <a:extLst>
              <a:ext uri="{FF2B5EF4-FFF2-40B4-BE49-F238E27FC236}">
                <a16:creationId xmlns:a16="http://schemas.microsoft.com/office/drawing/2014/main" xmlns="" id="{EC6A6DBB-8903-6FF6-9482-20E92EB8BBE6}"/>
              </a:ext>
            </a:extLst>
          </p:cNvPr>
          <p:cNvSpPr txBox="1"/>
          <p:nvPr/>
        </p:nvSpPr>
        <p:spPr>
          <a:xfrm>
            <a:off x="10393140" y="3077825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sp>
        <p:nvSpPr>
          <p:cNvPr id="127" name="Balão de Fala: Retângulo com Cantos Arredondados 293">
            <a:extLst>
              <a:ext uri="{FF2B5EF4-FFF2-40B4-BE49-F238E27FC236}">
                <a16:creationId xmlns:a16="http://schemas.microsoft.com/office/drawing/2014/main" xmlns="" id="{9758A0A9-ECFF-4A99-9B89-B9B2CB7272DA}"/>
              </a:ext>
            </a:extLst>
          </p:cNvPr>
          <p:cNvSpPr/>
          <p:nvPr/>
        </p:nvSpPr>
        <p:spPr>
          <a:xfrm>
            <a:off x="370146" y="4717786"/>
            <a:ext cx="1856914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/>
              <a:t>Os servidores  readaptados pela 1ª vez serão convocados para o Grupo de Orientação Inicial (GOI) na COGESS</a:t>
            </a:r>
          </a:p>
        </p:txBody>
      </p:sp>
      <p:cxnSp>
        <p:nvCxnSpPr>
          <p:cNvPr id="128" name="Conector de Seta Reta 295">
            <a:extLst>
              <a:ext uri="{FF2B5EF4-FFF2-40B4-BE49-F238E27FC236}">
                <a16:creationId xmlns:a16="http://schemas.microsoft.com/office/drawing/2014/main" xmlns="" id="{8FA0DEC0-BFDC-C564-FF79-2B952E5D91EE}"/>
              </a:ext>
            </a:extLst>
          </p:cNvPr>
          <p:cNvCxnSpPr>
            <a:cxnSpLocks/>
            <a:stCxn id="84" idx="0"/>
            <a:endCxn id="127" idx="2"/>
          </p:cNvCxnSpPr>
          <p:nvPr/>
        </p:nvCxnSpPr>
        <p:spPr>
          <a:xfrm flipV="1">
            <a:off x="1298522" y="5323294"/>
            <a:ext cx="81" cy="46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130" name="CaixaDeTexto 129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8" y="61156"/>
            <a:ext cx="10455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</a:t>
            </a:r>
            <a:r>
              <a:rPr lang="pt-BR" b="1">
                <a:solidFill>
                  <a:schemeClr val="accent5">
                    <a:lumMod val="75000"/>
                  </a:schemeClr>
                </a:solidFill>
              </a:rPr>
              <a:t>SOLICITAÇÃO DE READAPTAÇÃO PELO MÉDICO PERITO DA </a:t>
            </a:r>
            <a:r>
              <a:rPr lang="pt-BR" b="1" err="1">
                <a:solidFill>
                  <a:schemeClr val="accent5">
                    <a:lumMod val="75000"/>
                  </a:schemeClr>
                </a:solidFill>
              </a:rPr>
              <a:t>COGESS</a:t>
            </a:r>
            <a:endParaRPr lang="pt-BR" b="1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134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4916395" y="697281"/>
            <a:ext cx="1155267" cy="512230"/>
            <a:chOff x="0" y="0"/>
            <a:chExt cx="812800" cy="393390"/>
          </a:xfrm>
        </p:grpSpPr>
        <p:sp>
          <p:nvSpPr>
            <p:cNvPr id="135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36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7" name="CaixaDeTexto 136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5134950" y="763730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cxnSp>
        <p:nvCxnSpPr>
          <p:cNvPr id="147" name="Conector em curva 146"/>
          <p:cNvCxnSpPr/>
          <p:nvPr/>
        </p:nvCxnSpPr>
        <p:spPr>
          <a:xfrm flipV="1">
            <a:off x="4513531" y="953397"/>
            <a:ext cx="392534" cy="233450"/>
          </a:xfrm>
          <a:prstGeom prst="curvedConnector3">
            <a:avLst>
              <a:gd name="adj1" fmla="val -215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em curva 151"/>
          <p:cNvCxnSpPr/>
          <p:nvPr/>
        </p:nvCxnSpPr>
        <p:spPr>
          <a:xfrm>
            <a:off x="4512682" y="1960747"/>
            <a:ext cx="338791" cy="255844"/>
          </a:xfrm>
          <a:prstGeom prst="curvedConnector3">
            <a:avLst>
              <a:gd name="adj1" fmla="val -23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de seta reta 154"/>
          <p:cNvCxnSpPr/>
          <p:nvPr/>
        </p:nvCxnSpPr>
        <p:spPr>
          <a:xfrm>
            <a:off x="6099115" y="959806"/>
            <a:ext cx="527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/>
          <p:cNvCxnSpPr/>
          <p:nvPr/>
        </p:nvCxnSpPr>
        <p:spPr>
          <a:xfrm>
            <a:off x="6071662" y="2222078"/>
            <a:ext cx="527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em curva 162"/>
          <p:cNvCxnSpPr/>
          <p:nvPr/>
        </p:nvCxnSpPr>
        <p:spPr>
          <a:xfrm>
            <a:off x="7716844" y="990167"/>
            <a:ext cx="3339887" cy="8625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55">
            <a:extLst>
              <a:ext uri="{FF2B5EF4-FFF2-40B4-BE49-F238E27FC236}">
                <a16:creationId xmlns:a16="http://schemas.microsoft.com/office/drawing/2014/main" xmlns="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32328" y="2457545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5">
            <a:extLst>
              <a:ext uri="{FF2B5EF4-FFF2-40B4-BE49-F238E27FC236}">
                <a16:creationId xmlns:a16="http://schemas.microsoft.com/office/drawing/2014/main" xmlns="" id="{7BFA04D9-770A-0E03-3F09-70C9DFBA552F}"/>
              </a:ext>
            </a:extLst>
          </p:cNvPr>
          <p:cNvGrpSpPr/>
          <p:nvPr/>
        </p:nvGrpSpPr>
        <p:grpSpPr>
          <a:xfrm>
            <a:off x="4836083" y="4242300"/>
            <a:ext cx="1694945" cy="1098359"/>
            <a:chOff x="-260457" y="-123826"/>
            <a:chExt cx="933557" cy="812800"/>
          </a:xfrm>
        </p:grpSpPr>
        <p:sp>
          <p:nvSpPr>
            <p:cNvPr id="171" name="Freeform 6">
              <a:extLst>
                <a:ext uri="{FF2B5EF4-FFF2-40B4-BE49-F238E27FC236}">
                  <a16:creationId xmlns:a16="http://schemas.microsoft.com/office/drawing/2014/main" xmlns="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72" name="TextBox 7">
              <a:extLst>
                <a:ext uri="{FF2B5EF4-FFF2-40B4-BE49-F238E27FC236}">
                  <a16:creationId xmlns:a16="http://schemas.microsoft.com/office/drawing/2014/main" xmlns="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73" name="CaixaDeTexto 172">
            <a:extLst>
              <a:ext uri="{FF2B5EF4-FFF2-40B4-BE49-F238E27FC236}">
                <a16:creationId xmlns:a16="http://schemas.microsoft.com/office/drawing/2014/main" xmlns="" id="{BF20E77C-99F6-3352-C207-D4D0DBEC25CF}"/>
              </a:ext>
            </a:extLst>
          </p:cNvPr>
          <p:cNvSpPr txBox="1"/>
          <p:nvPr/>
        </p:nvSpPr>
        <p:spPr>
          <a:xfrm>
            <a:off x="4753395" y="4519702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cxnSp>
        <p:nvCxnSpPr>
          <p:cNvPr id="208" name="Conector em curva 207"/>
          <p:cNvCxnSpPr/>
          <p:nvPr/>
        </p:nvCxnSpPr>
        <p:spPr>
          <a:xfrm rot="10800000">
            <a:off x="4182089" y="2772653"/>
            <a:ext cx="1284524" cy="1236857"/>
          </a:xfrm>
          <a:prstGeom prst="curvedConnector3">
            <a:avLst>
              <a:gd name="adj1" fmla="val 110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em curva 214"/>
          <p:cNvCxnSpPr>
            <a:stCxn id="80" idx="0"/>
            <a:endCxn id="268" idx="1"/>
          </p:cNvCxnSpPr>
          <p:nvPr/>
        </p:nvCxnSpPr>
        <p:spPr>
          <a:xfrm rot="5400000" flipH="1" flipV="1">
            <a:off x="1899846" y="2107618"/>
            <a:ext cx="287964" cy="161803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3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153925" y="1902868"/>
            <a:ext cx="1852267" cy="527727"/>
            <a:chOff x="0" y="0"/>
            <a:chExt cx="812800" cy="393390"/>
          </a:xfrm>
        </p:grpSpPr>
        <p:sp>
          <p:nvSpPr>
            <p:cNvPr id="224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5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6" name="CaixaDeTexto 225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044613" y="1935679"/>
            <a:ext cx="2058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Agendamento de perícia médica presencial</a:t>
            </a:r>
          </a:p>
        </p:txBody>
      </p:sp>
      <p:sp>
        <p:nvSpPr>
          <p:cNvPr id="230" name="CaixaDeTexto 229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7572467" y="3049852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grpSp>
        <p:nvGrpSpPr>
          <p:cNvPr id="231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8127432" y="3003854"/>
            <a:ext cx="1641076" cy="527727"/>
            <a:chOff x="0" y="0"/>
            <a:chExt cx="812800" cy="393390"/>
          </a:xfrm>
        </p:grpSpPr>
        <p:sp>
          <p:nvSpPr>
            <p:cNvPr id="232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33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34" name="CaixaDeTexto 233">
            <a:extLst>
              <a:ext uri="{FF2B5EF4-FFF2-40B4-BE49-F238E27FC236}">
                <a16:creationId xmlns:a16="http://schemas.microsoft.com/office/drawing/2014/main" xmlns="" id="{EC6A6DBB-8903-6FF6-9482-20E92EB8BBE6}"/>
              </a:ext>
            </a:extLst>
          </p:cNvPr>
          <p:cNvSpPr txBox="1"/>
          <p:nvPr/>
        </p:nvSpPr>
        <p:spPr>
          <a:xfrm>
            <a:off x="8122974" y="311151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cxnSp>
        <p:nvCxnSpPr>
          <p:cNvPr id="236" name="Conector em curva 235"/>
          <p:cNvCxnSpPr/>
          <p:nvPr/>
        </p:nvCxnSpPr>
        <p:spPr>
          <a:xfrm>
            <a:off x="7733594" y="2238694"/>
            <a:ext cx="1214376" cy="72948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CaixaDeTexto 267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2852844" y="2649541"/>
            <a:ext cx="1641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/>
              <a:t>SEGES/COGEES/COAP</a:t>
            </a:r>
          </a:p>
        </p:txBody>
      </p:sp>
      <p:sp>
        <p:nvSpPr>
          <p:cNvPr id="284" name="Arco 283"/>
          <p:cNvSpPr/>
          <p:nvPr/>
        </p:nvSpPr>
        <p:spPr>
          <a:xfrm rot="9399000">
            <a:off x="9113564" y="3246905"/>
            <a:ext cx="694716" cy="1948094"/>
          </a:xfrm>
          <a:prstGeom prst="arc">
            <a:avLst>
              <a:gd name="adj1" fmla="val 16645911"/>
              <a:gd name="adj2" fmla="val 32885"/>
            </a:avLst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3985594" y="2903313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*</a:t>
            </a:r>
          </a:p>
        </p:txBody>
      </p:sp>
      <p:grpSp>
        <p:nvGrpSpPr>
          <p:cNvPr id="287" name="Group 2">
            <a:extLst>
              <a:ext uri="{FF2B5EF4-FFF2-40B4-BE49-F238E27FC236}">
                <a16:creationId xmlns:a16="http://schemas.microsoft.com/office/drawing/2014/main" xmlns="" id="{80217AB5-1AF7-A3B0-B0C4-7C5779ADAB05}"/>
              </a:ext>
            </a:extLst>
          </p:cNvPr>
          <p:cNvGrpSpPr/>
          <p:nvPr/>
        </p:nvGrpSpPr>
        <p:grpSpPr>
          <a:xfrm>
            <a:off x="10349298" y="5774145"/>
            <a:ext cx="1641076" cy="750514"/>
            <a:chOff x="0" y="0"/>
            <a:chExt cx="812800" cy="393390"/>
          </a:xfrm>
        </p:grpSpPr>
        <p:sp>
          <p:nvSpPr>
            <p:cNvPr id="288" name="Freeform 3">
              <a:extLst>
                <a:ext uri="{FF2B5EF4-FFF2-40B4-BE49-F238E27FC236}">
                  <a16:creationId xmlns:a16="http://schemas.microsoft.com/office/drawing/2014/main" xmlns="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89" name="TextBox 4">
              <a:extLst>
                <a:ext uri="{FF2B5EF4-FFF2-40B4-BE49-F238E27FC236}">
                  <a16:creationId xmlns:a16="http://schemas.microsoft.com/office/drawing/2014/main" xmlns="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90" name="CaixaDeTexto 289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259944" y="5826725"/>
            <a:ext cx="183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Publicação da decisão pericial no </a:t>
            </a:r>
            <a:r>
              <a:rPr lang="pt-BR" sz="1200" err="1">
                <a:solidFill>
                  <a:schemeClr val="bg1"/>
                </a:solidFill>
              </a:rPr>
              <a:t>D.O</a:t>
            </a:r>
            <a:r>
              <a:rPr lang="pt-BR" sz="1200">
                <a:solidFill>
                  <a:schemeClr val="bg1"/>
                </a:solidFill>
              </a:rPr>
              <a:t> e emissão de laudo</a:t>
            </a:r>
          </a:p>
        </p:txBody>
      </p:sp>
      <p:grpSp>
        <p:nvGrpSpPr>
          <p:cNvPr id="299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516278" y="4396670"/>
            <a:ext cx="1754079" cy="548806"/>
            <a:chOff x="0" y="-133350"/>
            <a:chExt cx="865537" cy="526740"/>
          </a:xfrm>
        </p:grpSpPr>
        <p:sp>
          <p:nvSpPr>
            <p:cNvPr id="300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01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302" name="CaixaDeTexto 301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572911" y="45267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5F641D53-8556-6D4B-A5D8-6CD5E7723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536" y="586391"/>
            <a:ext cx="790575" cy="730250"/>
          </a:xfrm>
          <a:prstGeom prst="rect">
            <a:avLst/>
          </a:prstGeom>
        </p:spPr>
      </p:pic>
      <p:pic>
        <p:nvPicPr>
          <p:cNvPr id="6" name="Imagem 5" descr="Ícone&#10;&#10;Descrição gerada automaticamente">
            <a:extLst>
              <a:ext uri="{FF2B5EF4-FFF2-40B4-BE49-F238E27FC236}">
                <a16:creationId xmlns:a16="http://schemas.microsoft.com/office/drawing/2014/main" xmlns="" id="{DE52A129-5245-7919-FFB5-00C7BA24C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202" y="1803474"/>
            <a:ext cx="790575" cy="730250"/>
          </a:xfrm>
          <a:prstGeom prst="rect">
            <a:avLst/>
          </a:prstGeom>
        </p:spPr>
      </p:pic>
      <p:pic>
        <p:nvPicPr>
          <p:cNvPr id="12" name="Imagem 11" descr="Ícone&#10;&#10;Descrição gerada automaticamente">
            <a:extLst>
              <a:ext uri="{FF2B5EF4-FFF2-40B4-BE49-F238E27FC236}">
                <a16:creationId xmlns:a16="http://schemas.microsoft.com/office/drawing/2014/main" xmlns="" id="{C056809A-471E-8B08-61E7-898DAB5AA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536" y="5676974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4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10088832" y="1679592"/>
            <a:ext cx="2" cy="411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xmlns="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17443" y="36957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563989" y="10158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018998" y="11891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xmlns="" id="{D3731846-BF3F-D2A9-BFAF-65102489CE17}"/>
              </a:ext>
            </a:extLst>
          </p:cNvPr>
          <p:cNvSpPr/>
          <p:nvPr/>
        </p:nvSpPr>
        <p:spPr>
          <a:xfrm>
            <a:off x="2763207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3362595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4952954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5552342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1553577" y="614131"/>
            <a:ext cx="2093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/>
              <a:t>Subsídios médicos e de tratamento de saúde que justifiquem o pedido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8E950EF6-E013-AE9A-33FA-5C597C69DC01}"/>
              </a:ext>
            </a:extLst>
          </p:cNvPr>
          <p:cNvSpPr txBox="1"/>
          <p:nvPr/>
        </p:nvSpPr>
        <p:spPr>
          <a:xfrm>
            <a:off x="5155052" y="73664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Servidor readaptado?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553B8BDA-06C9-96CF-9687-4483B2282C85}"/>
              </a:ext>
            </a:extLst>
          </p:cNvPr>
          <p:cNvSpPr txBox="1"/>
          <p:nvPr/>
        </p:nvSpPr>
        <p:spPr>
          <a:xfrm>
            <a:off x="6966422" y="8540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1BA4940D-A6C5-D8B9-DC42-B5059D00BE4F}"/>
              </a:ext>
            </a:extLst>
          </p:cNvPr>
          <p:cNvSpPr txBox="1"/>
          <p:nvPr/>
        </p:nvSpPr>
        <p:spPr>
          <a:xfrm>
            <a:off x="7013687" y="16423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9511199" y="10094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9729754" y="10759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CPM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9332037" y="753313"/>
            <a:ext cx="1846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/>
              <a:t>SEGES/</a:t>
            </a:r>
            <a:r>
              <a:rPr lang="pt-BR" sz="1000" err="1"/>
              <a:t>COGEES</a:t>
            </a:r>
            <a:r>
              <a:rPr lang="pt-BR" sz="1000"/>
              <a:t>/CPM/</a:t>
            </a:r>
            <a:r>
              <a:rPr lang="pt-BR" sz="1000" err="1"/>
              <a:t>REV</a:t>
            </a:r>
            <a:r>
              <a:rPr lang="pt-BR" sz="1000"/>
              <a:t>/RF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9356016" y="21233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9285360" y="24416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10823098" y="25219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8949580" y="24985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070800" y="33753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153068" y="3491304"/>
            <a:ext cx="1665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Perícia documental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xmlns="" id="{CE092100-29DD-DAED-A1C7-73E1742531F7}"/>
              </a:ext>
            </a:extLst>
          </p:cNvPr>
          <p:cNvGrpSpPr/>
          <p:nvPr/>
        </p:nvGrpSpPr>
        <p:grpSpPr>
          <a:xfrm>
            <a:off x="10295289" y="42541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xmlns="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xmlns="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xmlns="" id="{6457AA36-DD99-1CB6-FF5E-F45C7F3FC9AF}"/>
              </a:ext>
            </a:extLst>
          </p:cNvPr>
          <p:cNvSpPr txBox="1"/>
          <p:nvPr/>
        </p:nvSpPr>
        <p:spPr>
          <a:xfrm>
            <a:off x="10537590" y="45008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avaliação?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xmlns="" id="{D8F14205-6D75-0F64-8B89-8DDD2E12F551}"/>
              </a:ext>
            </a:extLst>
          </p:cNvPr>
          <p:cNvSpPr txBox="1"/>
          <p:nvPr/>
        </p:nvSpPr>
        <p:spPr>
          <a:xfrm>
            <a:off x="10002560" y="45100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xmlns="" id="{7B9B1D49-6A49-E5C8-0CC1-410322E6FAF5}"/>
              </a:ext>
            </a:extLst>
          </p:cNvPr>
          <p:cNvSpPr txBox="1"/>
          <p:nvPr/>
        </p:nvSpPr>
        <p:spPr>
          <a:xfrm>
            <a:off x="11021804" y="53060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xmlns="" id="{7BFA04D9-770A-0E03-3F09-70C9DFBA552F}"/>
              </a:ext>
            </a:extLst>
          </p:cNvPr>
          <p:cNvGrpSpPr/>
          <p:nvPr/>
        </p:nvGrpSpPr>
        <p:grpSpPr>
          <a:xfrm>
            <a:off x="4812333" y="42541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xmlns="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xmlns="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xmlns="" id="{BF20E77C-99F6-3352-C207-D4D0DBEC25CF}"/>
              </a:ext>
            </a:extLst>
          </p:cNvPr>
          <p:cNvSpPr txBox="1"/>
          <p:nvPr/>
        </p:nvSpPr>
        <p:spPr>
          <a:xfrm>
            <a:off x="4729645" y="4531577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xmlns="" id="{96ED0C25-C602-3804-66CF-B99B59B131E2}"/>
              </a:ext>
            </a:extLst>
          </p:cNvPr>
          <p:cNvSpPr/>
          <p:nvPr/>
        </p:nvSpPr>
        <p:spPr>
          <a:xfrm>
            <a:off x="6560150" y="43805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8F9D0C17-1EF5-9FEE-BFC4-8A4B66C6D286}"/>
              </a:ext>
            </a:extLst>
          </p:cNvPr>
          <p:cNvSpPr txBox="1"/>
          <p:nvPr/>
        </p:nvSpPr>
        <p:spPr>
          <a:xfrm>
            <a:off x="7159538" y="45841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xmlns="" id="{2FF8E947-DAA7-6144-5F14-6AE46201AD09}"/>
              </a:ext>
            </a:extLst>
          </p:cNvPr>
          <p:cNvSpPr txBox="1"/>
          <p:nvPr/>
        </p:nvSpPr>
        <p:spPr>
          <a:xfrm>
            <a:off x="5348342" y="40297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xmlns="" id="{879FE572-EA8A-5D0D-8444-A4CCF561A012}"/>
              </a:ext>
            </a:extLst>
          </p:cNvPr>
          <p:cNvSpPr txBox="1"/>
          <p:nvPr/>
        </p:nvSpPr>
        <p:spPr>
          <a:xfrm>
            <a:off x="4461684" y="4643405"/>
            <a:ext cx="69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xmlns="" id="{8EE7666E-75A6-3E9E-9A7A-658DC2B16A30}"/>
              </a:ext>
            </a:extLst>
          </p:cNvPr>
          <p:cNvSpPr/>
          <p:nvPr/>
        </p:nvSpPr>
        <p:spPr>
          <a:xfrm>
            <a:off x="6613288" y="56905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xmlns="" id="{73CBC8A9-EBB8-EA5B-A295-0F7672E1D8C6}"/>
              </a:ext>
            </a:extLst>
          </p:cNvPr>
          <p:cNvSpPr txBox="1"/>
          <p:nvPr/>
        </p:nvSpPr>
        <p:spPr>
          <a:xfrm>
            <a:off x="7212676" y="58941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838023" y="55167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808153" y="5943160"/>
            <a:ext cx="1506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Pedido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476159" y="59059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5372611" y="659426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724159" y="54952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694289" y="58272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3222541" y="52654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526128" y="60413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12121" y="2983699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178379" y="3009570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xmlns="" id="{45A7DF3D-5FED-D555-925A-C132C1EB0BE4}"/>
              </a:ext>
            </a:extLst>
          </p:cNvPr>
          <p:cNvGrpSpPr/>
          <p:nvPr/>
        </p:nvGrpSpPr>
        <p:grpSpPr>
          <a:xfrm>
            <a:off x="122396" y="57485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xmlns="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xmlns="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166932" y="5808667"/>
            <a:ext cx="22334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Retorna o processo para unidade de trabalho com a sugestão de trabalho em  local de melhor acesso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45005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xmlns="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66382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xmlns="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765382" y="10360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xmlns="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762265" y="16795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030625" y="27989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xmlns="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897485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xmlns="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02974" y="47919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xmlns="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196470" y="47823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xmlns="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474822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521459" y="60831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359118" y="60632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12353" y="60454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437377" y="49932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>
            <a:off x="3269856" y="4231328"/>
            <a:ext cx="318041" cy="4264924"/>
          </a:xfrm>
          <a:prstGeom prst="curvedConnector3">
            <a:avLst>
              <a:gd name="adj1" fmla="val 1718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261475" y="3425070"/>
            <a:ext cx="432815" cy="26330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2909449" y="2230068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3128004" y="2296517"/>
            <a:ext cx="7531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b="1">
                <a:solidFill>
                  <a:schemeClr val="bg1"/>
                </a:solidFill>
              </a:rPr>
              <a:t>CPM</a:t>
            </a: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xmlns="" id="{2D6B49FA-81B9-EFB3-D95C-2CCE9E7345C4}"/>
              </a:ext>
            </a:extLst>
          </p:cNvPr>
          <p:cNvCxnSpPr>
            <a:cxnSpLocks/>
            <a:endCxn id="224" idx="1"/>
          </p:cNvCxnSpPr>
          <p:nvPr/>
        </p:nvCxnSpPr>
        <p:spPr>
          <a:xfrm flipV="1">
            <a:off x="1177275" y="2399366"/>
            <a:ext cx="1732174" cy="602196"/>
          </a:xfrm>
          <a:prstGeom prst="curvedConnector3">
            <a:avLst>
              <a:gd name="adj1" fmla="val -9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: Curvo 231">
            <a:extLst>
              <a:ext uri="{FF2B5EF4-FFF2-40B4-BE49-F238E27FC236}">
                <a16:creationId xmlns:a16="http://schemas.microsoft.com/office/drawing/2014/main" xmlns="" id="{8416F353-EBD8-9DCE-83C2-6495ED88FD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03753" y="2500538"/>
            <a:ext cx="1630343" cy="1538451"/>
          </a:xfrm>
          <a:prstGeom prst="curvedConnector3">
            <a:avLst>
              <a:gd name="adj1" fmla="val 982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xmlns="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8781471" y="581964"/>
            <a:ext cx="622853" cy="596829"/>
          </a:xfrm>
          <a:prstGeom prst="curvedConnector3">
            <a:avLst>
              <a:gd name="adj1" fmla="val 95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xmlns="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269976" y="19300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2652059" y="1961048"/>
            <a:ext cx="1871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/>
              <a:t>SEGES/</a:t>
            </a:r>
            <a:r>
              <a:rPr lang="pt-BR" sz="1000" err="1"/>
              <a:t>COGEES</a:t>
            </a:r>
            <a:r>
              <a:rPr lang="pt-BR" sz="1000"/>
              <a:t>/CPM/</a:t>
            </a:r>
            <a:r>
              <a:rPr lang="pt-BR" sz="1000" err="1"/>
              <a:t>REV</a:t>
            </a:r>
            <a:r>
              <a:rPr lang="pt-BR" sz="1000"/>
              <a:t>/RF</a:t>
            </a:r>
          </a:p>
          <a:p>
            <a:endParaRPr lang="pt-BR" sz="1100"/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620398" y="37890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Prazo de 60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6528575" y="2830883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xmlns="" id="{EC6A6DBB-8903-6FF6-9482-20E92EB8BBE6}"/>
              </a:ext>
            </a:extLst>
          </p:cNvPr>
          <p:cNvSpPr txBox="1"/>
          <p:nvPr/>
        </p:nvSpPr>
        <p:spPr>
          <a:xfrm>
            <a:off x="6630992" y="2855421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145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 </a:t>
            </a:r>
            <a:r>
              <a:rPr lang="pt-BR" b="1">
                <a:solidFill>
                  <a:schemeClr val="tx1">
                    <a:lumMod val="50000"/>
                    <a:lumOff val="50000"/>
                  </a:schemeClr>
                </a:solidFill>
              </a:rPr>
              <a:t>SOLICITAÇÃO DE REVISÃO DE LAUDO (Revisão, Complementação e Cessação)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 flipH="1">
            <a:off x="3961438" y="2266241"/>
            <a:ext cx="28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sp>
        <p:nvSpPr>
          <p:cNvPr id="154" name="CaixaDeTexto 153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409754" y="1935423"/>
            <a:ext cx="1471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Verificar fluxo para solicitação de readaptação funcional</a:t>
            </a: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</p:cNvCxnSpPr>
          <p:nvPr/>
        </p:nvCxnSpPr>
        <p:spPr>
          <a:xfrm rot="10800000">
            <a:off x="6041628" y="1742145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089146" y="5960896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932889" y="60950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de Seta Reta 170">
            <a:extLst>
              <a:ext uri="{FF2B5EF4-FFF2-40B4-BE49-F238E27FC236}">
                <a16:creationId xmlns:a16="http://schemas.microsoft.com/office/drawing/2014/main" xmlns="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037493" y="52558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2">
            <a:extLst>
              <a:ext uri="{FF2B5EF4-FFF2-40B4-BE49-F238E27FC236}">
                <a16:creationId xmlns:a16="http://schemas.microsoft.com/office/drawing/2014/main" xmlns="" id="{80217AB5-1AF7-A3B0-B0C4-7C5779ADAB05}"/>
              </a:ext>
            </a:extLst>
          </p:cNvPr>
          <p:cNvGrpSpPr/>
          <p:nvPr/>
        </p:nvGrpSpPr>
        <p:grpSpPr>
          <a:xfrm>
            <a:off x="10266173" y="5797895"/>
            <a:ext cx="1641076" cy="750514"/>
            <a:chOff x="0" y="0"/>
            <a:chExt cx="812800" cy="393390"/>
          </a:xfrm>
        </p:grpSpPr>
        <p:sp>
          <p:nvSpPr>
            <p:cNvPr id="179" name="Freeform 3">
              <a:extLst>
                <a:ext uri="{FF2B5EF4-FFF2-40B4-BE49-F238E27FC236}">
                  <a16:creationId xmlns:a16="http://schemas.microsoft.com/office/drawing/2014/main" xmlns="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0" name="TextBox 4">
              <a:extLst>
                <a:ext uri="{FF2B5EF4-FFF2-40B4-BE49-F238E27FC236}">
                  <a16:creationId xmlns:a16="http://schemas.microsoft.com/office/drawing/2014/main" xmlns="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1" name="CaixaDeTexto 180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176819" y="5850475"/>
            <a:ext cx="183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Publicação da decisão pericial no </a:t>
            </a:r>
            <a:r>
              <a:rPr lang="pt-BR" sz="1200" err="1">
                <a:solidFill>
                  <a:schemeClr val="bg1"/>
                </a:solidFill>
              </a:rPr>
              <a:t>D.O</a:t>
            </a:r>
            <a:r>
              <a:rPr lang="pt-BR" sz="1200">
                <a:solidFill>
                  <a:schemeClr val="bg1"/>
                </a:solidFill>
              </a:rPr>
              <a:t> e emissão de laudo</a:t>
            </a:r>
          </a:p>
        </p:txBody>
      </p:sp>
      <p:cxnSp>
        <p:nvCxnSpPr>
          <p:cNvPr id="183" name="Conector: Curvo 249">
            <a:extLst>
              <a:ext uri="{FF2B5EF4-FFF2-40B4-BE49-F238E27FC236}">
                <a16:creationId xmlns:a16="http://schemas.microsoft.com/office/drawing/2014/main" xmlns="" id="{AA6D0FD8-B1EC-3A31-039D-BA1C552D4EBC}"/>
              </a:ext>
            </a:extLst>
          </p:cNvPr>
          <p:cNvCxnSpPr/>
          <p:nvPr/>
        </p:nvCxnSpPr>
        <p:spPr>
          <a:xfrm rot="5400000" flipH="1" flipV="1">
            <a:off x="7214490" y="6197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445028" y="4444170"/>
            <a:ext cx="1754079" cy="548806"/>
            <a:chOff x="0" y="-133350"/>
            <a:chExt cx="865537" cy="526740"/>
          </a:xfrm>
        </p:grpSpPr>
        <p:sp>
          <p:nvSpPr>
            <p:cNvPr id="185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6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7" name="CaixaDeTexto 186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501661" y="45742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087157" y="66180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da COM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444457" y="413957"/>
            <a:ext cx="1486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Utiliza o processo autuado para o pedido de readaptação</a:t>
            </a:r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9036009" y="1492021"/>
            <a:ext cx="2195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Coordenação de Perícia Médica</a:t>
            </a:r>
          </a:p>
        </p:txBody>
      </p:sp>
      <p:sp>
        <p:nvSpPr>
          <p:cNvPr id="135" name="CaixaDeTexto 134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2379314" y="2748385"/>
            <a:ext cx="2195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Coordenação de Perícia Médica</a:t>
            </a:r>
          </a:p>
        </p:txBody>
      </p:sp>
      <p:grpSp>
        <p:nvGrpSpPr>
          <p:cNvPr id="136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7979400" y="3360856"/>
            <a:ext cx="1852267" cy="527727"/>
            <a:chOff x="0" y="0"/>
            <a:chExt cx="812800" cy="393390"/>
          </a:xfrm>
        </p:grpSpPr>
        <p:sp>
          <p:nvSpPr>
            <p:cNvPr id="137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38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9" name="CaixaDeTexto 138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7870088" y="3476792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Perícia presencial</a:t>
            </a:r>
          </a:p>
        </p:txBody>
      </p:sp>
      <p:sp>
        <p:nvSpPr>
          <p:cNvPr id="141" name="CaixaDeTexto 140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9767885" y="3486219"/>
            <a:ext cx="397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ou</a:t>
            </a:r>
          </a:p>
        </p:txBody>
      </p:sp>
      <p:cxnSp>
        <p:nvCxnSpPr>
          <p:cNvPr id="60" name="Conector angulado 59"/>
          <p:cNvCxnSpPr>
            <a:stCxn id="47" idx="3"/>
            <a:endCxn id="180" idx="2"/>
          </p:cNvCxnSpPr>
          <p:nvPr/>
        </p:nvCxnSpPr>
        <p:spPr>
          <a:xfrm flipH="1">
            <a:off x="11086711" y="3629804"/>
            <a:ext cx="731880" cy="2918605"/>
          </a:xfrm>
          <a:prstGeom prst="bentConnector4">
            <a:avLst>
              <a:gd name="adj1" fmla="val -23877"/>
              <a:gd name="adj2" fmla="val 1037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em curva 84"/>
          <p:cNvCxnSpPr/>
          <p:nvPr/>
        </p:nvCxnSpPr>
        <p:spPr>
          <a:xfrm>
            <a:off x="8881536" y="3888363"/>
            <a:ext cx="1941562" cy="420908"/>
          </a:xfrm>
          <a:prstGeom prst="curvedConnector3">
            <a:avLst>
              <a:gd name="adj1" fmla="val 1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em curva 88"/>
          <p:cNvCxnSpPr/>
          <p:nvPr/>
        </p:nvCxnSpPr>
        <p:spPr>
          <a:xfrm rot="10800000">
            <a:off x="8138108" y="3086254"/>
            <a:ext cx="840673" cy="240447"/>
          </a:xfrm>
          <a:prstGeom prst="curvedConnector3">
            <a:avLst>
              <a:gd name="adj1" fmla="val 5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ixaDeTexto 142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2448306" y="1141224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D183ADF9-6310-B837-7FDE-D9598EB77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0119" y="1052057"/>
            <a:ext cx="790575" cy="730250"/>
          </a:xfrm>
          <a:prstGeom prst="rect">
            <a:avLst/>
          </a:prstGeom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xmlns="" id="{BF5D89EB-CFF2-5358-E66F-B7500BCE26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4869" y="4428141"/>
            <a:ext cx="790575" cy="730250"/>
          </a:xfrm>
          <a:prstGeom prst="rect">
            <a:avLst/>
          </a:prstGeom>
        </p:spPr>
      </p:pic>
      <p:pic>
        <p:nvPicPr>
          <p:cNvPr id="18" name="Imagem 17" descr="Ícone&#10;&#10;Descrição gerada automaticamente">
            <a:extLst>
              <a:ext uri="{FF2B5EF4-FFF2-40B4-BE49-F238E27FC236}">
                <a16:creationId xmlns:a16="http://schemas.microsoft.com/office/drawing/2014/main" xmlns="" id="{4FE8A2B4-13CD-7371-CD22-EC9A11BEEC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6036" y="5687557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91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 flipH="1">
            <a:off x="10171957" y="1313805"/>
            <a:ext cx="1" cy="72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xmlns="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100568" y="36482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647114" y="9683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102123" y="11416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xmlns="" id="{D3731846-BF3F-D2A9-BFAF-65102489CE17}"/>
              </a:ext>
            </a:extLst>
          </p:cNvPr>
          <p:cNvSpPr/>
          <p:nvPr/>
        </p:nvSpPr>
        <p:spPr>
          <a:xfrm>
            <a:off x="2846332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3445720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5036079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5635467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702589" y="551594"/>
            <a:ext cx="4101621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900" dirty="0"/>
              <a:t>a) Subsídios médicos e de tratamento de saúde que justifiquem o pedido;</a:t>
            </a:r>
            <a:endParaRPr lang="pt-BR" dirty="0">
              <a:cs typeface="Calibri" panose="020F0502020204030204"/>
            </a:endParaRPr>
          </a:p>
          <a:p>
            <a:pPr algn="just"/>
            <a:r>
              <a:rPr lang="pt-BR" sz="900" dirty="0"/>
              <a:t>b) Requerimento de cota de </a:t>
            </a:r>
            <a:r>
              <a:rPr lang="pt-BR" sz="900" dirty="0" smtClean="0"/>
              <a:t>acessibilidade.</a:t>
            </a:r>
            <a:endParaRPr lang="pt-BR" dirty="0"/>
          </a:p>
          <a:p>
            <a:endParaRPr lang="pt-BR" sz="9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8E950EF6-E013-AE9A-33FA-5C597C69DC01}"/>
              </a:ext>
            </a:extLst>
          </p:cNvPr>
          <p:cNvSpPr txBox="1"/>
          <p:nvPr/>
        </p:nvSpPr>
        <p:spPr>
          <a:xfrm>
            <a:off x="5238177" y="68914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Servidor readaptado?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553B8BDA-06C9-96CF-9687-4483B2282C85}"/>
              </a:ext>
            </a:extLst>
          </p:cNvPr>
          <p:cNvSpPr txBox="1"/>
          <p:nvPr/>
        </p:nvSpPr>
        <p:spPr>
          <a:xfrm>
            <a:off x="7049547" y="8065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1BA4940D-A6C5-D8B9-DC42-B5059D00BE4F}"/>
              </a:ext>
            </a:extLst>
          </p:cNvPr>
          <p:cNvSpPr txBox="1"/>
          <p:nvPr/>
        </p:nvSpPr>
        <p:spPr>
          <a:xfrm>
            <a:off x="7096812" y="15948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9594324" y="9619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9812879" y="10284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9474537" y="70581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9439141" y="20758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9368485" y="23941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10906223" y="24744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9032705" y="24510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153925" y="33278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044613" y="3384429"/>
            <a:ext cx="2058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Agendamento de avaliação presencial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xmlns="" id="{CE092100-29DD-DAED-A1C7-73E1742531F7}"/>
              </a:ext>
            </a:extLst>
          </p:cNvPr>
          <p:cNvGrpSpPr/>
          <p:nvPr/>
        </p:nvGrpSpPr>
        <p:grpSpPr>
          <a:xfrm>
            <a:off x="10378414" y="42066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xmlns="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xmlns="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xmlns="" id="{6457AA36-DD99-1CB6-FF5E-F45C7F3FC9AF}"/>
              </a:ext>
            </a:extLst>
          </p:cNvPr>
          <p:cNvSpPr txBox="1"/>
          <p:nvPr/>
        </p:nvSpPr>
        <p:spPr>
          <a:xfrm>
            <a:off x="10620715" y="44533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avaliação?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xmlns="" id="{D8F14205-6D75-0F64-8B89-8DDD2E12F551}"/>
              </a:ext>
            </a:extLst>
          </p:cNvPr>
          <p:cNvSpPr txBox="1"/>
          <p:nvPr/>
        </p:nvSpPr>
        <p:spPr>
          <a:xfrm>
            <a:off x="10085685" y="44625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xmlns="" id="{7B9B1D49-6A49-E5C8-0CC1-410322E6FAF5}"/>
              </a:ext>
            </a:extLst>
          </p:cNvPr>
          <p:cNvSpPr txBox="1"/>
          <p:nvPr/>
        </p:nvSpPr>
        <p:spPr>
          <a:xfrm>
            <a:off x="11104929" y="52585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xmlns="" id="{7BFA04D9-770A-0E03-3F09-70C9DFBA552F}"/>
              </a:ext>
            </a:extLst>
          </p:cNvPr>
          <p:cNvGrpSpPr/>
          <p:nvPr/>
        </p:nvGrpSpPr>
        <p:grpSpPr>
          <a:xfrm>
            <a:off x="4895458" y="42066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xmlns="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xmlns="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xmlns="" id="{BF20E77C-99F6-3352-C207-D4D0DBEC25CF}"/>
              </a:ext>
            </a:extLst>
          </p:cNvPr>
          <p:cNvSpPr txBox="1"/>
          <p:nvPr/>
        </p:nvSpPr>
        <p:spPr>
          <a:xfrm>
            <a:off x="4812770" y="4484077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xmlns="" id="{96ED0C25-C602-3804-66CF-B99B59B131E2}"/>
              </a:ext>
            </a:extLst>
          </p:cNvPr>
          <p:cNvSpPr/>
          <p:nvPr/>
        </p:nvSpPr>
        <p:spPr>
          <a:xfrm>
            <a:off x="6643275" y="43330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8F9D0C17-1EF5-9FEE-BFC4-8A4B66C6D286}"/>
              </a:ext>
            </a:extLst>
          </p:cNvPr>
          <p:cNvSpPr txBox="1"/>
          <p:nvPr/>
        </p:nvSpPr>
        <p:spPr>
          <a:xfrm>
            <a:off x="7242663" y="45366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xmlns="" id="{2FF8E947-DAA7-6144-5F14-6AE46201AD09}"/>
              </a:ext>
            </a:extLst>
          </p:cNvPr>
          <p:cNvSpPr txBox="1"/>
          <p:nvPr/>
        </p:nvSpPr>
        <p:spPr>
          <a:xfrm>
            <a:off x="5420834" y="39822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xmlns="" id="{879FE572-EA8A-5D0D-8444-A4CCF561A012}"/>
              </a:ext>
            </a:extLst>
          </p:cNvPr>
          <p:cNvSpPr txBox="1"/>
          <p:nvPr/>
        </p:nvSpPr>
        <p:spPr>
          <a:xfrm>
            <a:off x="4544809" y="4595905"/>
            <a:ext cx="590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xmlns="" id="{8EE7666E-75A6-3E9E-9A7A-658DC2B16A30}"/>
              </a:ext>
            </a:extLst>
          </p:cNvPr>
          <p:cNvSpPr/>
          <p:nvPr/>
        </p:nvSpPr>
        <p:spPr>
          <a:xfrm>
            <a:off x="6696413" y="56430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xmlns="" id="{73CBC8A9-EBB8-EA5B-A295-0F7672E1D8C6}"/>
              </a:ext>
            </a:extLst>
          </p:cNvPr>
          <p:cNvSpPr txBox="1"/>
          <p:nvPr/>
        </p:nvSpPr>
        <p:spPr>
          <a:xfrm>
            <a:off x="7295801" y="58466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921148" y="54692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891278" y="5800660"/>
            <a:ext cx="15063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Pedido de cota de acessibilidade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559284" y="58584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5455736" y="654676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807284" y="54477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777414" y="57797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3305666" y="52179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609253" y="59938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95246" y="2936199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261504" y="2962070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xmlns="" id="{45A7DF3D-5FED-D555-925A-C132C1EB0BE4}"/>
              </a:ext>
            </a:extLst>
          </p:cNvPr>
          <p:cNvGrpSpPr/>
          <p:nvPr/>
        </p:nvGrpSpPr>
        <p:grpSpPr>
          <a:xfrm>
            <a:off x="205521" y="57010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xmlns="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xmlns="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250057" y="5761167"/>
            <a:ext cx="22334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Retorna o processo para unidade de trabalho com a sugestão de trabalho em  local de melhor acesso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3318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xmlns="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74695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xmlns="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848507" y="9885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xmlns="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845390" y="16320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113750" y="27514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xmlns="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980610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xmlns="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86099" y="47444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xmlns="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279595" y="47348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xmlns="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557947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604584" y="60356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442243" y="60157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95478" y="59979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520502" y="49457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>
            <a:off x="3474758" y="4305605"/>
            <a:ext cx="74487" cy="4264924"/>
          </a:xfrm>
          <a:prstGeom prst="curvedConnector3">
            <a:avLst>
              <a:gd name="adj1" fmla="val 4068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344600" y="3377570"/>
            <a:ext cx="432815" cy="26330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2992574" y="2182568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3211129" y="2249017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xmlns="" id="{2D6B49FA-81B9-EFB3-D95C-2CCE9E7345C4}"/>
              </a:ext>
            </a:extLst>
          </p:cNvPr>
          <p:cNvCxnSpPr>
            <a:cxnSpLocks/>
            <a:endCxn id="224" idx="1"/>
          </p:cNvCxnSpPr>
          <p:nvPr/>
        </p:nvCxnSpPr>
        <p:spPr>
          <a:xfrm flipV="1">
            <a:off x="1260400" y="2351866"/>
            <a:ext cx="1732174" cy="602196"/>
          </a:xfrm>
          <a:prstGeom prst="curvedConnector3">
            <a:avLst>
              <a:gd name="adj1" fmla="val -9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: Curvo 231">
            <a:extLst>
              <a:ext uri="{FF2B5EF4-FFF2-40B4-BE49-F238E27FC236}">
                <a16:creationId xmlns:a16="http://schemas.microsoft.com/office/drawing/2014/main" xmlns="" id="{8416F353-EBD8-9DCE-83C2-6495ED88FD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99018" y="2415930"/>
            <a:ext cx="1560245" cy="1538451"/>
          </a:xfrm>
          <a:prstGeom prst="curvedConnector3">
            <a:avLst>
              <a:gd name="adj1" fmla="val 990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xmlns="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8912096" y="534464"/>
            <a:ext cx="622853" cy="596829"/>
          </a:xfrm>
          <a:prstGeom prst="curvedConnector3">
            <a:avLst>
              <a:gd name="adj1" fmla="val 95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xmlns="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353101" y="18825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2791883" y="192542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703523" y="37415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Prazo de 60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10536132" y="1752356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xmlns="" id="{EC6A6DBB-8903-6FF6-9482-20E92EB8BBE6}"/>
              </a:ext>
            </a:extLst>
          </p:cNvPr>
          <p:cNvSpPr txBox="1"/>
          <p:nvPr/>
        </p:nvSpPr>
        <p:spPr>
          <a:xfrm>
            <a:off x="10638549" y="177689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cxnSp>
        <p:nvCxnSpPr>
          <p:cNvPr id="291" name="Conector de Seta Reta 290">
            <a:extLst>
              <a:ext uri="{FF2B5EF4-FFF2-40B4-BE49-F238E27FC236}">
                <a16:creationId xmlns:a16="http://schemas.microsoft.com/office/drawing/2014/main" xmlns="" id="{4C5955F4-621E-37F5-28D4-3D12AE3E5CAE}"/>
              </a:ext>
            </a:extLst>
          </p:cNvPr>
          <p:cNvCxnSpPr/>
          <p:nvPr/>
        </p:nvCxnSpPr>
        <p:spPr>
          <a:xfrm flipV="1">
            <a:off x="11589144" y="2332468"/>
            <a:ext cx="0" cy="99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7803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 </a:t>
            </a:r>
            <a:r>
              <a:rPr lang="pt-BR" b="1">
                <a:solidFill>
                  <a:schemeClr val="accent4">
                    <a:lumMod val="50000"/>
                  </a:schemeClr>
                </a:solidFill>
              </a:rPr>
              <a:t>COTA DE ACESSIBILIDADE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4034975" y="2166576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*</a:t>
            </a:r>
          </a:p>
        </p:txBody>
      </p:sp>
      <p:sp>
        <p:nvSpPr>
          <p:cNvPr id="154" name="CaixaDeTexto 153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492879" y="1887923"/>
            <a:ext cx="14717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Verificar fluxo para solicitação de readaptação funcional</a:t>
            </a: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</p:cNvCxnSpPr>
          <p:nvPr/>
        </p:nvCxnSpPr>
        <p:spPr>
          <a:xfrm rot="10800000">
            <a:off x="6124753" y="1694645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172271" y="5913396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10016014" y="60475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de Seta Reta 170">
            <a:extLst>
              <a:ext uri="{FF2B5EF4-FFF2-40B4-BE49-F238E27FC236}">
                <a16:creationId xmlns:a16="http://schemas.microsoft.com/office/drawing/2014/main" xmlns="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120618" y="52083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2">
            <a:extLst>
              <a:ext uri="{FF2B5EF4-FFF2-40B4-BE49-F238E27FC236}">
                <a16:creationId xmlns:a16="http://schemas.microsoft.com/office/drawing/2014/main" xmlns="" id="{80217AB5-1AF7-A3B0-B0C4-7C5779ADAB05}"/>
              </a:ext>
            </a:extLst>
          </p:cNvPr>
          <p:cNvGrpSpPr/>
          <p:nvPr/>
        </p:nvGrpSpPr>
        <p:grpSpPr>
          <a:xfrm>
            <a:off x="10349298" y="5750395"/>
            <a:ext cx="1641076" cy="750514"/>
            <a:chOff x="0" y="0"/>
            <a:chExt cx="812800" cy="393390"/>
          </a:xfrm>
        </p:grpSpPr>
        <p:sp>
          <p:nvSpPr>
            <p:cNvPr id="179" name="Freeform 3">
              <a:extLst>
                <a:ext uri="{FF2B5EF4-FFF2-40B4-BE49-F238E27FC236}">
                  <a16:creationId xmlns:a16="http://schemas.microsoft.com/office/drawing/2014/main" xmlns="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0" name="TextBox 4">
              <a:extLst>
                <a:ext uri="{FF2B5EF4-FFF2-40B4-BE49-F238E27FC236}">
                  <a16:creationId xmlns:a16="http://schemas.microsoft.com/office/drawing/2014/main" xmlns="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1" name="CaixaDeTexto 180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259944" y="5802975"/>
            <a:ext cx="183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Publicação da decisão pericial no </a:t>
            </a:r>
            <a:r>
              <a:rPr lang="pt-BR" sz="1200" err="1">
                <a:solidFill>
                  <a:schemeClr val="bg1"/>
                </a:solidFill>
              </a:rPr>
              <a:t>D.O</a:t>
            </a:r>
            <a:r>
              <a:rPr lang="pt-BR" sz="1200">
                <a:solidFill>
                  <a:schemeClr val="bg1"/>
                </a:solidFill>
              </a:rPr>
              <a:t> e emissão de laudo</a:t>
            </a:r>
          </a:p>
        </p:txBody>
      </p:sp>
      <p:cxnSp>
        <p:nvCxnSpPr>
          <p:cNvPr id="183" name="Conector: Curvo 249">
            <a:extLst>
              <a:ext uri="{FF2B5EF4-FFF2-40B4-BE49-F238E27FC236}">
                <a16:creationId xmlns:a16="http://schemas.microsoft.com/office/drawing/2014/main" xmlns="" id="{AA6D0FD8-B1EC-3A31-039D-BA1C552D4EBC}"/>
              </a:ext>
            </a:extLst>
          </p:cNvPr>
          <p:cNvCxnSpPr/>
          <p:nvPr/>
        </p:nvCxnSpPr>
        <p:spPr>
          <a:xfrm rot="5400000" flipH="1" flipV="1">
            <a:off x="7273865" y="5722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528153" y="4396670"/>
            <a:ext cx="1754079" cy="548806"/>
            <a:chOff x="0" y="-133350"/>
            <a:chExt cx="865537" cy="526740"/>
          </a:xfrm>
        </p:grpSpPr>
        <p:sp>
          <p:nvSpPr>
            <p:cNvPr id="185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6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7" name="CaixaDeTexto 186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584786" y="45267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468207" y="188332"/>
            <a:ext cx="14868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processo autuado para o pedido de readaptação</a:t>
            </a:r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2516546" y="1086632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9F281B3D-F894-E172-AE78-EE9C2A5AF8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69536" y="4396391"/>
            <a:ext cx="790575" cy="730250"/>
          </a:xfrm>
          <a:prstGeom prst="rect">
            <a:avLst/>
          </a:prstGeom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xmlns="" id="{D13FC6C0-D0F1-C1A3-E11E-A76E70ADC6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119" y="5655807"/>
            <a:ext cx="790575" cy="730250"/>
          </a:xfrm>
          <a:prstGeom prst="rect">
            <a:avLst/>
          </a:prstGeom>
        </p:spPr>
      </p:pic>
      <p:pic>
        <p:nvPicPr>
          <p:cNvPr id="18" name="Imagem 17" descr="Ícone&#10;&#10;Descrição gerada automaticamente">
            <a:extLst>
              <a:ext uri="{FF2B5EF4-FFF2-40B4-BE49-F238E27FC236}">
                <a16:creationId xmlns:a16="http://schemas.microsoft.com/office/drawing/2014/main" xmlns="" id="{0771EAA6-935A-2AEF-B663-38446CDBC6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1286" y="956807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1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Conector reto 119"/>
          <p:cNvCxnSpPr/>
          <p:nvPr/>
        </p:nvCxnSpPr>
        <p:spPr>
          <a:xfrm flipH="1">
            <a:off x="8060820" y="2146651"/>
            <a:ext cx="7316" cy="1008049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2" name="Group 2">
            <a:extLst>
              <a:ext uri="{FF2B5EF4-FFF2-40B4-BE49-F238E27FC236}">
                <a16:creationId xmlns:a16="http://schemas.microsoft.com/office/drawing/2014/main" xmlns="" id="{3F14936B-DB24-E061-EF0F-8388983CAFC1}"/>
              </a:ext>
            </a:extLst>
          </p:cNvPr>
          <p:cNvGrpSpPr/>
          <p:nvPr/>
        </p:nvGrpSpPr>
        <p:grpSpPr>
          <a:xfrm>
            <a:off x="3002984" y="1833305"/>
            <a:ext cx="1641076" cy="527727"/>
            <a:chOff x="0" y="0"/>
            <a:chExt cx="812800" cy="393390"/>
          </a:xfrm>
        </p:grpSpPr>
        <p:sp>
          <p:nvSpPr>
            <p:cNvPr id="143" name="Freeform 3">
              <a:extLst>
                <a:ext uri="{FF2B5EF4-FFF2-40B4-BE49-F238E27FC236}">
                  <a16:creationId xmlns:a16="http://schemas.microsoft.com/office/drawing/2014/main" xmlns="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44" name="TextBox 4">
              <a:extLst>
                <a:ext uri="{FF2B5EF4-FFF2-40B4-BE49-F238E27FC236}">
                  <a16:creationId xmlns:a16="http://schemas.microsoft.com/office/drawing/2014/main" xmlns="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 flipH="1">
            <a:off x="10171957" y="1313805"/>
            <a:ext cx="1" cy="72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647114" y="81401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102123" y="987277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xmlns="" id="{D3731846-BF3F-D2A9-BFAF-65102489CE17}"/>
              </a:ext>
            </a:extLst>
          </p:cNvPr>
          <p:cNvSpPr/>
          <p:nvPr/>
        </p:nvSpPr>
        <p:spPr>
          <a:xfrm>
            <a:off x="2846332" y="812530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3445720" y="1016165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5295087" y="810070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660452" y="582052"/>
            <a:ext cx="18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err="1"/>
              <a:t>DEAC</a:t>
            </a:r>
            <a:endParaRPr lang="pt-BR" sz="110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8E950EF6-E013-AE9A-33FA-5C597C69DC01}"/>
              </a:ext>
            </a:extLst>
          </p:cNvPr>
          <p:cNvSpPr txBox="1"/>
          <p:nvPr/>
        </p:nvSpPr>
        <p:spPr>
          <a:xfrm>
            <a:off x="3051949" y="579385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Servidor readaptado?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553B8BDA-06C9-96CF-9687-4483B2282C85}"/>
              </a:ext>
            </a:extLst>
          </p:cNvPr>
          <p:cNvSpPr txBox="1"/>
          <p:nvPr/>
        </p:nvSpPr>
        <p:spPr>
          <a:xfrm>
            <a:off x="4743843" y="9114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7391840" y="1566921"/>
            <a:ext cx="14868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processo autuado para o pedido de readaptação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1BA4940D-A6C5-D8B9-DC42-B5059D00BE4F}"/>
              </a:ext>
            </a:extLst>
          </p:cNvPr>
          <p:cNvSpPr txBox="1"/>
          <p:nvPr/>
        </p:nvSpPr>
        <p:spPr>
          <a:xfrm>
            <a:off x="3352821" y="153264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9594324" y="9619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9812879" y="10284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9474537" y="70581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9439141" y="20758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9368485" y="23941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10906223" y="24744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9032705" y="24510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153925" y="33278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044613" y="3443804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xmlns="" id="{8EE7666E-75A6-3E9E-9A7A-658DC2B16A30}"/>
              </a:ext>
            </a:extLst>
          </p:cNvPr>
          <p:cNvSpPr/>
          <p:nvPr/>
        </p:nvSpPr>
        <p:spPr>
          <a:xfrm>
            <a:off x="6696413" y="513239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806170" y="4852028"/>
            <a:ext cx="1881173" cy="1311783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843778" y="5157348"/>
            <a:ext cx="15625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Pedido de compatibilidade para </a:t>
            </a:r>
            <a:r>
              <a:rPr lang="pt-BR" sz="1100" err="1">
                <a:solidFill>
                  <a:schemeClr val="bg1"/>
                </a:solidFill>
              </a:rPr>
              <a:t>DEAC</a:t>
            </a:r>
            <a:r>
              <a:rPr lang="pt-BR" sz="1100">
                <a:solidFill>
                  <a:schemeClr val="bg1"/>
                </a:solidFill>
              </a:rPr>
              <a:t>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452409" y="534780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5408236" y="608364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807284" y="4937126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777414" y="5269120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3305666" y="4707373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609253" y="548317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95246" y="2936199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261504" y="2962070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250057" y="5250542"/>
            <a:ext cx="2233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Retorna o processo com a emissão do parecer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33182" y="1243401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113750" y="27514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604584" y="552500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442243" y="550513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83604" y="5486307"/>
            <a:ext cx="180680" cy="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520502" y="4435117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  <a:stCxn id="101" idx="2"/>
          </p:cNvCxnSpPr>
          <p:nvPr/>
        </p:nvCxnSpPr>
        <p:spPr>
          <a:xfrm rot="5400000">
            <a:off x="3398714" y="3738338"/>
            <a:ext cx="207174" cy="4245523"/>
          </a:xfrm>
          <a:prstGeom prst="curvedConnector3">
            <a:avLst>
              <a:gd name="adj1" fmla="val 2103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344600" y="3377569"/>
            <a:ext cx="432815" cy="212238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3017295" y="3042897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3235850" y="3109346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xmlns="" id="{2D6B49FA-81B9-EFB3-D95C-2CCE9E7345C4}"/>
              </a:ext>
            </a:extLst>
          </p:cNvPr>
          <p:cNvCxnSpPr>
            <a:cxnSpLocks/>
            <a:stCxn id="113" idx="0"/>
            <a:endCxn id="225" idx="0"/>
          </p:cNvCxnSpPr>
          <p:nvPr/>
        </p:nvCxnSpPr>
        <p:spPr>
          <a:xfrm rot="16200000" flipH="1">
            <a:off x="2417322" y="1847799"/>
            <a:ext cx="80827" cy="2309369"/>
          </a:xfrm>
          <a:prstGeom prst="curvedConnector3">
            <a:avLst>
              <a:gd name="adj1" fmla="val -2828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2883632" y="3543332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667898" y="372965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Prazo de 60 dias</a:t>
            </a:r>
          </a:p>
        </p:txBody>
      </p: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088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</a:t>
            </a:r>
            <a:r>
              <a:rPr lang="pt-BR" b="1">
                <a:solidFill>
                  <a:schemeClr val="tx2">
                    <a:lumMod val="75000"/>
                  </a:schemeClr>
                </a:solidFill>
              </a:rPr>
              <a:t>DIÁRIA ESPECIAL DE ATIVIDADE COMPLEMENTAR (</a:t>
            </a:r>
            <a:r>
              <a:rPr lang="pt-BR" b="1" err="1">
                <a:solidFill>
                  <a:schemeClr val="tx2">
                    <a:lumMod val="75000"/>
                  </a:schemeClr>
                </a:solidFill>
              </a:rPr>
              <a:t>DEAC</a:t>
            </a:r>
            <a:r>
              <a:rPr lang="pt-BR" b="1">
                <a:solidFill>
                  <a:schemeClr val="tx2">
                    <a:lumMod val="75000"/>
                  </a:schemeClr>
                </a:solidFill>
              </a:rPr>
              <a:t>) - </a:t>
            </a:r>
            <a:r>
              <a:rPr lang="pt-BR" b="1" err="1">
                <a:solidFill>
                  <a:schemeClr val="tx2">
                    <a:lumMod val="75000"/>
                  </a:schemeClr>
                </a:solidFill>
              </a:rPr>
              <a:t>SMSU</a:t>
            </a:r>
            <a:r>
              <a:rPr lang="pt-BR" b="1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4105514" y="3179626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*</a:t>
            </a:r>
          </a:p>
        </p:txBody>
      </p:sp>
      <p:sp>
        <p:nvSpPr>
          <p:cNvPr id="154" name="CaixaDeTexto 153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2929457" y="1874074"/>
            <a:ext cx="1797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Não há necessidade de análise da </a:t>
            </a:r>
            <a:r>
              <a:rPr lang="pt-BR" sz="1200" err="1">
                <a:solidFill>
                  <a:schemeClr val="bg1"/>
                </a:solidFill>
              </a:rPr>
              <a:t>COGESS</a:t>
            </a:r>
            <a:endParaRPr lang="pt-BR" sz="1200">
              <a:solidFill>
                <a:schemeClr val="bg1"/>
              </a:solidFill>
            </a:endParaRP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  <a:endCxn id="134" idx="2"/>
          </p:cNvCxnSpPr>
          <p:nvPr/>
        </p:nvCxnSpPr>
        <p:spPr>
          <a:xfrm rot="10800000">
            <a:off x="6277891" y="1514060"/>
            <a:ext cx="2778566" cy="10755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10172271" y="5402771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10016014" y="5536940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de Seta Reta 170">
            <a:extLst>
              <a:ext uri="{FF2B5EF4-FFF2-40B4-BE49-F238E27FC236}">
                <a16:creationId xmlns:a16="http://schemas.microsoft.com/office/drawing/2014/main" xmlns="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120618" y="3870624"/>
            <a:ext cx="0" cy="135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aixaDeTexto 133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5485110" y="959653"/>
            <a:ext cx="1585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/>
              <a:t>Divisão de Orientação Social (DOS) da </a:t>
            </a:r>
            <a:r>
              <a:rPr lang="pt-BR" sz="1200" err="1"/>
              <a:t>SMSU</a:t>
            </a:r>
            <a:endParaRPr lang="pt-BR" sz="1200"/>
          </a:p>
        </p:txBody>
      </p:sp>
      <p:cxnSp>
        <p:nvCxnSpPr>
          <p:cNvPr id="135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4766645" y="1243401"/>
            <a:ext cx="5284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7206631" y="1218110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8676922" y="1188428"/>
            <a:ext cx="791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 flipH="1">
            <a:off x="3807877" y="1541243"/>
            <a:ext cx="1" cy="24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10225927" y="5261154"/>
            <a:ext cx="1852267" cy="527727"/>
            <a:chOff x="0" y="0"/>
            <a:chExt cx="812800" cy="393390"/>
          </a:xfrm>
        </p:grpSpPr>
        <p:sp>
          <p:nvSpPr>
            <p:cNvPr id="151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52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58" name="CaixaDeTexto 157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10116615" y="5377090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do parecer</a:t>
            </a:r>
          </a:p>
        </p:txBody>
      </p:sp>
      <p:sp>
        <p:nvSpPr>
          <p:cNvPr id="163" name="CaixaDeTexto 162">
            <a:extLst>
              <a:ext uri="{FF2B5EF4-FFF2-40B4-BE49-F238E27FC236}">
                <a16:creationId xmlns:a16="http://schemas.microsoft.com/office/drawing/2014/main" xmlns="" id="{0A0C210E-B0F5-9397-4C3C-A88E8242D906}"/>
              </a:ext>
            </a:extLst>
          </p:cNvPr>
          <p:cNvSpPr txBox="1"/>
          <p:nvPr/>
        </p:nvSpPr>
        <p:spPr>
          <a:xfrm>
            <a:off x="6874393" y="5277088"/>
            <a:ext cx="1585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/>
              <a:t>Divisão de Orientação Social (DOS) da </a:t>
            </a:r>
            <a:r>
              <a:rPr lang="pt-BR" sz="1200" err="1"/>
              <a:t>SMSU</a:t>
            </a:r>
            <a:endParaRPr lang="pt-BR" sz="1200"/>
          </a:p>
        </p:txBody>
      </p:sp>
      <p:grpSp>
        <p:nvGrpSpPr>
          <p:cNvPr id="170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234475" y="5269120"/>
            <a:ext cx="2110124" cy="651926"/>
            <a:chOff x="0" y="0"/>
            <a:chExt cx="812800" cy="393390"/>
          </a:xfrm>
        </p:grpSpPr>
        <p:sp>
          <p:nvSpPr>
            <p:cNvPr id="171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2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3" name="CaixaDeTexto 182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250447" y="5292869"/>
            <a:ext cx="2058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a unidade com o parecer de compatibilidade</a:t>
            </a:r>
          </a:p>
        </p:txBody>
      </p:sp>
      <p:sp>
        <p:nvSpPr>
          <p:cNvPr id="184" name="Balão de Fala: Retângulo com Cantos Arredondados 275">
            <a:extLst>
              <a:ext uri="{FF2B5EF4-FFF2-40B4-BE49-F238E27FC236}">
                <a16:creationId xmlns:a16="http://schemas.microsoft.com/office/drawing/2014/main" xmlns="" id="{A6BC1517-866A-FFCB-E74C-F3BEBC6E444B}"/>
              </a:ext>
            </a:extLst>
          </p:cNvPr>
          <p:cNvSpPr/>
          <p:nvPr/>
        </p:nvSpPr>
        <p:spPr>
          <a:xfrm>
            <a:off x="6326551" y="3315653"/>
            <a:ext cx="3323638" cy="900215"/>
          </a:xfrm>
          <a:prstGeom prst="wedgeRoundRectCallout">
            <a:avLst>
              <a:gd name="adj1" fmla="val -25969"/>
              <a:gd name="adj2" fmla="val 6546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Anexo 1 da Portaria Conjunta 002/</a:t>
            </a:r>
            <a:r>
              <a:rPr lang="pt-BR" sz="900" err="1">
                <a:solidFill>
                  <a:schemeClr val="tx1"/>
                </a:solidFill>
              </a:rPr>
              <a:t>SMSU</a:t>
            </a:r>
            <a:r>
              <a:rPr lang="pt-BR" sz="900">
                <a:solidFill>
                  <a:schemeClr val="tx1"/>
                </a:solidFill>
              </a:rPr>
              <a:t>/</a:t>
            </a:r>
            <a:r>
              <a:rPr lang="pt-BR" sz="900" err="1">
                <a:solidFill>
                  <a:schemeClr val="tx1"/>
                </a:solidFill>
              </a:rPr>
              <a:t>SG-COGESS</a:t>
            </a:r>
            <a:r>
              <a:rPr lang="pt-BR" sz="900">
                <a:solidFill>
                  <a:schemeClr val="tx1"/>
                </a:solidFill>
              </a:rPr>
              <a:t>/2020;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Laudo de Readaptação Funcional;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Encaminhamento pela Chefia Imediata e/ou Superior;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Subsídios médicos atualizados, quando pertinente.</a:t>
            </a:r>
          </a:p>
        </p:txBody>
      </p:sp>
      <p:sp>
        <p:nvSpPr>
          <p:cNvPr id="196" name="CaixaDeTexto 195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6354923" y="3114436"/>
            <a:ext cx="3259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/>
              <a:t>Os seguintes documentos deverão constar no processo:</a:t>
            </a:r>
          </a:p>
        </p:txBody>
      </p:sp>
      <p:grpSp>
        <p:nvGrpSpPr>
          <p:cNvPr id="197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599403" y="3862295"/>
            <a:ext cx="1754079" cy="548806"/>
            <a:chOff x="0" y="-133350"/>
            <a:chExt cx="865537" cy="526740"/>
          </a:xfrm>
        </p:grpSpPr>
        <p:sp>
          <p:nvSpPr>
            <p:cNvPr id="198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99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00" name="CaixaDeTexto 199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656036" y="3992384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3966AD9A-6552-EBD4-290B-0B96C36F2E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6036" y="798057"/>
            <a:ext cx="790575" cy="730250"/>
          </a:xfrm>
          <a:prstGeom prst="rect">
            <a:avLst/>
          </a:prstGeom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xmlns="" id="{75E7FF5C-6B7F-9872-A7B5-24CAFCA5EE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7785" y="5147806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Conector reto 118"/>
          <p:cNvCxnSpPr/>
          <p:nvPr/>
        </p:nvCxnSpPr>
        <p:spPr>
          <a:xfrm>
            <a:off x="6947706" y="2938611"/>
            <a:ext cx="0" cy="61526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9008209" y="2145055"/>
            <a:ext cx="5032" cy="512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xmlns="" id="{D7F41C60-BBE2-8B99-86CD-5E8E14E1B872}"/>
              </a:ext>
            </a:extLst>
          </p:cNvPr>
          <p:cNvSpPr/>
          <p:nvPr/>
        </p:nvSpPr>
        <p:spPr>
          <a:xfrm>
            <a:off x="872739" y="147901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73FD1B1-5485-DDEC-51E2-343692E00D70}"/>
              </a:ext>
            </a:extLst>
          </p:cNvPr>
          <p:cNvSpPr txBox="1"/>
          <p:nvPr/>
        </p:nvSpPr>
        <p:spPr>
          <a:xfrm>
            <a:off x="1167320" y="1584037"/>
            <a:ext cx="1339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/>
              <a:t>Servidor e Chefia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6228090" y="2338796"/>
            <a:ext cx="14868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processo autuado para o pedido de readaptação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8430574" y="165074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8649129" y="171719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8310787" y="139456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8275391" y="2705203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8204735" y="3023549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9702023" y="309432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7868955" y="308044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8990175" y="395031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8880863" y="4066254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2892691" y="4984236"/>
            <a:ext cx="2233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Retorna o processo com a emissão do parecer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758807" y="1908401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</p:cNvCxnSpPr>
          <p:nvPr/>
        </p:nvCxnSpPr>
        <p:spPr>
          <a:xfrm>
            <a:off x="9926250" y="3373798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7405209" y="5369186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5139003" y="534931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088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</a:t>
            </a:r>
            <a:r>
              <a:rPr lang="pt-BR" b="1">
                <a:solidFill>
                  <a:schemeClr val="bg1">
                    <a:lumMod val="50000"/>
                  </a:schemeClr>
                </a:solidFill>
              </a:rPr>
              <a:t>:  </a:t>
            </a:r>
            <a:r>
              <a:rPr lang="pt-BR" b="1">
                <a:solidFill>
                  <a:srgbClr val="7030A0"/>
                </a:solidFill>
              </a:rPr>
              <a:t>COMPATIBILIDADE DE TAREFAS PARA SERVIDORES READAPTADOS</a:t>
            </a: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  <a:endCxn id="115" idx="2"/>
          </p:cNvCxnSpPr>
          <p:nvPr/>
        </p:nvCxnSpPr>
        <p:spPr>
          <a:xfrm rot="10800000">
            <a:off x="4153711" y="2184316"/>
            <a:ext cx="3738999" cy="10940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8972896" y="5246953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8816639" y="53811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3602895" y="1868651"/>
            <a:ext cx="2803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7513172" y="1877178"/>
            <a:ext cx="791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9026552" y="5105336"/>
            <a:ext cx="1852267" cy="527727"/>
            <a:chOff x="0" y="0"/>
            <a:chExt cx="812800" cy="393390"/>
          </a:xfrm>
        </p:grpSpPr>
        <p:sp>
          <p:nvSpPr>
            <p:cNvPr id="151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52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58" name="CaixaDeTexto 157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8917240" y="5221272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do parecer</a:t>
            </a:r>
          </a:p>
        </p:txBody>
      </p:sp>
      <p:grpSp>
        <p:nvGrpSpPr>
          <p:cNvPr id="170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2877109" y="5002814"/>
            <a:ext cx="2110124" cy="651926"/>
            <a:chOff x="0" y="0"/>
            <a:chExt cx="812800" cy="393390"/>
          </a:xfrm>
        </p:grpSpPr>
        <p:sp>
          <p:nvSpPr>
            <p:cNvPr id="171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82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3" name="CaixaDeTexto 182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2893081" y="5026563"/>
            <a:ext cx="2058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a unidade com o parecer sobre a compatibilidade</a:t>
            </a:r>
          </a:p>
        </p:txBody>
      </p:sp>
      <p:sp>
        <p:nvSpPr>
          <p:cNvPr id="196" name="CaixaDeTexto 195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872739" y="1009862"/>
            <a:ext cx="4024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/>
              <a:t>Instrumento utilizado para sanar dúvidas relacionadas a compatibilidade das tarefas atribuídas para o servidor  e o laudo de readaptação funcional</a:t>
            </a:r>
          </a:p>
        </p:txBody>
      </p:sp>
      <p:sp>
        <p:nvSpPr>
          <p:cNvPr id="114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3065037" y="146845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5" name="CaixaDeTexto 114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3664425" y="167208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16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5447024" y="497354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7" name="CaixaDeTexto 116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6046412" y="517718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cxnSp>
        <p:nvCxnSpPr>
          <p:cNvPr id="118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</p:cNvCxnSpPr>
          <p:nvPr/>
        </p:nvCxnSpPr>
        <p:spPr>
          <a:xfrm>
            <a:off x="9959525" y="4486248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Balão de Fala: Retângulo com Cantos Arredondados 275">
            <a:extLst>
              <a:ext uri="{FF2B5EF4-FFF2-40B4-BE49-F238E27FC236}">
                <a16:creationId xmlns:a16="http://schemas.microsoft.com/office/drawing/2014/main" xmlns="" id="{A6BC1517-866A-FFCB-E74C-F3BEBC6E444B}"/>
              </a:ext>
            </a:extLst>
          </p:cNvPr>
          <p:cNvSpPr/>
          <p:nvPr/>
        </p:nvSpPr>
        <p:spPr>
          <a:xfrm>
            <a:off x="5448580" y="3779672"/>
            <a:ext cx="2710362" cy="385289"/>
          </a:xfrm>
          <a:prstGeom prst="wedgeRoundRectCallout">
            <a:avLst>
              <a:gd name="adj1" fmla="val -27242"/>
              <a:gd name="adj2" fmla="val 6546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lphaLcPeriod"/>
            </a:pPr>
            <a:endParaRPr lang="pt-BR" sz="900">
              <a:solidFill>
                <a:schemeClr val="tx1"/>
              </a:solidFill>
            </a:endParaRP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Descrição detalhada das atividades atribuídas;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Laudo de Readaptação Funcional.</a:t>
            </a:r>
          </a:p>
          <a:p>
            <a:endParaRPr lang="pt-BR" sz="900">
              <a:solidFill>
                <a:schemeClr val="tx1"/>
              </a:solidFill>
            </a:endParaRP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5199967" y="3569716"/>
            <a:ext cx="3259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/>
              <a:t>Os seguintes documentos deverão constar no processo: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xmlns="" id="{82B57309-D332-A0C7-73BB-AA41E0708AE2}"/>
              </a:ext>
            </a:extLst>
          </p:cNvPr>
          <p:cNvSpPr txBox="1"/>
          <p:nvPr/>
        </p:nvSpPr>
        <p:spPr>
          <a:xfrm>
            <a:off x="2748562" y="1618904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6779A550-E4CB-6ED3-3FCE-B2701E7C9B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4203" y="1496557"/>
            <a:ext cx="790575" cy="730250"/>
          </a:xfrm>
          <a:prstGeom prst="rect">
            <a:avLst/>
          </a:prstGeom>
        </p:spPr>
      </p:pic>
      <p:pic>
        <p:nvPicPr>
          <p:cNvPr id="7" name="Imagem 6" descr="Ícone&#10;&#10;Descrição gerada automaticamente">
            <a:extLst>
              <a:ext uri="{FF2B5EF4-FFF2-40B4-BE49-F238E27FC236}">
                <a16:creationId xmlns:a16="http://schemas.microsoft.com/office/drawing/2014/main" xmlns="" id="{39563B56-9573-DF7B-BEA2-B60DE9E140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5953" y="4999640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9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ector em curva 25"/>
          <p:cNvCxnSpPr/>
          <p:nvPr/>
        </p:nvCxnSpPr>
        <p:spPr>
          <a:xfrm>
            <a:off x="10154561" y="3159382"/>
            <a:ext cx="776561" cy="65338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to 118"/>
          <p:cNvCxnSpPr/>
          <p:nvPr/>
        </p:nvCxnSpPr>
        <p:spPr>
          <a:xfrm>
            <a:off x="7161456" y="2843611"/>
            <a:ext cx="0" cy="61526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xmlns="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9221959" y="2050055"/>
            <a:ext cx="5032" cy="512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6441840" y="2243796"/>
            <a:ext cx="14868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processo autuado para o pedido de readaptação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xmlns="" id="{B13F6F18-303D-6FA7-2B11-60C7722DC941}"/>
              </a:ext>
            </a:extLst>
          </p:cNvPr>
          <p:cNvGrpSpPr/>
          <p:nvPr/>
        </p:nvGrpSpPr>
        <p:grpSpPr>
          <a:xfrm>
            <a:off x="8644324" y="155574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xmlns="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xmlns="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53DE53B1-106F-CB1C-C45E-BF8C625C7E8F}"/>
              </a:ext>
            </a:extLst>
          </p:cNvPr>
          <p:cNvSpPr txBox="1"/>
          <p:nvPr/>
        </p:nvSpPr>
        <p:spPr>
          <a:xfrm>
            <a:off x="8862879" y="162219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8524537" y="129956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xmlns="" id="{9D81143B-5F7D-67E5-DD32-29223C779895}"/>
              </a:ext>
            </a:extLst>
          </p:cNvPr>
          <p:cNvGrpSpPr/>
          <p:nvPr/>
        </p:nvGrpSpPr>
        <p:grpSpPr>
          <a:xfrm>
            <a:off x="8489141" y="2610203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xmlns="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xmlns="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305DB694-2C55-45FC-415A-2C906943D11E}"/>
              </a:ext>
            </a:extLst>
          </p:cNvPr>
          <p:cNvSpPr txBox="1"/>
          <p:nvPr/>
        </p:nvSpPr>
        <p:spPr>
          <a:xfrm>
            <a:off x="8418485" y="2928549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F6C72878-9131-26DB-073F-19AA1ACAFD08}"/>
              </a:ext>
            </a:extLst>
          </p:cNvPr>
          <p:cNvSpPr txBox="1"/>
          <p:nvPr/>
        </p:nvSpPr>
        <p:spPr>
          <a:xfrm>
            <a:off x="9870841" y="29755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2D243982-05D9-AA9D-8022-8DE40886EC7C}"/>
              </a:ext>
            </a:extLst>
          </p:cNvPr>
          <p:cNvSpPr txBox="1"/>
          <p:nvPr/>
        </p:nvSpPr>
        <p:spPr>
          <a:xfrm>
            <a:off x="8082705" y="298544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9940175" y="385531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9807113" y="3971254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Perícia médica documental</a:t>
            </a:r>
          </a:p>
        </p:txBody>
      </p: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xmlns="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212709" y="5274186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xmlns="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017753" y="525431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61">
            <a:extLst>
              <a:ext uri="{FF2B5EF4-FFF2-40B4-BE49-F238E27FC236}">
                <a16:creationId xmlns:a16="http://schemas.microsoft.com/office/drawing/2014/main" xmlns="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088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</a:t>
            </a:r>
            <a:r>
              <a:rPr lang="pt-BR" b="1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pt-BR" b="1">
                <a:solidFill>
                  <a:srgbClr val="C00000"/>
                </a:solidFill>
              </a:rPr>
              <a:t> COMPATIBILIDADE DE FUNÇÃO (ALTERAÇÃO DE CARGO) - </a:t>
            </a:r>
            <a:r>
              <a:rPr lang="pt-BR" b="1" err="1">
                <a:solidFill>
                  <a:srgbClr val="C00000"/>
                </a:solidFill>
              </a:rPr>
              <a:t>SME</a:t>
            </a:r>
            <a:endParaRPr lang="pt-BR" b="1">
              <a:solidFill>
                <a:srgbClr val="C00000"/>
              </a:solidFill>
            </a:endParaRP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xmlns="" id="{44AD1DD9-90C7-0390-4273-A01F5909B934}"/>
              </a:ext>
            </a:extLst>
          </p:cNvPr>
          <p:cNvCxnSpPr>
            <a:cxnSpLocks/>
            <a:stCxn id="40" idx="1"/>
            <a:endCxn id="115" idx="2"/>
          </p:cNvCxnSpPr>
          <p:nvPr/>
        </p:nvCxnSpPr>
        <p:spPr>
          <a:xfrm rot="10800000">
            <a:off x="3559961" y="2050055"/>
            <a:ext cx="4522745" cy="10738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xmlns="" id="{BC5B41B7-1C85-EE71-FE65-4AFD4CF4C614}"/>
              </a:ext>
            </a:extLst>
          </p:cNvPr>
          <p:cNvSpPr txBox="1"/>
          <p:nvPr/>
        </p:nvSpPr>
        <p:spPr>
          <a:xfrm>
            <a:off x="9922896" y="5151953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xmlns="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624139" y="52861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3816645" y="1837151"/>
            <a:ext cx="2803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7726922" y="1782178"/>
            <a:ext cx="791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2">
            <a:extLst>
              <a:ext uri="{FF2B5EF4-FFF2-40B4-BE49-F238E27FC236}">
                <a16:creationId xmlns:a16="http://schemas.microsoft.com/office/drawing/2014/main" xmlns="" id="{1FC640C5-7F9F-24F5-8C5F-A4E3464AD392}"/>
              </a:ext>
            </a:extLst>
          </p:cNvPr>
          <p:cNvGrpSpPr/>
          <p:nvPr/>
        </p:nvGrpSpPr>
        <p:grpSpPr>
          <a:xfrm>
            <a:off x="9976552" y="5010336"/>
            <a:ext cx="1852267" cy="527727"/>
            <a:chOff x="0" y="0"/>
            <a:chExt cx="812800" cy="393390"/>
          </a:xfrm>
        </p:grpSpPr>
        <p:sp>
          <p:nvSpPr>
            <p:cNvPr id="151" name="Freeform 3">
              <a:extLst>
                <a:ext uri="{FF2B5EF4-FFF2-40B4-BE49-F238E27FC236}">
                  <a16:creationId xmlns:a16="http://schemas.microsoft.com/office/drawing/2014/main" xmlns="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52" name="TextBox 4">
              <a:extLst>
                <a:ext uri="{FF2B5EF4-FFF2-40B4-BE49-F238E27FC236}">
                  <a16:creationId xmlns:a16="http://schemas.microsoft.com/office/drawing/2014/main" xmlns="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58" name="CaixaDeTexto 157">
            <a:extLst>
              <a:ext uri="{FF2B5EF4-FFF2-40B4-BE49-F238E27FC236}">
                <a16:creationId xmlns:a16="http://schemas.microsoft.com/office/drawing/2014/main" xmlns="" id="{493860F6-ADFE-F197-6FB9-13C335FDDD61}"/>
              </a:ext>
            </a:extLst>
          </p:cNvPr>
          <p:cNvSpPr txBox="1"/>
          <p:nvPr/>
        </p:nvSpPr>
        <p:spPr>
          <a:xfrm>
            <a:off x="9843490" y="5126272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do parecer</a:t>
            </a:r>
          </a:p>
        </p:txBody>
      </p:sp>
      <p:sp>
        <p:nvSpPr>
          <p:cNvPr id="196" name="CaixaDeTexto 195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261504" y="707683"/>
            <a:ext cx="398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/>
              <a:t>Instrumento utilizado para realizar a avaliação de compatibilidade de servidores readaptados para cargo eletivo (Supervisor escolar, Diretor de escola e Coordenador pedagógico)</a:t>
            </a:r>
          </a:p>
        </p:txBody>
      </p:sp>
      <p:sp>
        <p:nvSpPr>
          <p:cNvPr id="114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2471287" y="133782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15" name="CaixaDeTexto 114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3070675" y="154146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16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6325774" y="487854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17" name="CaixaDeTexto 116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6925162" y="508218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cxnSp>
        <p:nvCxnSpPr>
          <p:cNvPr id="118" name="Conector de Seta Reta 152">
            <a:extLst>
              <a:ext uri="{FF2B5EF4-FFF2-40B4-BE49-F238E27FC236}">
                <a16:creationId xmlns:a16="http://schemas.microsoft.com/office/drawing/2014/main" xmlns="" id="{2C1536D5-0E18-2AAE-32F0-E353ACBF2E23}"/>
              </a:ext>
            </a:extLst>
          </p:cNvPr>
          <p:cNvCxnSpPr>
            <a:cxnSpLocks/>
          </p:cNvCxnSpPr>
          <p:nvPr/>
        </p:nvCxnSpPr>
        <p:spPr>
          <a:xfrm>
            <a:off x="10909525" y="4391248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Balão de Fala: Retângulo com Cantos Arredondados 275">
            <a:extLst>
              <a:ext uri="{FF2B5EF4-FFF2-40B4-BE49-F238E27FC236}">
                <a16:creationId xmlns:a16="http://schemas.microsoft.com/office/drawing/2014/main" xmlns="" id="{A6BC1517-866A-FFCB-E74C-F3BEBC6E444B}"/>
              </a:ext>
            </a:extLst>
          </p:cNvPr>
          <p:cNvSpPr/>
          <p:nvPr/>
        </p:nvSpPr>
        <p:spPr>
          <a:xfrm>
            <a:off x="5662330" y="3684672"/>
            <a:ext cx="2710362" cy="647759"/>
          </a:xfrm>
          <a:prstGeom prst="wedgeRoundRectCallout">
            <a:avLst>
              <a:gd name="adj1" fmla="val -27242"/>
              <a:gd name="adj2" fmla="val 6546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lphaLcPeriod"/>
            </a:pPr>
            <a:endParaRPr lang="pt-BR" sz="900">
              <a:solidFill>
                <a:schemeClr val="tx1"/>
              </a:solidFill>
            </a:endParaRP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Ata de reunião para eleição do cargo vago;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Requerimento para compatibilização de função;</a:t>
            </a:r>
          </a:p>
          <a:p>
            <a:pPr marL="228600" indent="-228600">
              <a:buAutoNum type="alphaLcPeriod"/>
            </a:pPr>
            <a:r>
              <a:rPr lang="pt-BR" sz="900">
                <a:solidFill>
                  <a:schemeClr val="tx1"/>
                </a:solidFill>
              </a:rPr>
              <a:t>Laudo de Readaptação Funcional.</a:t>
            </a:r>
          </a:p>
          <a:p>
            <a:endParaRPr lang="pt-BR" sz="900">
              <a:solidFill>
                <a:schemeClr val="tx1"/>
              </a:solidFill>
            </a:endParaRP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xmlns="" id="{3B9EBF1E-70A8-C56F-A674-2A29AB824F24}"/>
              </a:ext>
            </a:extLst>
          </p:cNvPr>
          <p:cNvSpPr txBox="1"/>
          <p:nvPr/>
        </p:nvSpPr>
        <p:spPr>
          <a:xfrm>
            <a:off x="5413717" y="3474716"/>
            <a:ext cx="3259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/>
              <a:t>Os seguintes documentos deverão constar no processo:</a:t>
            </a:r>
          </a:p>
        </p:txBody>
      </p:sp>
      <p:grpSp>
        <p:nvGrpSpPr>
          <p:cNvPr id="60" name="Group 2">
            <a:extLst>
              <a:ext uri="{FF2B5EF4-FFF2-40B4-BE49-F238E27FC236}">
                <a16:creationId xmlns:a16="http://schemas.microsoft.com/office/drawing/2014/main" xmlns="" id="{FA0C9B1E-EAA7-F67D-6FFD-E3F01812E166}"/>
              </a:ext>
            </a:extLst>
          </p:cNvPr>
          <p:cNvGrpSpPr/>
          <p:nvPr/>
        </p:nvGrpSpPr>
        <p:grpSpPr>
          <a:xfrm>
            <a:off x="2255028" y="3612920"/>
            <a:ext cx="1754079" cy="548806"/>
            <a:chOff x="0" y="-133350"/>
            <a:chExt cx="865537" cy="526740"/>
          </a:xfrm>
        </p:grpSpPr>
        <p:sp>
          <p:nvSpPr>
            <p:cNvPr id="61" name="Freeform 3">
              <a:extLst>
                <a:ext uri="{FF2B5EF4-FFF2-40B4-BE49-F238E27FC236}">
                  <a16:creationId xmlns:a16="http://schemas.microsoft.com/office/drawing/2014/main" xmlns="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2" name="TextBox 4">
              <a:extLst>
                <a:ext uri="{FF2B5EF4-FFF2-40B4-BE49-F238E27FC236}">
                  <a16:creationId xmlns:a16="http://schemas.microsoft.com/office/drawing/2014/main" xmlns="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64" name="CaixaDeTexto 63">
            <a:extLst>
              <a:ext uri="{FF2B5EF4-FFF2-40B4-BE49-F238E27FC236}">
                <a16:creationId xmlns:a16="http://schemas.microsoft.com/office/drawing/2014/main" xmlns="" id="{7286A094-0781-2B1B-C744-DF083645E5DB}"/>
              </a:ext>
            </a:extLst>
          </p:cNvPr>
          <p:cNvSpPr txBox="1"/>
          <p:nvPr/>
        </p:nvSpPr>
        <p:spPr>
          <a:xfrm>
            <a:off x="2311661" y="374300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xmlns="" id="{5A7A6F39-E89D-C06B-A2E6-F928BFBCECE7}"/>
              </a:ext>
            </a:extLst>
          </p:cNvPr>
          <p:cNvSpPr txBox="1"/>
          <p:nvPr/>
        </p:nvSpPr>
        <p:spPr>
          <a:xfrm>
            <a:off x="4172059" y="5075765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67" name="Group 5">
            <a:extLst>
              <a:ext uri="{FF2B5EF4-FFF2-40B4-BE49-F238E27FC236}">
                <a16:creationId xmlns:a16="http://schemas.microsoft.com/office/drawing/2014/main" xmlns="" id="{10A59243-7E30-8692-211C-85A87A17B915}"/>
              </a:ext>
            </a:extLst>
          </p:cNvPr>
          <p:cNvGrpSpPr/>
          <p:nvPr/>
        </p:nvGrpSpPr>
        <p:grpSpPr>
          <a:xfrm>
            <a:off x="2454044" y="4679422"/>
            <a:ext cx="1694945" cy="1098359"/>
            <a:chOff x="-260457" y="-123826"/>
            <a:chExt cx="933557" cy="812800"/>
          </a:xfrm>
        </p:grpSpPr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xmlns="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69" name="TextBox 7">
              <a:extLst>
                <a:ext uri="{FF2B5EF4-FFF2-40B4-BE49-F238E27FC236}">
                  <a16:creationId xmlns:a16="http://schemas.microsoft.com/office/drawing/2014/main" xmlns="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ECCA03E1-8B4E-8617-7420-EDF84C4D65E7}"/>
              </a:ext>
            </a:extLst>
          </p:cNvPr>
          <p:cNvSpPr txBox="1"/>
          <p:nvPr/>
        </p:nvSpPr>
        <p:spPr>
          <a:xfrm>
            <a:off x="2424174" y="5011416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xmlns="" id="{23105390-F861-B05F-2B37-824C57BF8ED9}"/>
              </a:ext>
            </a:extLst>
          </p:cNvPr>
          <p:cNvSpPr txBox="1"/>
          <p:nvPr/>
        </p:nvSpPr>
        <p:spPr>
          <a:xfrm>
            <a:off x="2956524" y="445376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73" name="Group 2">
            <a:extLst>
              <a:ext uri="{FF2B5EF4-FFF2-40B4-BE49-F238E27FC236}">
                <a16:creationId xmlns:a16="http://schemas.microsoft.com/office/drawing/2014/main" xmlns="" id="{45A7DF3D-5FED-D555-925A-C132C1EB0BE4}"/>
              </a:ext>
            </a:extLst>
          </p:cNvPr>
          <p:cNvGrpSpPr/>
          <p:nvPr/>
        </p:nvGrpSpPr>
        <p:grpSpPr>
          <a:xfrm>
            <a:off x="351031" y="5633303"/>
            <a:ext cx="2348035" cy="774304"/>
            <a:chOff x="0" y="0"/>
            <a:chExt cx="812800" cy="393390"/>
          </a:xfrm>
        </p:grpSpPr>
        <p:sp>
          <p:nvSpPr>
            <p:cNvPr id="74" name="Freeform 3">
              <a:extLst>
                <a:ext uri="{FF2B5EF4-FFF2-40B4-BE49-F238E27FC236}">
                  <a16:creationId xmlns:a16="http://schemas.microsoft.com/office/drawing/2014/main" xmlns="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75" name="TextBox 4">
              <a:extLst>
                <a:ext uri="{FF2B5EF4-FFF2-40B4-BE49-F238E27FC236}">
                  <a16:creationId xmlns:a16="http://schemas.microsoft.com/office/drawing/2014/main" xmlns="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76" name="CaixaDeTexto 75">
            <a:extLst>
              <a:ext uri="{FF2B5EF4-FFF2-40B4-BE49-F238E27FC236}">
                <a16:creationId xmlns:a16="http://schemas.microsoft.com/office/drawing/2014/main" xmlns="" id="{684197F3-FDFD-C9D1-0EDB-FC93B08E8EEF}"/>
              </a:ext>
            </a:extLst>
          </p:cNvPr>
          <p:cNvSpPr txBox="1"/>
          <p:nvPr/>
        </p:nvSpPr>
        <p:spPr>
          <a:xfrm>
            <a:off x="395567" y="5693463"/>
            <a:ext cx="223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a unidade com o parecer sobre a compatibilidade</a:t>
            </a:r>
          </a:p>
        </p:txBody>
      </p:sp>
      <p:cxnSp>
        <p:nvCxnSpPr>
          <p:cNvPr id="78" name="Conector de Seta Reta 172">
            <a:extLst>
              <a:ext uri="{FF2B5EF4-FFF2-40B4-BE49-F238E27FC236}">
                <a16:creationId xmlns:a16="http://schemas.microsoft.com/office/drawing/2014/main" xmlns="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3918488" y="5229593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167262" y="4177413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: Curvo 202">
            <a:extLst>
              <a:ext uri="{FF2B5EF4-FFF2-40B4-BE49-F238E27FC236}">
                <a16:creationId xmlns:a16="http://schemas.microsoft.com/office/drawing/2014/main" xmlns="" id="{4E8F0331-EF23-C76B-268D-C1933696FFE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60675" y="5783291"/>
            <a:ext cx="3693575" cy="624316"/>
          </a:xfrm>
          <a:prstGeom prst="curvedConnector4">
            <a:avLst>
              <a:gd name="adj1" fmla="val -295"/>
              <a:gd name="adj2" fmla="val 1366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5">
            <a:extLst>
              <a:ext uri="{FF2B5EF4-FFF2-40B4-BE49-F238E27FC236}">
                <a16:creationId xmlns:a16="http://schemas.microsoft.com/office/drawing/2014/main" xmlns="" id="{EC2B670D-66DF-F040-4457-E514C390D826}"/>
              </a:ext>
            </a:extLst>
          </p:cNvPr>
          <p:cNvGrpSpPr/>
          <p:nvPr/>
        </p:nvGrpSpPr>
        <p:grpSpPr>
          <a:xfrm>
            <a:off x="4531572" y="4684932"/>
            <a:ext cx="1694945" cy="1098359"/>
            <a:chOff x="-260457" y="-123826"/>
            <a:chExt cx="933557" cy="812800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xmlns="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90" name="TextBox 7">
              <a:extLst>
                <a:ext uri="{FF2B5EF4-FFF2-40B4-BE49-F238E27FC236}">
                  <a16:creationId xmlns:a16="http://schemas.microsoft.com/office/drawing/2014/main" xmlns="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91" name="CaixaDeTexto 90">
            <a:extLst>
              <a:ext uri="{FF2B5EF4-FFF2-40B4-BE49-F238E27FC236}">
                <a16:creationId xmlns:a16="http://schemas.microsoft.com/office/drawing/2014/main" xmlns="" id="{EDF17A6E-8E8C-8B94-017B-C18B5D14531A}"/>
              </a:ext>
            </a:extLst>
          </p:cNvPr>
          <p:cNvSpPr txBox="1"/>
          <p:nvPr/>
        </p:nvSpPr>
        <p:spPr>
          <a:xfrm>
            <a:off x="4501702" y="4921390"/>
            <a:ext cx="15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Pedido de compatibilidade deferido?</a:t>
            </a:r>
          </a:p>
        </p:txBody>
      </p:sp>
      <p:sp>
        <p:nvSpPr>
          <p:cNvPr id="95" name="CaixaDeTexto 94">
            <a:extLst>
              <a:ext uri="{FF2B5EF4-FFF2-40B4-BE49-F238E27FC236}">
                <a16:creationId xmlns:a16="http://schemas.microsoft.com/office/drawing/2014/main" xmlns="" id="{37A19713-FB68-E798-41FD-DF61FAFF4FD6}"/>
              </a:ext>
            </a:extLst>
          </p:cNvPr>
          <p:cNvSpPr txBox="1"/>
          <p:nvPr/>
        </p:nvSpPr>
        <p:spPr>
          <a:xfrm>
            <a:off x="4877417" y="571424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96" name="Group 2">
            <a:extLst>
              <a:ext uri="{FF2B5EF4-FFF2-40B4-BE49-F238E27FC236}">
                <a16:creationId xmlns:a16="http://schemas.microsoft.com/office/drawing/2014/main" xmlns="" id="{F6EE6A1E-D679-DD21-624C-C14E9D34C0BB}"/>
              </a:ext>
            </a:extLst>
          </p:cNvPr>
          <p:cNvGrpSpPr/>
          <p:nvPr/>
        </p:nvGrpSpPr>
        <p:grpSpPr>
          <a:xfrm>
            <a:off x="295246" y="3161824"/>
            <a:ext cx="2049353" cy="820379"/>
            <a:chOff x="0" y="0"/>
            <a:chExt cx="812800" cy="393390"/>
          </a:xfrm>
        </p:grpSpPr>
        <p:sp>
          <p:nvSpPr>
            <p:cNvPr id="97" name="Freeform 3">
              <a:extLst>
                <a:ext uri="{FF2B5EF4-FFF2-40B4-BE49-F238E27FC236}">
                  <a16:creationId xmlns:a16="http://schemas.microsoft.com/office/drawing/2014/main" xmlns="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98" name="TextBox 4">
              <a:extLst>
                <a:ext uri="{FF2B5EF4-FFF2-40B4-BE49-F238E27FC236}">
                  <a16:creationId xmlns:a16="http://schemas.microsoft.com/office/drawing/2014/main" xmlns="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99" name="CaixaDeTexto 98">
            <a:extLst>
              <a:ext uri="{FF2B5EF4-FFF2-40B4-BE49-F238E27FC236}">
                <a16:creationId xmlns:a16="http://schemas.microsoft.com/office/drawing/2014/main" xmlns="" id="{5998F5B6-0C99-5C24-1409-DD966AC83FF8}"/>
              </a:ext>
            </a:extLst>
          </p:cNvPr>
          <p:cNvSpPr txBox="1"/>
          <p:nvPr/>
        </p:nvSpPr>
        <p:spPr>
          <a:xfrm>
            <a:off x="261504" y="3187695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100" name="Group 2">
            <a:extLst>
              <a:ext uri="{FF2B5EF4-FFF2-40B4-BE49-F238E27FC236}">
                <a16:creationId xmlns:a16="http://schemas.microsoft.com/office/drawing/2014/main" xmlns="" id="{09FC99AC-1BEF-B93B-B918-6AF051B45D7C}"/>
              </a:ext>
            </a:extLst>
          </p:cNvPr>
          <p:cNvGrpSpPr/>
          <p:nvPr/>
        </p:nvGrpSpPr>
        <p:grpSpPr>
          <a:xfrm>
            <a:off x="737875" y="2450494"/>
            <a:ext cx="1155267" cy="512230"/>
            <a:chOff x="0" y="0"/>
            <a:chExt cx="812800" cy="393390"/>
          </a:xfrm>
        </p:grpSpPr>
        <p:sp>
          <p:nvSpPr>
            <p:cNvPr id="101" name="Freeform 3">
              <a:extLst>
                <a:ext uri="{FF2B5EF4-FFF2-40B4-BE49-F238E27FC236}">
                  <a16:creationId xmlns:a16="http://schemas.microsoft.com/office/drawing/2014/main" xmlns="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</p:sp>
        <p:sp>
          <p:nvSpPr>
            <p:cNvPr id="102" name="TextBox 4">
              <a:extLst>
                <a:ext uri="{FF2B5EF4-FFF2-40B4-BE49-F238E27FC236}">
                  <a16:creationId xmlns:a16="http://schemas.microsoft.com/office/drawing/2014/main" xmlns="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03" name="CaixaDeTexto 102">
            <a:extLst>
              <a:ext uri="{FF2B5EF4-FFF2-40B4-BE49-F238E27FC236}">
                <a16:creationId xmlns:a16="http://schemas.microsoft.com/office/drawing/2014/main" xmlns="" id="{C9188312-81D2-507E-3219-A21135C0279D}"/>
              </a:ext>
            </a:extLst>
          </p:cNvPr>
          <p:cNvSpPr txBox="1"/>
          <p:nvPr/>
        </p:nvSpPr>
        <p:spPr>
          <a:xfrm>
            <a:off x="956430" y="2516943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xmlns="" id="{223AC076-532E-F338-3784-44786AB1CD95}"/>
              </a:ext>
            </a:extLst>
          </p:cNvPr>
          <p:cNvSpPr txBox="1"/>
          <p:nvPr/>
        </p:nvSpPr>
        <p:spPr>
          <a:xfrm>
            <a:off x="703523" y="3967154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Prazo de 60 dias</a:t>
            </a:r>
          </a:p>
        </p:txBody>
      </p:sp>
      <p:sp>
        <p:nvSpPr>
          <p:cNvPr id="107" name="CaixaDeTexto 106">
            <a:extLst>
              <a:ext uri="{FF2B5EF4-FFF2-40B4-BE49-F238E27FC236}">
                <a16:creationId xmlns:a16="http://schemas.microsoft.com/office/drawing/2014/main" xmlns="" id="{53EE5418-0D72-1BD0-1364-D2E6797B3210}"/>
              </a:ext>
            </a:extLst>
          </p:cNvPr>
          <p:cNvSpPr txBox="1"/>
          <p:nvPr/>
        </p:nvSpPr>
        <p:spPr>
          <a:xfrm>
            <a:off x="2105313" y="50799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cxnSp>
        <p:nvCxnSpPr>
          <p:cNvPr id="108" name="Conector: Curvo 208">
            <a:extLst>
              <a:ext uri="{FF2B5EF4-FFF2-40B4-BE49-F238E27FC236}">
                <a16:creationId xmlns:a16="http://schemas.microsoft.com/office/drawing/2014/main" xmlns="" id="{CC7E2E99-F5B9-6287-3DDB-FEFC4D28CC2A}"/>
              </a:ext>
            </a:extLst>
          </p:cNvPr>
          <p:cNvCxnSpPr>
            <a:cxnSpLocks/>
          </p:cNvCxnSpPr>
          <p:nvPr/>
        </p:nvCxnSpPr>
        <p:spPr>
          <a:xfrm rot="16200000" flipV="1">
            <a:off x="1221326" y="4293999"/>
            <a:ext cx="974888" cy="749417"/>
          </a:xfrm>
          <a:prstGeom prst="curvedConnector3">
            <a:avLst>
              <a:gd name="adj1" fmla="val 24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de Seta Reta 173">
            <a:extLst>
              <a:ext uri="{FF2B5EF4-FFF2-40B4-BE49-F238E27FC236}">
                <a16:creationId xmlns:a16="http://schemas.microsoft.com/office/drawing/2014/main" xmlns="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1316763" y="2946788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aixaDeTexto 122">
            <a:extLst>
              <a:ext uri="{FF2B5EF4-FFF2-40B4-BE49-F238E27FC236}">
                <a16:creationId xmlns:a16="http://schemas.microsoft.com/office/drawing/2014/main" xmlns="" id="{E9C015A7-337C-1358-B16F-D246429305C2}"/>
              </a:ext>
            </a:extLst>
          </p:cNvPr>
          <p:cNvSpPr txBox="1"/>
          <p:nvPr/>
        </p:nvSpPr>
        <p:spPr>
          <a:xfrm>
            <a:off x="584773" y="2193555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1818593" y="2606874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*</a:t>
            </a:r>
          </a:p>
        </p:txBody>
      </p:sp>
      <p:sp>
        <p:nvSpPr>
          <p:cNvPr id="125" name="Freeform 17">
            <a:extLst>
              <a:ext uri="{FF2B5EF4-FFF2-40B4-BE49-F238E27FC236}">
                <a16:creationId xmlns:a16="http://schemas.microsoft.com/office/drawing/2014/main" xmlns="" id="{031EB4FC-738C-B0F6-F4F3-E898FE1F716E}"/>
              </a:ext>
            </a:extLst>
          </p:cNvPr>
          <p:cNvSpPr/>
          <p:nvPr/>
        </p:nvSpPr>
        <p:spPr>
          <a:xfrm>
            <a:off x="216725" y="128801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xmlns="" id="{6678616D-71F1-006D-8ED5-475250E9D6B9}"/>
              </a:ext>
            </a:extLst>
          </p:cNvPr>
          <p:cNvSpPr txBox="1"/>
          <p:nvPr/>
        </p:nvSpPr>
        <p:spPr>
          <a:xfrm>
            <a:off x="516759" y="1396646"/>
            <a:ext cx="1392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/>
              <a:t>Unidade de trabalho </a:t>
            </a:r>
          </a:p>
        </p:txBody>
      </p:sp>
      <p:cxnSp>
        <p:nvCxnSpPr>
          <p:cNvPr id="130" name="Conector de Seta Reta 127">
            <a:extLst>
              <a:ext uri="{FF2B5EF4-FFF2-40B4-BE49-F238E27FC236}">
                <a16:creationId xmlns:a16="http://schemas.microsoft.com/office/drawing/2014/main" xmlns="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105313" y="1736533"/>
            <a:ext cx="4664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ixaDeTexto 85">
            <a:extLst>
              <a:ext uri="{FF2B5EF4-FFF2-40B4-BE49-F238E27FC236}">
                <a16:creationId xmlns:a16="http://schemas.microsoft.com/office/drawing/2014/main" xmlns="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1259CF96-A48F-CE90-2290-1DD061077F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5286" y="1443640"/>
            <a:ext cx="790575" cy="730250"/>
          </a:xfrm>
          <a:prstGeom prst="rect">
            <a:avLst/>
          </a:prstGeom>
        </p:spPr>
      </p:pic>
      <p:pic>
        <p:nvPicPr>
          <p:cNvPr id="5" name="Imagem 4" descr="Ícone&#10;&#10;Descrição gerada automaticamente">
            <a:extLst>
              <a:ext uri="{FF2B5EF4-FFF2-40B4-BE49-F238E27FC236}">
                <a16:creationId xmlns:a16="http://schemas.microsoft.com/office/drawing/2014/main" xmlns="" id="{12D26B6F-CB85-F4BA-0AD8-46433ABFCD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77953" y="4925557"/>
            <a:ext cx="790575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38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1273</Words>
  <Application>Microsoft Office PowerPoint</Application>
  <PresentationFormat>Personalizar</PresentationFormat>
  <Paragraphs>282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Maury Junior</dc:creator>
  <cp:lastModifiedBy>Administrador</cp:lastModifiedBy>
  <cp:revision>4</cp:revision>
  <dcterms:created xsi:type="dcterms:W3CDTF">2024-03-31T21:47:41Z</dcterms:created>
  <dcterms:modified xsi:type="dcterms:W3CDTF">2024-06-19T15:47:03Z</dcterms:modified>
</cp:coreProperties>
</file>