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64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550"/>
    <a:srgbClr val="526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546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ury Ferreira dos Santos Junior" userId="S::mauryjunior@prefeitura.sp.gov.br::76d80eec-f6ad-42fa-8431-941197c4e252" providerId="AD" clId="Web-{1F200863-F9FC-4058-CE85-EB13B5C7F0B0}"/>
    <pc:docChg chg="modSld">
      <pc:chgData name="Maury Ferreira dos Santos Junior" userId="S::mauryjunior@prefeitura.sp.gov.br::76d80eec-f6ad-42fa-8431-941197c4e252" providerId="AD" clId="Web-{1F200863-F9FC-4058-CE85-EB13B5C7F0B0}" dt="2024-05-27T14:45:41.282" v="3" actId="1076"/>
      <pc:docMkLst>
        <pc:docMk/>
      </pc:docMkLst>
      <pc:sldChg chg="modSp">
        <pc:chgData name="Maury Ferreira dos Santos Junior" userId="S::mauryjunior@prefeitura.sp.gov.br::76d80eec-f6ad-42fa-8431-941197c4e252" providerId="AD" clId="Web-{1F200863-F9FC-4058-CE85-EB13B5C7F0B0}" dt="2024-05-27T14:45:41.282" v="3" actId="1076"/>
        <pc:sldMkLst>
          <pc:docMk/>
          <pc:sldMk cId="4111345474" sldId="263"/>
        </pc:sldMkLst>
        <pc:spChg chg="mod">
          <ac:chgData name="Maury Ferreira dos Santos Junior" userId="S::mauryjunior@prefeitura.sp.gov.br::76d80eec-f6ad-42fa-8431-941197c4e252" providerId="AD" clId="Web-{1F200863-F9FC-4058-CE85-EB13B5C7F0B0}" dt="2024-05-27T14:45:41.282" v="3" actId="1076"/>
          <ac:spMkLst>
            <pc:docMk/>
            <pc:sldMk cId="4111345474" sldId="263"/>
            <ac:spMk id="27" creationId="{53DE53B1-106F-CB1C-C45E-BF8C625C7E8F}"/>
          </ac:spMkLst>
        </pc:spChg>
      </pc:sldChg>
      <pc:sldChg chg="modSp">
        <pc:chgData name="Maury Ferreira dos Santos Junior" userId="S::mauryjunior@prefeitura.sp.gov.br::76d80eec-f6ad-42fa-8431-941197c4e252" providerId="AD" clId="Web-{1F200863-F9FC-4058-CE85-EB13B5C7F0B0}" dt="2024-05-27T14:45:25.844" v="2" actId="20577"/>
        <pc:sldMkLst>
          <pc:docMk/>
          <pc:sldMk cId="2211919574" sldId="264"/>
        </pc:sldMkLst>
        <pc:spChg chg="mod">
          <ac:chgData name="Maury Ferreira dos Santos Junior" userId="S::mauryjunior@prefeitura.sp.gov.br::76d80eec-f6ad-42fa-8431-941197c4e252" providerId="AD" clId="Web-{1F200863-F9FC-4058-CE85-EB13B5C7F0B0}" dt="2024-05-27T14:45:25.844" v="2" actId="20577"/>
          <ac:spMkLst>
            <pc:docMk/>
            <pc:sldMk cId="2211919574" sldId="264"/>
            <ac:spMk id="225" creationId="{C9188312-81D2-507E-3219-A21135C0279D}"/>
          </ac:spMkLst>
        </pc:spChg>
      </pc:sldChg>
    </pc:docChg>
  </pc:docChgLst>
  <pc:docChgLst>
    <pc:chgData name="Maury Ferreira dos Santos Junior" userId="S::mauryjunior@prefeitura.sp.gov.br::76d80eec-f6ad-42fa-8431-941197c4e252" providerId="AD" clId="Web-{51F0B7E5-ABE0-C7B6-58BB-4C76F87D6818}"/>
    <pc:docChg chg="modSld">
      <pc:chgData name="Maury Ferreira dos Santos Junior" userId="S::mauryjunior@prefeitura.sp.gov.br::76d80eec-f6ad-42fa-8431-941197c4e252" providerId="AD" clId="Web-{51F0B7E5-ABE0-C7B6-58BB-4C76F87D6818}" dt="2024-04-08T13:46:20.251" v="3"/>
      <pc:docMkLst>
        <pc:docMk/>
      </pc:docMkLst>
      <pc:sldChg chg="delSp modSp">
        <pc:chgData name="Maury Ferreira dos Santos Junior" userId="S::mauryjunior@prefeitura.sp.gov.br::76d80eec-f6ad-42fa-8431-941197c4e252" providerId="AD" clId="Web-{51F0B7E5-ABE0-C7B6-58BB-4C76F87D6818}" dt="2024-04-08T13:46:20.251" v="3"/>
        <pc:sldMkLst>
          <pc:docMk/>
          <pc:sldMk cId="1238288066" sldId="256"/>
        </pc:sldMkLst>
        <pc:spChg chg="del mod">
          <ac:chgData name="Maury Ferreira dos Santos Junior" userId="S::mauryjunior@prefeitura.sp.gov.br::76d80eec-f6ad-42fa-8431-941197c4e252" providerId="AD" clId="Web-{51F0B7E5-ABE0-C7B6-58BB-4C76F87D6818}" dt="2024-04-08T13:46:20.251" v="3"/>
          <ac:spMkLst>
            <pc:docMk/>
            <pc:sldMk cId="1238288066" sldId="256"/>
            <ac:spMk id="11" creationId="{9DA32D29-3C0C-9054-CA35-9CF24591FD79}"/>
          </ac:spMkLst>
        </pc:spChg>
        <pc:spChg chg="mod">
          <ac:chgData name="Maury Ferreira dos Santos Junior" userId="S::mauryjunior@prefeitura.sp.gov.br::76d80eec-f6ad-42fa-8431-941197c4e252" providerId="AD" clId="Web-{51F0B7E5-ABE0-C7B6-58BB-4C76F87D6818}" dt="2024-04-08T13:46:13.579" v="0" actId="1076"/>
          <ac:spMkLst>
            <pc:docMk/>
            <pc:sldMk cId="1238288066" sldId="256"/>
            <ac:spMk id="12" creationId="{5B495540-23D2-E80C-B446-05DCDEC3DC8E}"/>
          </ac:spMkLst>
        </pc:spChg>
      </pc:sldChg>
    </pc:docChg>
  </pc:docChgLst>
  <pc:docChgLst>
    <pc:chgData name="Maury Ferreira dos Santos Junior" userId="S::mauryjunior@prefeitura.sp.gov.br::76d80eec-f6ad-42fa-8431-941197c4e252" providerId="AD" clId="Web-{BB29E33E-8E6C-2C7D-68A1-F7AC9270BB2A}"/>
    <pc:docChg chg="modSld">
      <pc:chgData name="Maury Ferreira dos Santos Junior" userId="S::mauryjunior@prefeitura.sp.gov.br::76d80eec-f6ad-42fa-8431-941197c4e252" providerId="AD" clId="Web-{BB29E33E-8E6C-2C7D-68A1-F7AC9270BB2A}" dt="2024-05-27T11:57:13.588" v="367"/>
      <pc:docMkLst>
        <pc:docMk/>
      </pc:docMkLst>
      <pc:sldChg chg="addSp delSp modSp mod modShow">
        <pc:chgData name="Maury Ferreira dos Santos Junior" userId="S::mauryjunior@prefeitura.sp.gov.br::76d80eec-f6ad-42fa-8431-941197c4e252" providerId="AD" clId="Web-{BB29E33E-8E6C-2C7D-68A1-F7AC9270BB2A}" dt="2024-05-27T11:57:13.588" v="367"/>
        <pc:sldMkLst>
          <pc:docMk/>
          <pc:sldMk cId="1238288066" sldId="256"/>
        </pc:sldMkLst>
        <pc:spChg chg="add del mod">
          <ac:chgData name="Maury Ferreira dos Santos Junior" userId="S::mauryjunior@prefeitura.sp.gov.br::76d80eec-f6ad-42fa-8431-941197c4e252" providerId="AD" clId="Web-{BB29E33E-8E6C-2C7D-68A1-F7AC9270BB2A}" dt="2024-05-27T11:07:57.310" v="13"/>
          <ac:spMkLst>
            <pc:docMk/>
            <pc:sldMk cId="1238288066" sldId="256"/>
            <ac:spMk id="2" creationId="{5002021F-581A-01F5-7997-C4173211C357}"/>
          </ac:spMkLst>
        </pc:spChg>
        <pc:spChg chg="add del mod">
          <ac:chgData name="Maury Ferreira dos Santos Junior" userId="S::mauryjunior@prefeitura.sp.gov.br::76d80eec-f6ad-42fa-8431-941197c4e252" providerId="AD" clId="Web-{BB29E33E-8E6C-2C7D-68A1-F7AC9270BB2A}" dt="2024-05-27T11:09:26.828" v="19"/>
          <ac:spMkLst>
            <pc:docMk/>
            <pc:sldMk cId="1238288066" sldId="256"/>
            <ac:spMk id="3" creationId="{3F6682DB-C4E4-E19C-04A7-927B1EFD4E3D}"/>
          </ac:spMkLst>
        </pc:spChg>
        <pc:spChg chg="mod">
          <ac:chgData name="Maury Ferreira dos Santos Junior" userId="S::mauryjunior@prefeitura.sp.gov.br::76d80eec-f6ad-42fa-8431-941197c4e252" providerId="AD" clId="Web-{BB29E33E-8E6C-2C7D-68A1-F7AC9270BB2A}" dt="2024-05-27T11:09:54.281" v="21"/>
          <ac:spMkLst>
            <pc:docMk/>
            <pc:sldMk cId="1238288066" sldId="256"/>
            <ac:spMk id="4" creationId="{D7F41C60-BBE2-8B99-86CD-5E8E14E1B872}"/>
          </ac:spMkLst>
        </pc:spChg>
        <pc:spChg chg="add del mod ord modVis">
          <ac:chgData name="Maury Ferreira dos Santos Junior" userId="S::mauryjunior@prefeitura.sp.gov.br::76d80eec-f6ad-42fa-8431-941197c4e252" providerId="AD" clId="Web-{BB29E33E-8E6C-2C7D-68A1-F7AC9270BB2A}" dt="2024-05-27T11:15:14.240" v="38"/>
          <ac:spMkLst>
            <pc:docMk/>
            <pc:sldMk cId="1238288066" sldId="256"/>
            <ac:spMk id="5" creationId="{ADEB4449-C22D-5B02-E44E-83048964072E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16:46.383" v="39"/>
          <ac:spMkLst>
            <pc:docMk/>
            <pc:sldMk cId="1238288066" sldId="256"/>
            <ac:spMk id="12" creationId="{5B495540-23D2-E80C-B446-05DCDEC3DC8E}"/>
          </ac:spMkLst>
        </pc:spChg>
        <pc:spChg chg="mod">
          <ac:chgData name="Maury Ferreira dos Santos Junior" userId="S::mauryjunior@prefeitura.sp.gov.br::76d80eec-f6ad-42fa-8431-941197c4e252" providerId="AD" clId="Web-{BB29E33E-8E6C-2C7D-68A1-F7AC9270BB2A}" dt="2024-05-27T11:39:29.890" v="210" actId="14100"/>
          <ac:spMkLst>
            <pc:docMk/>
            <pc:sldMk cId="1238288066" sldId="256"/>
            <ac:spMk id="13" creationId="{82B57309-D332-A0C7-73BB-AA41E0708AE2}"/>
          </ac:spMkLst>
        </pc:spChg>
        <pc:spChg chg="del mod">
          <ac:chgData name="Maury Ferreira dos Santos Junior" userId="S::mauryjunior@prefeitura.sp.gov.br::76d80eec-f6ad-42fa-8431-941197c4e252" providerId="AD" clId="Web-{BB29E33E-8E6C-2C7D-68A1-F7AC9270BB2A}" dt="2024-05-27T11:23:33.656" v="122"/>
          <ac:spMkLst>
            <pc:docMk/>
            <pc:sldMk cId="1238288066" sldId="256"/>
            <ac:spMk id="14" creationId="{B72CA78D-0890-DA59-E081-AF09899478CA}"/>
          </ac:spMkLst>
        </pc:spChg>
        <pc:spChg chg="mod">
          <ac:chgData name="Maury Ferreira dos Santos Junior" userId="S::mauryjunior@prefeitura.sp.gov.br::76d80eec-f6ad-42fa-8431-941197c4e252" providerId="AD" clId="Web-{BB29E33E-8E6C-2C7D-68A1-F7AC9270BB2A}" dt="2024-05-27T11:26:47.253" v="144" actId="1076"/>
          <ac:spMkLst>
            <pc:docMk/>
            <pc:sldMk cId="1238288066" sldId="256"/>
            <ac:spMk id="15" creationId="{8E950EF6-E013-AE9A-33FA-5C597C69DC01}"/>
          </ac:spMkLst>
        </pc:spChg>
        <pc:spChg chg="mod">
          <ac:chgData name="Maury Ferreira dos Santos Junior" userId="S::mauryjunior@prefeitura.sp.gov.br::76d80eec-f6ad-42fa-8431-941197c4e252" providerId="AD" clId="Web-{BB29E33E-8E6C-2C7D-68A1-F7AC9270BB2A}" dt="2024-05-27T11:24:04.751" v="131" actId="1076"/>
          <ac:spMkLst>
            <pc:docMk/>
            <pc:sldMk cId="1238288066" sldId="256"/>
            <ac:spMk id="28" creationId="{CFF13F46-907F-268D-7F8D-1A28B58C835E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33:00.351" v="157"/>
          <ac:spMkLst>
            <pc:docMk/>
            <pc:sldMk cId="1238288066" sldId="256"/>
            <ac:spMk id="164" creationId="{4C91E76C-1361-C844-F6D4-F7C83EEFE16F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32:59.351" v="156"/>
          <ac:spMkLst>
            <pc:docMk/>
            <pc:sldMk cId="1238288066" sldId="256"/>
            <ac:spMk id="165" creationId="{1A74F609-AA15-444D-61B7-7585B0CD9479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38:08.466" v="182"/>
          <ac:spMkLst>
            <pc:docMk/>
            <pc:sldMk cId="1238288066" sldId="256"/>
            <ac:spMk id="167" creationId="{4DDE59E0-3293-470C-395A-F947E0D75E64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38:08.154" v="181"/>
          <ac:spMkLst>
            <pc:docMk/>
            <pc:sldMk cId="1238288066" sldId="256"/>
            <ac:spMk id="168" creationId="{F2528F2B-E3FE-5C1D-4792-CE8A165477E8}"/>
          </ac:spMkLst>
        </pc:spChg>
        <pc:picChg chg="add del mod">
          <ac:chgData name="Maury Ferreira dos Santos Junior" userId="S::mauryjunior@prefeitura.sp.gov.br::76d80eec-f6ad-42fa-8431-941197c4e252" providerId="AD" clId="Web-{BB29E33E-8E6C-2C7D-68A1-F7AC9270BB2A}" dt="2024-05-27T11:17:30.571" v="47"/>
          <ac:picMkLst>
            <pc:docMk/>
            <pc:sldMk cId="1238288066" sldId="256"/>
            <ac:picMk id="11" creationId="{215BB038-E4B1-BCBA-B9AB-D82C5191256B}"/>
          </ac:picMkLst>
        </pc:picChg>
        <pc:picChg chg="add del mod">
          <ac:chgData name="Maury Ferreira dos Santos Junior" userId="S::mauryjunior@prefeitura.sp.gov.br::76d80eec-f6ad-42fa-8431-941197c4e252" providerId="AD" clId="Web-{BB29E33E-8E6C-2C7D-68A1-F7AC9270BB2A}" dt="2024-05-27T11:31:51.991" v="151"/>
          <ac:picMkLst>
            <pc:docMk/>
            <pc:sldMk cId="1238288066" sldId="256"/>
            <ac:picMk id="23" creationId="{0E5F38A2-91B2-9A55-C16D-EC5C0F07D87C}"/>
          </ac:picMkLst>
        </pc:picChg>
        <pc:picChg chg="add del mod">
          <ac:chgData name="Maury Ferreira dos Santos Junior" userId="S::mauryjunior@prefeitura.sp.gov.br::76d80eec-f6ad-42fa-8431-941197c4e252" providerId="AD" clId="Web-{BB29E33E-8E6C-2C7D-68A1-F7AC9270BB2A}" dt="2024-05-27T11:33:37.758" v="162"/>
          <ac:picMkLst>
            <pc:docMk/>
            <pc:sldMk cId="1238288066" sldId="256"/>
            <ac:picMk id="26" creationId="{202DBC19-32BF-EE43-3655-63404B3ECA7D}"/>
          </ac:picMkLst>
        </pc:picChg>
        <pc:picChg chg="add del mod">
          <ac:chgData name="Maury Ferreira dos Santos Junior" userId="S::mauryjunior@prefeitura.sp.gov.br::76d80eec-f6ad-42fa-8431-941197c4e252" providerId="AD" clId="Web-{BB29E33E-8E6C-2C7D-68A1-F7AC9270BB2A}" dt="2024-05-27T11:35:09.557" v="172"/>
          <ac:picMkLst>
            <pc:docMk/>
            <pc:sldMk cId="1238288066" sldId="256"/>
            <ac:picMk id="29" creationId="{4EF91C8D-871D-19D7-65C3-10D54895BF26}"/>
          </ac:picMkLst>
        </pc:picChg>
        <pc:picChg chg="add del mod modCrop">
          <ac:chgData name="Maury Ferreira dos Santos Junior" userId="S::mauryjunior@prefeitura.sp.gov.br::76d80eec-f6ad-42fa-8431-941197c4e252" providerId="AD" clId="Web-{BB29E33E-8E6C-2C7D-68A1-F7AC9270BB2A}" dt="2024-05-27T11:34:52.853" v="171"/>
          <ac:picMkLst>
            <pc:docMk/>
            <pc:sldMk cId="1238288066" sldId="256"/>
            <ac:picMk id="30" creationId="{AB861DAC-98C1-7F3B-C66A-110A44A48598}"/>
          </ac:picMkLst>
        </pc:picChg>
        <pc:picChg chg="add mod">
          <ac:chgData name="Maury Ferreira dos Santos Junior" userId="S::mauryjunior@prefeitura.sp.gov.br::76d80eec-f6ad-42fa-8431-941197c4e252" providerId="AD" clId="Web-{BB29E33E-8E6C-2C7D-68A1-F7AC9270BB2A}" dt="2024-05-27T11:37:36.935" v="176" actId="1076"/>
          <ac:picMkLst>
            <pc:docMk/>
            <pc:sldMk cId="1238288066" sldId="256"/>
            <ac:picMk id="31" creationId="{8382E309-A22B-15B7-CE54-F42ED64B2222}"/>
          </ac:picMkLst>
        </pc:picChg>
        <pc:picChg chg="add mod">
          <ac:chgData name="Maury Ferreira dos Santos Junior" userId="S::mauryjunior@prefeitura.sp.gov.br::76d80eec-f6ad-42fa-8431-941197c4e252" providerId="AD" clId="Web-{BB29E33E-8E6C-2C7D-68A1-F7AC9270BB2A}" dt="2024-05-27T11:38:00.935" v="178" actId="1076"/>
          <ac:picMkLst>
            <pc:docMk/>
            <pc:sldMk cId="1238288066" sldId="256"/>
            <ac:picMk id="32" creationId="{A913C373-DECE-3FF6-18BE-9CEDB335830F}"/>
          </ac:picMkLst>
        </pc:picChg>
        <pc:picChg chg="add mod">
          <ac:chgData name="Maury Ferreira dos Santos Junior" userId="S::mauryjunior@prefeitura.sp.gov.br::76d80eec-f6ad-42fa-8431-941197c4e252" providerId="AD" clId="Web-{BB29E33E-8E6C-2C7D-68A1-F7AC9270BB2A}" dt="2024-05-27T11:38:30.529" v="184" actId="1076"/>
          <ac:picMkLst>
            <pc:docMk/>
            <pc:sldMk cId="1238288066" sldId="256"/>
            <ac:picMk id="33" creationId="{1DB90490-1696-80B7-AC53-DCF9897B8363}"/>
          </ac:picMkLst>
        </pc:picChg>
      </pc:sldChg>
      <pc:sldChg chg="addSp delSp modSp">
        <pc:chgData name="Maury Ferreira dos Santos Junior" userId="S::mauryjunior@prefeitura.sp.gov.br::76d80eec-f6ad-42fa-8431-941197c4e252" providerId="AD" clId="Web-{BB29E33E-8E6C-2C7D-68A1-F7AC9270BB2A}" dt="2024-05-27T11:50:41.683" v="366" actId="20577"/>
        <pc:sldMkLst>
          <pc:docMk/>
          <pc:sldMk cId="1649714089" sldId="258"/>
        </pc:sldMkLst>
        <pc:spChg chg="del">
          <ac:chgData name="Maury Ferreira dos Santos Junior" userId="S::mauryjunior@prefeitura.sp.gov.br::76d80eec-f6ad-42fa-8431-941197c4e252" providerId="AD" clId="Web-{BB29E33E-8E6C-2C7D-68A1-F7AC9270BB2A}" dt="2024-05-27T11:43:04.659" v="252"/>
          <ac:spMkLst>
            <pc:docMk/>
            <pc:sldMk cId="1649714089" sldId="258"/>
            <ac:spMk id="11" creationId="{9DA32D29-3C0C-9054-CA35-9CF24591FD79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43:04.316" v="251"/>
          <ac:spMkLst>
            <pc:docMk/>
            <pc:sldMk cId="1649714089" sldId="258"/>
            <ac:spMk id="12" creationId="{5B495540-23D2-E80C-B446-05DCDEC3DC8E}"/>
          </ac:spMkLst>
        </pc:spChg>
        <pc:spChg chg="mod">
          <ac:chgData name="Maury Ferreira dos Santos Junior" userId="S::mauryjunior@prefeitura.sp.gov.br::76d80eec-f6ad-42fa-8431-941197c4e252" providerId="AD" clId="Web-{BB29E33E-8E6C-2C7D-68A1-F7AC9270BB2A}" dt="2024-05-27T11:50:41.683" v="366" actId="20577"/>
          <ac:spMkLst>
            <pc:docMk/>
            <pc:sldMk cId="1649714089" sldId="258"/>
            <ac:spMk id="13" creationId="{82B57309-D332-A0C7-73BB-AA41E0708AE2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42:44.534" v="244"/>
          <ac:spMkLst>
            <pc:docMk/>
            <pc:sldMk cId="1649714089" sldId="258"/>
            <ac:spMk id="164" creationId="{4C91E76C-1361-C844-F6D4-F7C83EEFE16F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42:44.003" v="243"/>
          <ac:spMkLst>
            <pc:docMk/>
            <pc:sldMk cId="1649714089" sldId="258"/>
            <ac:spMk id="165" creationId="{1A74F609-AA15-444D-61B7-7585B0CD9479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42:52.925" v="248"/>
          <ac:spMkLst>
            <pc:docMk/>
            <pc:sldMk cId="1649714089" sldId="258"/>
            <ac:spMk id="167" creationId="{4DDE59E0-3293-470C-395A-F947E0D75E64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42:52.268" v="247"/>
          <ac:spMkLst>
            <pc:docMk/>
            <pc:sldMk cId="1649714089" sldId="258"/>
            <ac:spMk id="168" creationId="{F2528F2B-E3FE-5C1D-4792-CE8A165477E8}"/>
          </ac:spMkLst>
        </pc:spChg>
        <pc:picChg chg="add mod">
          <ac:chgData name="Maury Ferreira dos Santos Junior" userId="S::mauryjunior@prefeitura.sp.gov.br::76d80eec-f6ad-42fa-8431-941197c4e252" providerId="AD" clId="Web-{BB29E33E-8E6C-2C7D-68A1-F7AC9270BB2A}" dt="2024-05-27T11:42:51.440" v="246" actId="1076"/>
          <ac:picMkLst>
            <pc:docMk/>
            <pc:sldMk cId="1649714089" sldId="258"/>
            <ac:picMk id="3" creationId="{9F281B3D-F894-E172-AE78-EE9C2A5AF8E7}"/>
          </ac:picMkLst>
        </pc:picChg>
        <pc:picChg chg="add mod">
          <ac:chgData name="Maury Ferreira dos Santos Junior" userId="S::mauryjunior@prefeitura.sp.gov.br::76d80eec-f6ad-42fa-8431-941197c4e252" providerId="AD" clId="Web-{BB29E33E-8E6C-2C7D-68A1-F7AC9270BB2A}" dt="2024-05-27T11:42:59.800" v="250" actId="1076"/>
          <ac:picMkLst>
            <pc:docMk/>
            <pc:sldMk cId="1649714089" sldId="258"/>
            <ac:picMk id="14" creationId="{D13FC6C0-D0F1-C1A3-E11E-A76E70ADC630}"/>
          </ac:picMkLst>
        </pc:picChg>
        <pc:picChg chg="add mod">
          <ac:chgData name="Maury Ferreira dos Santos Junior" userId="S::mauryjunior@prefeitura.sp.gov.br::76d80eec-f6ad-42fa-8431-941197c4e252" providerId="AD" clId="Web-{BB29E33E-8E6C-2C7D-68A1-F7AC9270BB2A}" dt="2024-05-27T11:43:10.363" v="254" actId="1076"/>
          <ac:picMkLst>
            <pc:docMk/>
            <pc:sldMk cId="1649714089" sldId="258"/>
            <ac:picMk id="18" creationId="{0771EAA6-935A-2AEF-B663-38446CDBC6D9}"/>
          </ac:picMkLst>
        </pc:picChg>
      </pc:sldChg>
      <pc:sldChg chg="addSp delSp modSp">
        <pc:chgData name="Maury Ferreira dos Santos Junior" userId="S::mauryjunior@prefeitura.sp.gov.br::76d80eec-f6ad-42fa-8431-941197c4e252" providerId="AD" clId="Web-{BB29E33E-8E6C-2C7D-68A1-F7AC9270BB2A}" dt="2024-05-27T11:44:04.082" v="266" actId="1076"/>
        <pc:sldMkLst>
          <pc:docMk/>
          <pc:sldMk cId="17248619" sldId="259"/>
        </pc:sldMkLst>
        <pc:spChg chg="del">
          <ac:chgData name="Maury Ferreira dos Santos Junior" userId="S::mauryjunior@prefeitura.sp.gov.br::76d80eec-f6ad-42fa-8431-941197c4e252" providerId="AD" clId="Web-{BB29E33E-8E6C-2C7D-68A1-F7AC9270BB2A}" dt="2024-05-27T11:43:17.503" v="255"/>
          <ac:spMkLst>
            <pc:docMk/>
            <pc:sldMk cId="17248619" sldId="259"/>
            <ac:spMk id="11" creationId="{9DA32D29-3C0C-9054-CA35-9CF24591FD79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43:18.191" v="256"/>
          <ac:spMkLst>
            <pc:docMk/>
            <pc:sldMk cId="17248619" sldId="259"/>
            <ac:spMk id="12" creationId="{5B495540-23D2-E80C-B446-05DCDEC3DC8E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43:57.676" v="264"/>
          <ac:spMkLst>
            <pc:docMk/>
            <pc:sldMk cId="17248619" sldId="259"/>
            <ac:spMk id="167" creationId="{4DDE59E0-3293-470C-395A-F947E0D75E64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43:51.504" v="261"/>
          <ac:spMkLst>
            <pc:docMk/>
            <pc:sldMk cId="17248619" sldId="259"/>
            <ac:spMk id="168" creationId="{F2528F2B-E3FE-5C1D-4792-CE8A165477E8}"/>
          </ac:spMkLst>
        </pc:spChg>
        <pc:picChg chg="add mod">
          <ac:chgData name="Maury Ferreira dos Santos Junior" userId="S::mauryjunior@prefeitura.sp.gov.br::76d80eec-f6ad-42fa-8431-941197c4e252" providerId="AD" clId="Web-{BB29E33E-8E6C-2C7D-68A1-F7AC9270BB2A}" dt="2024-05-27T11:43:49.051" v="260" actId="1076"/>
          <ac:picMkLst>
            <pc:docMk/>
            <pc:sldMk cId="17248619" sldId="259"/>
            <ac:picMk id="3" creationId="{3966AD9A-6552-EBD4-290B-0B96C36F2E93}"/>
          </ac:picMkLst>
        </pc:picChg>
        <pc:picChg chg="add del">
          <ac:chgData name="Maury Ferreira dos Santos Junior" userId="S::mauryjunior@prefeitura.sp.gov.br::76d80eec-f6ad-42fa-8431-941197c4e252" providerId="AD" clId="Web-{BB29E33E-8E6C-2C7D-68A1-F7AC9270BB2A}" dt="2024-05-27T11:43:55.223" v="263"/>
          <ac:picMkLst>
            <pc:docMk/>
            <pc:sldMk cId="17248619" sldId="259"/>
            <ac:picMk id="10" creationId="{DE0E9288-D415-CA29-A11F-DD5BB645F343}"/>
          </ac:picMkLst>
        </pc:picChg>
        <pc:picChg chg="add mod">
          <ac:chgData name="Maury Ferreira dos Santos Junior" userId="S::mauryjunior@prefeitura.sp.gov.br::76d80eec-f6ad-42fa-8431-941197c4e252" providerId="AD" clId="Web-{BB29E33E-8E6C-2C7D-68A1-F7AC9270BB2A}" dt="2024-05-27T11:44:04.082" v="266" actId="1076"/>
          <ac:picMkLst>
            <pc:docMk/>
            <pc:sldMk cId="17248619" sldId="259"/>
            <ac:picMk id="14" creationId="{75E7FF5C-6B7F-9872-A7B5-24CAFCA5EEB0}"/>
          </ac:picMkLst>
        </pc:picChg>
      </pc:sldChg>
      <pc:sldChg chg="addSp delSp modSp">
        <pc:chgData name="Maury Ferreira dos Santos Junior" userId="S::mauryjunior@prefeitura.sp.gov.br::76d80eec-f6ad-42fa-8431-941197c4e252" providerId="AD" clId="Web-{BB29E33E-8E6C-2C7D-68A1-F7AC9270BB2A}" dt="2024-05-27T11:44:41.708" v="276" actId="1076"/>
        <pc:sldMkLst>
          <pc:docMk/>
          <pc:sldMk cId="2830799202" sldId="260"/>
        </pc:sldMkLst>
        <pc:spChg chg="del">
          <ac:chgData name="Maury Ferreira dos Santos Junior" userId="S::mauryjunior@prefeitura.sp.gov.br::76d80eec-f6ad-42fa-8431-941197c4e252" providerId="AD" clId="Web-{BB29E33E-8E6C-2C7D-68A1-F7AC9270BB2A}" dt="2024-05-27T11:44:12.582" v="267"/>
          <ac:spMkLst>
            <pc:docMk/>
            <pc:sldMk cId="2830799202" sldId="260"/>
            <ac:spMk id="11" creationId="{9DA32D29-3C0C-9054-CA35-9CF24591FD79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44:13.239" v="268"/>
          <ac:spMkLst>
            <pc:docMk/>
            <pc:sldMk cId="2830799202" sldId="260"/>
            <ac:spMk id="12" creationId="{5B495540-23D2-E80C-B446-05DCDEC3DC8E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44:36.020" v="274"/>
          <ac:spMkLst>
            <pc:docMk/>
            <pc:sldMk cId="2830799202" sldId="260"/>
            <ac:spMk id="167" creationId="{4DDE59E0-3293-470C-395A-F947E0D75E64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44:35.817" v="273"/>
          <ac:spMkLst>
            <pc:docMk/>
            <pc:sldMk cId="2830799202" sldId="260"/>
            <ac:spMk id="168" creationId="{F2528F2B-E3FE-5C1D-4792-CE8A165477E8}"/>
          </ac:spMkLst>
        </pc:spChg>
        <pc:picChg chg="add mod">
          <ac:chgData name="Maury Ferreira dos Santos Junior" userId="S::mauryjunior@prefeitura.sp.gov.br::76d80eec-f6ad-42fa-8431-941197c4e252" providerId="AD" clId="Web-{BB29E33E-8E6C-2C7D-68A1-F7AC9270BB2A}" dt="2024-05-27T11:44:34.145" v="272" actId="1076"/>
          <ac:picMkLst>
            <pc:docMk/>
            <pc:sldMk cId="2830799202" sldId="260"/>
            <ac:picMk id="3" creationId="{6779A550-E4CB-6ED3-3FCE-B2701E7C9BD3}"/>
          </ac:picMkLst>
        </pc:picChg>
        <pc:picChg chg="add mod">
          <ac:chgData name="Maury Ferreira dos Santos Junior" userId="S::mauryjunior@prefeitura.sp.gov.br::76d80eec-f6ad-42fa-8431-941197c4e252" providerId="AD" clId="Web-{BB29E33E-8E6C-2C7D-68A1-F7AC9270BB2A}" dt="2024-05-27T11:44:41.708" v="276" actId="1076"/>
          <ac:picMkLst>
            <pc:docMk/>
            <pc:sldMk cId="2830799202" sldId="260"/>
            <ac:picMk id="7" creationId="{39563B56-9573-DF7B-BEA2-B60DE9E1401D}"/>
          </ac:picMkLst>
        </pc:picChg>
        <pc:cxnChg chg="mod">
          <ac:chgData name="Maury Ferreira dos Santos Junior" userId="S::mauryjunior@prefeitura.sp.gov.br::76d80eec-f6ad-42fa-8431-941197c4e252" providerId="AD" clId="Web-{BB29E33E-8E6C-2C7D-68A1-F7AC9270BB2A}" dt="2024-05-27T11:44:25.614" v="271" actId="1076"/>
          <ac:cxnSpMkLst>
            <pc:docMk/>
            <pc:sldMk cId="2830799202" sldId="260"/>
            <ac:cxnSpMk id="135" creationId="{5482E35F-2B62-AEE9-A7D9-9972A4D009E5}"/>
          </ac:cxnSpMkLst>
        </pc:cxnChg>
      </pc:sldChg>
      <pc:sldChg chg="addSp delSp modSp">
        <pc:chgData name="Maury Ferreira dos Santos Junior" userId="S::mauryjunior@prefeitura.sp.gov.br::76d80eec-f6ad-42fa-8431-941197c4e252" providerId="AD" clId="Web-{BB29E33E-8E6C-2C7D-68A1-F7AC9270BB2A}" dt="2024-05-27T11:45:01.193" v="284" actId="1076"/>
        <pc:sldMkLst>
          <pc:docMk/>
          <pc:sldMk cId="2088138792" sldId="261"/>
        </pc:sldMkLst>
        <pc:spChg chg="del">
          <ac:chgData name="Maury Ferreira dos Santos Junior" userId="S::mauryjunior@prefeitura.sp.gov.br::76d80eec-f6ad-42fa-8431-941197c4e252" providerId="AD" clId="Web-{BB29E33E-8E6C-2C7D-68A1-F7AC9270BB2A}" dt="2024-05-27T11:44:45.614" v="277"/>
          <ac:spMkLst>
            <pc:docMk/>
            <pc:sldMk cId="2088138792" sldId="261"/>
            <ac:spMk id="11" creationId="{9DA32D29-3C0C-9054-CA35-9CF24591FD79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44:47.927" v="278"/>
          <ac:spMkLst>
            <pc:docMk/>
            <pc:sldMk cId="2088138792" sldId="261"/>
            <ac:spMk id="12" creationId="{5B495540-23D2-E80C-B446-05DCDEC3DC8E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44:53.271" v="282"/>
          <ac:spMkLst>
            <pc:docMk/>
            <pc:sldMk cId="2088138792" sldId="261"/>
            <ac:spMk id="167" creationId="{4DDE59E0-3293-470C-395A-F947E0D75E64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44:52.739" v="281"/>
          <ac:spMkLst>
            <pc:docMk/>
            <pc:sldMk cId="2088138792" sldId="261"/>
            <ac:spMk id="168" creationId="{F2528F2B-E3FE-5C1D-4792-CE8A165477E8}"/>
          </ac:spMkLst>
        </pc:spChg>
        <pc:picChg chg="add mod">
          <ac:chgData name="Maury Ferreira dos Santos Junior" userId="S::mauryjunior@prefeitura.sp.gov.br::76d80eec-f6ad-42fa-8431-941197c4e252" providerId="AD" clId="Web-{BB29E33E-8E6C-2C7D-68A1-F7AC9270BB2A}" dt="2024-05-27T11:44:50.599" v="280" actId="1076"/>
          <ac:picMkLst>
            <pc:docMk/>
            <pc:sldMk cId="2088138792" sldId="261"/>
            <ac:picMk id="3" creationId="{1259CF96-A48F-CE90-2290-1DD061077FB0}"/>
          </ac:picMkLst>
        </pc:picChg>
        <pc:picChg chg="add mod">
          <ac:chgData name="Maury Ferreira dos Santos Junior" userId="S::mauryjunior@prefeitura.sp.gov.br::76d80eec-f6ad-42fa-8431-941197c4e252" providerId="AD" clId="Web-{BB29E33E-8E6C-2C7D-68A1-F7AC9270BB2A}" dt="2024-05-27T11:45:01.193" v="284" actId="1076"/>
          <ac:picMkLst>
            <pc:docMk/>
            <pc:sldMk cId="2088138792" sldId="261"/>
            <ac:picMk id="5" creationId="{12D26B6F-CB85-F4BA-0AD8-46433ABFCDB8}"/>
          </ac:picMkLst>
        </pc:picChg>
      </pc:sldChg>
      <pc:sldChg chg="addSp delSp modSp">
        <pc:chgData name="Maury Ferreira dos Santos Junior" userId="S::mauryjunior@prefeitura.sp.gov.br::76d80eec-f6ad-42fa-8431-941197c4e252" providerId="AD" clId="Web-{BB29E33E-8E6C-2C7D-68A1-F7AC9270BB2A}" dt="2024-05-27T11:41:43.658" v="230" actId="1076"/>
        <pc:sldMkLst>
          <pc:docMk/>
          <pc:sldMk cId="4111345474" sldId="263"/>
        </pc:sldMkLst>
        <pc:spChg chg="del">
          <ac:chgData name="Maury Ferreira dos Santos Junior" userId="S::mauryjunior@prefeitura.sp.gov.br::76d80eec-f6ad-42fa-8431-941197c4e252" providerId="AD" clId="Web-{BB29E33E-8E6C-2C7D-68A1-F7AC9270BB2A}" dt="2024-05-27T11:40:04.828" v="216"/>
          <ac:spMkLst>
            <pc:docMk/>
            <pc:sldMk cId="4111345474" sldId="263"/>
            <ac:spMk id="15" creationId="{9DA32D29-3C0C-9054-CA35-9CF24591FD79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40:04.156" v="215"/>
          <ac:spMkLst>
            <pc:docMk/>
            <pc:sldMk cId="4111345474" sldId="263"/>
            <ac:spMk id="16" creationId="{5B495540-23D2-E80C-B446-05DCDEC3DC8E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40:36.125" v="220"/>
          <ac:spMkLst>
            <pc:docMk/>
            <pc:sldMk cId="4111345474" sldId="263"/>
            <ac:spMk id="94" creationId="{4C91E76C-1361-C844-F6D4-F7C83EEFE16F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40:41.844" v="221"/>
          <ac:spMkLst>
            <pc:docMk/>
            <pc:sldMk cId="4111345474" sldId="263"/>
            <ac:spMk id="95" creationId="{1A74F609-AA15-444D-61B7-7585B0CD9479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41:25.923" v="226"/>
          <ac:spMkLst>
            <pc:docMk/>
            <pc:sldMk cId="4111345474" sldId="263"/>
            <ac:spMk id="97" creationId="{4DDE59E0-3293-470C-395A-F947E0D75E64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41:24.423" v="225"/>
          <ac:spMkLst>
            <pc:docMk/>
            <pc:sldMk cId="4111345474" sldId="263"/>
            <ac:spMk id="98" creationId="{F2528F2B-E3FE-5C1D-4792-CE8A165477E8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39:56.297" v="212"/>
          <ac:spMkLst>
            <pc:docMk/>
            <pc:sldMk cId="4111345474" sldId="263"/>
            <ac:spMk id="139" creationId="{9DA32D29-3C0C-9054-CA35-9CF24591FD79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39:54.531" v="211"/>
          <ac:spMkLst>
            <pc:docMk/>
            <pc:sldMk cId="4111345474" sldId="263"/>
            <ac:spMk id="140" creationId="{5B495540-23D2-E80C-B446-05DCDEC3DC8E}"/>
          </ac:spMkLst>
        </pc:spChg>
        <pc:picChg chg="add mod">
          <ac:chgData name="Maury Ferreira dos Santos Junior" userId="S::mauryjunior@prefeitura.sp.gov.br::76d80eec-f6ad-42fa-8431-941197c4e252" providerId="AD" clId="Web-{BB29E33E-8E6C-2C7D-68A1-F7AC9270BB2A}" dt="2024-05-27T11:40:00.812" v="214" actId="1076"/>
          <ac:picMkLst>
            <pc:docMk/>
            <pc:sldMk cId="4111345474" sldId="263"/>
            <ac:picMk id="3" creationId="{5F641D53-8556-6D4B-A5D8-6CD5E7723440}"/>
          </ac:picMkLst>
        </pc:picChg>
        <pc:picChg chg="add mod">
          <ac:chgData name="Maury Ferreira dos Santos Junior" userId="S::mauryjunior@prefeitura.sp.gov.br::76d80eec-f6ad-42fa-8431-941197c4e252" providerId="AD" clId="Web-{BB29E33E-8E6C-2C7D-68A1-F7AC9270BB2A}" dt="2024-05-27T11:40:22.234" v="219" actId="1076"/>
          <ac:picMkLst>
            <pc:docMk/>
            <pc:sldMk cId="4111345474" sldId="263"/>
            <ac:picMk id="6" creationId="{DE52A129-5245-7919-FFB5-00C7BA24C8B6}"/>
          </ac:picMkLst>
        </pc:picChg>
        <pc:picChg chg="add mod ord">
          <ac:chgData name="Maury Ferreira dos Santos Junior" userId="S::mauryjunior@prefeitura.sp.gov.br::76d80eec-f6ad-42fa-8431-941197c4e252" providerId="AD" clId="Web-{BB29E33E-8E6C-2C7D-68A1-F7AC9270BB2A}" dt="2024-05-27T11:40:53.829" v="224"/>
          <ac:picMkLst>
            <pc:docMk/>
            <pc:sldMk cId="4111345474" sldId="263"/>
            <ac:picMk id="8" creationId="{0D3186A2-A6FE-88A4-D7D0-56DC7A86FFE6}"/>
          </ac:picMkLst>
        </pc:picChg>
        <pc:picChg chg="add mod">
          <ac:chgData name="Maury Ferreira dos Santos Junior" userId="S::mauryjunior@prefeitura.sp.gov.br::76d80eec-f6ad-42fa-8431-941197c4e252" providerId="AD" clId="Web-{BB29E33E-8E6C-2C7D-68A1-F7AC9270BB2A}" dt="2024-05-27T11:41:43.658" v="230" actId="1076"/>
          <ac:picMkLst>
            <pc:docMk/>
            <pc:sldMk cId="4111345474" sldId="263"/>
            <ac:picMk id="12" creationId="{C056809A-471E-8B08-61E7-898DAB5AAD0A}"/>
          </ac:picMkLst>
        </pc:picChg>
      </pc:sldChg>
      <pc:sldChg chg="addSp delSp modSp">
        <pc:chgData name="Maury Ferreira dos Santos Junior" userId="S::mauryjunior@prefeitura.sp.gov.br::76d80eec-f6ad-42fa-8431-941197c4e252" providerId="AD" clId="Web-{BB29E33E-8E6C-2C7D-68A1-F7AC9270BB2A}" dt="2024-05-27T11:48:52.353" v="286" actId="1076"/>
        <pc:sldMkLst>
          <pc:docMk/>
          <pc:sldMk cId="2211919574" sldId="264"/>
        </pc:sldMkLst>
        <pc:spChg chg="del">
          <ac:chgData name="Maury Ferreira dos Santos Junior" userId="S::mauryjunior@prefeitura.sp.gov.br::76d80eec-f6ad-42fa-8431-941197c4e252" providerId="AD" clId="Web-{BB29E33E-8E6C-2C7D-68A1-F7AC9270BB2A}" dt="2024-05-27T11:41:57.611" v="232"/>
          <ac:spMkLst>
            <pc:docMk/>
            <pc:sldMk cId="2211919574" sldId="264"/>
            <ac:spMk id="11" creationId="{9DA32D29-3C0C-9054-CA35-9CF24591FD79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41:56.830" v="231"/>
          <ac:spMkLst>
            <pc:docMk/>
            <pc:sldMk cId="2211919574" sldId="264"/>
            <ac:spMk id="12" creationId="{5B495540-23D2-E80C-B446-05DCDEC3DC8E}"/>
          </ac:spMkLst>
        </pc:spChg>
        <pc:spChg chg="mod">
          <ac:chgData name="Maury Ferreira dos Santos Junior" userId="S::mauryjunior@prefeitura.sp.gov.br::76d80eec-f6ad-42fa-8431-941197c4e252" providerId="AD" clId="Web-{BB29E33E-8E6C-2C7D-68A1-F7AC9270BB2A}" dt="2024-05-27T11:48:52.353" v="286" actId="1076"/>
          <ac:spMkLst>
            <pc:docMk/>
            <pc:sldMk cId="2211919574" sldId="264"/>
            <ac:spMk id="13" creationId="{82B57309-D332-A0C7-73BB-AA41E0708AE2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48:46.275" v="285"/>
          <ac:spMkLst>
            <pc:docMk/>
            <pc:sldMk cId="2211919574" sldId="264"/>
            <ac:spMk id="142" creationId="{B72CA78D-0890-DA59-E081-AF09899478CA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42:20.659" v="236"/>
          <ac:spMkLst>
            <pc:docMk/>
            <pc:sldMk cId="2211919574" sldId="264"/>
            <ac:spMk id="164" creationId="{4C91E76C-1361-C844-F6D4-F7C83EEFE16F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42:20.034" v="235"/>
          <ac:spMkLst>
            <pc:docMk/>
            <pc:sldMk cId="2211919574" sldId="264"/>
            <ac:spMk id="165" creationId="{1A74F609-AA15-444D-61B7-7585B0CD9479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42:27.534" v="240"/>
          <ac:spMkLst>
            <pc:docMk/>
            <pc:sldMk cId="2211919574" sldId="264"/>
            <ac:spMk id="167" creationId="{4DDE59E0-3293-470C-395A-F947E0D75E64}"/>
          </ac:spMkLst>
        </pc:spChg>
        <pc:spChg chg="del">
          <ac:chgData name="Maury Ferreira dos Santos Junior" userId="S::mauryjunior@prefeitura.sp.gov.br::76d80eec-f6ad-42fa-8431-941197c4e252" providerId="AD" clId="Web-{BB29E33E-8E6C-2C7D-68A1-F7AC9270BB2A}" dt="2024-05-27T11:42:27.127" v="239"/>
          <ac:spMkLst>
            <pc:docMk/>
            <pc:sldMk cId="2211919574" sldId="264"/>
            <ac:spMk id="168" creationId="{F2528F2B-E3FE-5C1D-4792-CE8A165477E8}"/>
          </ac:spMkLst>
        </pc:spChg>
        <pc:picChg chg="add mod">
          <ac:chgData name="Maury Ferreira dos Santos Junior" userId="S::mauryjunior@prefeitura.sp.gov.br::76d80eec-f6ad-42fa-8431-941197c4e252" providerId="AD" clId="Web-{BB29E33E-8E6C-2C7D-68A1-F7AC9270BB2A}" dt="2024-05-27T11:42:03.205" v="234" actId="1076"/>
          <ac:picMkLst>
            <pc:docMk/>
            <pc:sldMk cId="2211919574" sldId="264"/>
            <ac:picMk id="3" creationId="{D183ADF9-6310-B837-7FDE-D9598EB77371}"/>
          </ac:picMkLst>
        </pc:picChg>
        <pc:picChg chg="add mod">
          <ac:chgData name="Maury Ferreira dos Santos Junior" userId="S::mauryjunior@prefeitura.sp.gov.br::76d80eec-f6ad-42fa-8431-941197c4e252" providerId="AD" clId="Web-{BB29E33E-8E6C-2C7D-68A1-F7AC9270BB2A}" dt="2024-05-27T11:42:26.221" v="238" actId="1076"/>
          <ac:picMkLst>
            <pc:docMk/>
            <pc:sldMk cId="2211919574" sldId="264"/>
            <ac:picMk id="14" creationId="{BF5D89EB-CFF2-5358-E66F-B7500BCE268D}"/>
          </ac:picMkLst>
        </pc:picChg>
        <pc:picChg chg="add mod">
          <ac:chgData name="Maury Ferreira dos Santos Junior" userId="S::mauryjunior@prefeitura.sp.gov.br::76d80eec-f6ad-42fa-8431-941197c4e252" providerId="AD" clId="Web-{BB29E33E-8E6C-2C7D-68A1-F7AC9270BB2A}" dt="2024-05-27T11:42:32.424" v="242" actId="1076"/>
          <ac:picMkLst>
            <pc:docMk/>
            <pc:sldMk cId="2211919574" sldId="264"/>
            <ac:picMk id="18" creationId="{4FE8A2B4-13CD-7371-CD22-EC9A11BEEC7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E940AE2-A7C0-7415-3BDF-6428D4447C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EC33FF2-24D1-8E42-A234-FE21B707F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EC1D12A-1BF1-419B-EABF-580155960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91E6-6F51-4C86-84BB-99C3BA1EB2A2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52E7CA7-8901-A27B-063F-B390E5781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85694D8-72D6-835E-BC97-BCB5D2ECB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B42A-D60C-4305-965E-7FAE88ECA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195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4FB2A49-6FB0-0FD1-82A0-1D22F5DCD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F21BEF36-1537-871C-78E4-3B0ACFC63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75EF81C-CFE6-C63C-EE93-81EC9299C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91E6-6F51-4C86-84BB-99C3BA1EB2A2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5FF2C43-E1C6-7792-4BE5-EF41ED61D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925187C-B931-FC35-B39B-99436C3C6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B42A-D60C-4305-965E-7FAE88ECA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08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AD18B168-24A0-CB95-1AF5-DF1E0F9E13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1D5F3CA8-1A50-A295-B51B-4390F67891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9EC28ED-6F91-B8D6-E060-3DC659305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91E6-6F51-4C86-84BB-99C3BA1EB2A2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1F3AF33-2BCB-4AB3-8882-517C6B613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BB72AEA-7503-3516-8488-783997FE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B42A-D60C-4305-965E-7FAE88ECA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93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0C4B7F8-8B4C-8200-A23E-7D95F1339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2CC7F22-08E5-7B85-3828-7D7B4564D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43FE825-FE2C-363D-536B-F44CEA7DC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91E6-6F51-4C86-84BB-99C3BA1EB2A2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71BCB2C-F2BF-1ADC-6253-8482F5642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61B8377-8B17-0230-26D8-1218B2892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B42A-D60C-4305-965E-7FAE88ECA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96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73D5A84-B0BB-93E8-44E7-655600C72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E762278-6423-594D-5BBE-B33561918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E3EB938-0D42-19E7-35F3-6078861DF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91E6-6F51-4C86-84BB-99C3BA1EB2A2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A294135-D536-C000-CE93-BD6A7BCA7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660FB78-7227-1C87-043B-569986EFF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B42A-D60C-4305-965E-7FAE88ECA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01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A6D4958-74E4-2E68-E0A0-FB45BFE71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571490F-0A8C-FEA8-C83D-7461232A50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9648F957-03B6-6D04-7CB3-DE9C5A470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64420743-D57F-180D-A74C-C40DC368F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91E6-6F51-4C86-84BB-99C3BA1EB2A2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AFB661B-89FD-4BBF-C671-C826AD813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F46BDDD6-A690-D25E-3653-11C55F179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B42A-D60C-4305-965E-7FAE88ECA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5968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B3AC714-B976-8A2E-828B-1115F1BB1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2CD6F598-0882-E877-8647-E6D343502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222CE41D-9E34-9098-929F-75D4CC8AE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05BACBE8-C120-76CD-5AD2-D797CB7FCB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D8CE048A-51C9-A085-12CC-E8A4D5900D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BFE9F03A-1407-B624-3EF2-77732A938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91E6-6F51-4C86-84BB-99C3BA1EB2A2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56213431-85FD-8932-3D0F-0A0467083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C32E59DB-D2A1-D87B-DEFA-F1E310255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B42A-D60C-4305-965E-7FAE88ECA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156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7E1FDE9-48E6-AB6B-8373-DB120F8D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CE1506A1-DD06-B926-B1E8-DE71C1AF0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91E6-6F51-4C86-84BB-99C3BA1EB2A2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9FB9EB4C-3DA2-FE6E-EF95-8AB62C5EF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D53378F8-6571-C8CB-49B1-153484E0E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B42A-D60C-4305-965E-7FAE88ECA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53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328E735F-0B2A-3256-FF93-8D06ECA2D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91E6-6F51-4C86-84BB-99C3BA1EB2A2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50C62727-079C-DDC0-0389-6226D1D37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932FADD9-69A1-9F46-BC30-DC572C28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B42A-D60C-4305-965E-7FAE88ECA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76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72E110D-52E8-875A-63CA-6DCB58349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D148A5E-18B8-0E59-C56A-9749507C9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C7C1217F-0826-4220-E8CC-CC70EF030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9AF00854-1B34-B6D5-F8BE-D2FCE120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91E6-6F51-4C86-84BB-99C3BA1EB2A2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DF6A052F-DA59-A8CE-144D-5DA6F6725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56402CF7-8C88-1881-8418-F8D71895B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B42A-D60C-4305-965E-7FAE88ECA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09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3EFBE89-8473-3F27-F010-5E9ABECE0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3F2499EB-A412-D8FC-7495-0066091483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9CF6F6AE-AE62-D9C8-E464-4CD9E9984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657C620B-92F4-F731-B9AC-BD7119ACF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91E6-6F51-4C86-84BB-99C3BA1EB2A2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CC9778AF-9B4D-AFAF-3277-FC19B6B86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FD943765-58A1-27CE-7E6E-5FAB532BE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B42A-D60C-4305-965E-7FAE88ECA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2833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B8212729-E30C-2DB7-4AF3-802103A0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F0B150C6-0DBD-63DD-29B0-AF6E7193C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6A53D72-91D3-302A-7FA6-35907EAAD3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A91E6-6F51-4C86-84BB-99C3BA1EB2A2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1BD9231-F123-A504-4090-02520FED97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B2CD2EC-57B9-0080-7E69-5872A9629F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CB42A-D60C-4305-965E-7FAE88ECA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37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8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de cantos arredondados 22"/>
          <p:cNvSpPr/>
          <p:nvPr/>
        </p:nvSpPr>
        <p:spPr>
          <a:xfrm>
            <a:off x="6886661" y="1531916"/>
            <a:ext cx="4708854" cy="3231065"/>
          </a:xfrm>
          <a:prstGeom prst="roundRect">
            <a:avLst/>
          </a:prstGeom>
          <a:solidFill>
            <a:schemeClr val="accent5">
              <a:lumMod val="40000"/>
              <a:lumOff val="60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Fluxograma: Decisão 21"/>
          <p:cNvSpPr/>
          <p:nvPr/>
        </p:nvSpPr>
        <p:spPr>
          <a:xfrm>
            <a:off x="2579937" y="405189"/>
            <a:ext cx="3325091" cy="3004333"/>
          </a:xfrm>
          <a:prstGeom prst="flowChartDecision">
            <a:avLst/>
          </a:prstGeom>
          <a:solidFill>
            <a:schemeClr val="accent5">
              <a:lumMod val="40000"/>
              <a:lumOff val="60000"/>
              <a:alpha val="37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Freeform 61">
            <a:extLst>
              <a:ext uri="{FF2B5EF4-FFF2-40B4-BE49-F238E27FC236}">
                <a16:creationId xmlns:a16="http://schemas.microsoft.com/office/drawing/2014/main" xmlns="" id="{2D5C9ED9-C123-4F1C-A6B3-DBA46042D1C1}"/>
              </a:ext>
            </a:extLst>
          </p:cNvPr>
          <p:cNvSpPr/>
          <p:nvPr/>
        </p:nvSpPr>
        <p:spPr>
          <a:xfrm>
            <a:off x="233116" y="4441217"/>
            <a:ext cx="216000" cy="216000"/>
          </a:xfrm>
          <a:custGeom>
            <a:avLst/>
            <a:gdLst/>
            <a:ahLst/>
            <a:cxnLst/>
            <a:rect l="l" t="t" r="r" b="b"/>
            <a:pathLst>
              <a:path w="1097329" h="1097329">
                <a:moveTo>
                  <a:pt x="0" y="0"/>
                </a:moveTo>
                <a:lnTo>
                  <a:pt x="1097329" y="0"/>
                </a:lnTo>
                <a:lnTo>
                  <a:pt x="1097329" y="1097329"/>
                </a:lnTo>
                <a:lnTo>
                  <a:pt x="0" y="109732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1">
            <a:extLst>
              <a:ext uri="{FF2B5EF4-FFF2-40B4-BE49-F238E27FC236}">
                <a16:creationId xmlns:a16="http://schemas.microsoft.com/office/drawing/2014/main" xmlns="" id="{2D5C9ED9-C123-4F1C-A6B3-DBA46042D1C1}"/>
              </a:ext>
            </a:extLst>
          </p:cNvPr>
          <p:cNvSpPr/>
          <p:nvPr/>
        </p:nvSpPr>
        <p:spPr>
          <a:xfrm>
            <a:off x="233115" y="5177482"/>
            <a:ext cx="216000" cy="216000"/>
          </a:xfrm>
          <a:custGeom>
            <a:avLst/>
            <a:gdLst/>
            <a:ahLst/>
            <a:cxnLst/>
            <a:rect l="l" t="t" r="r" b="b"/>
            <a:pathLst>
              <a:path w="1097329" h="1097329">
                <a:moveTo>
                  <a:pt x="0" y="0"/>
                </a:moveTo>
                <a:lnTo>
                  <a:pt x="1097329" y="0"/>
                </a:lnTo>
                <a:lnTo>
                  <a:pt x="1097329" y="1097329"/>
                </a:lnTo>
                <a:lnTo>
                  <a:pt x="0" y="109732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7" name="Freeform 61">
            <a:extLst>
              <a:ext uri="{FF2B5EF4-FFF2-40B4-BE49-F238E27FC236}">
                <a16:creationId xmlns:a16="http://schemas.microsoft.com/office/drawing/2014/main" xmlns="" id="{2D5C9ED9-C123-4F1C-A6B3-DBA46042D1C1}"/>
              </a:ext>
            </a:extLst>
          </p:cNvPr>
          <p:cNvSpPr/>
          <p:nvPr/>
        </p:nvSpPr>
        <p:spPr>
          <a:xfrm>
            <a:off x="233114" y="5545623"/>
            <a:ext cx="216000" cy="216000"/>
          </a:xfrm>
          <a:custGeom>
            <a:avLst/>
            <a:gdLst/>
            <a:ahLst/>
            <a:cxnLst/>
            <a:rect l="l" t="t" r="r" b="b"/>
            <a:pathLst>
              <a:path w="1097329" h="1097329">
                <a:moveTo>
                  <a:pt x="0" y="0"/>
                </a:moveTo>
                <a:lnTo>
                  <a:pt x="1097329" y="0"/>
                </a:lnTo>
                <a:lnTo>
                  <a:pt x="1097329" y="1097329"/>
                </a:lnTo>
                <a:lnTo>
                  <a:pt x="0" y="109732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8" name="Freeform 61">
            <a:extLst>
              <a:ext uri="{FF2B5EF4-FFF2-40B4-BE49-F238E27FC236}">
                <a16:creationId xmlns:a16="http://schemas.microsoft.com/office/drawing/2014/main" xmlns="" id="{2D5C9ED9-C123-4F1C-A6B3-DBA46042D1C1}"/>
              </a:ext>
            </a:extLst>
          </p:cNvPr>
          <p:cNvSpPr/>
          <p:nvPr/>
        </p:nvSpPr>
        <p:spPr>
          <a:xfrm>
            <a:off x="233113" y="5925639"/>
            <a:ext cx="216000" cy="216000"/>
          </a:xfrm>
          <a:custGeom>
            <a:avLst/>
            <a:gdLst/>
            <a:ahLst/>
            <a:cxnLst/>
            <a:rect l="l" t="t" r="r" b="b"/>
            <a:pathLst>
              <a:path w="1097329" h="1097329">
                <a:moveTo>
                  <a:pt x="0" y="0"/>
                </a:moveTo>
                <a:lnTo>
                  <a:pt x="1097329" y="0"/>
                </a:lnTo>
                <a:lnTo>
                  <a:pt x="1097329" y="1097329"/>
                </a:lnTo>
                <a:lnTo>
                  <a:pt x="0" y="109732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61">
            <a:extLst>
              <a:ext uri="{FF2B5EF4-FFF2-40B4-BE49-F238E27FC236}">
                <a16:creationId xmlns:a16="http://schemas.microsoft.com/office/drawing/2014/main" xmlns="" id="{2D5C9ED9-C123-4F1C-A6B3-DBA46042D1C1}"/>
              </a:ext>
            </a:extLst>
          </p:cNvPr>
          <p:cNvSpPr/>
          <p:nvPr/>
        </p:nvSpPr>
        <p:spPr>
          <a:xfrm>
            <a:off x="233112" y="4061204"/>
            <a:ext cx="216000" cy="216000"/>
          </a:xfrm>
          <a:custGeom>
            <a:avLst/>
            <a:gdLst/>
            <a:ahLst/>
            <a:cxnLst/>
            <a:rect l="l" t="t" r="r" b="b"/>
            <a:pathLst>
              <a:path w="1097329" h="1097329">
                <a:moveTo>
                  <a:pt x="0" y="0"/>
                </a:moveTo>
                <a:lnTo>
                  <a:pt x="1097329" y="0"/>
                </a:lnTo>
                <a:lnTo>
                  <a:pt x="1097329" y="1097329"/>
                </a:lnTo>
                <a:lnTo>
                  <a:pt x="0" y="109732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1" name="Freeform 22"/>
          <p:cNvSpPr/>
          <p:nvPr/>
        </p:nvSpPr>
        <p:spPr>
          <a:xfrm>
            <a:off x="10494402" y="5396581"/>
            <a:ext cx="1692338" cy="1366419"/>
          </a:xfrm>
          <a:custGeom>
            <a:avLst/>
            <a:gdLst/>
            <a:ahLst/>
            <a:cxnLst/>
            <a:rect l="l" t="t" r="r" b="b"/>
            <a:pathLst>
              <a:path w="13519650" h="9512918">
                <a:moveTo>
                  <a:pt x="0" y="0"/>
                </a:moveTo>
                <a:lnTo>
                  <a:pt x="13519650" y="0"/>
                </a:lnTo>
                <a:lnTo>
                  <a:pt x="13519650" y="9512917"/>
                </a:lnTo>
                <a:lnTo>
                  <a:pt x="0" y="951291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36000"/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3" name="Freeform 21"/>
          <p:cNvSpPr/>
          <p:nvPr/>
        </p:nvSpPr>
        <p:spPr>
          <a:xfrm>
            <a:off x="7995731" y="5935438"/>
            <a:ext cx="2629703" cy="1655123"/>
          </a:xfrm>
          <a:custGeom>
            <a:avLst/>
            <a:gdLst/>
            <a:ahLst/>
            <a:cxnLst/>
            <a:rect l="l" t="t" r="r" b="b"/>
            <a:pathLst>
              <a:path w="26458552" h="18598806">
                <a:moveTo>
                  <a:pt x="0" y="0"/>
                </a:moveTo>
                <a:lnTo>
                  <a:pt x="26458552" y="0"/>
                </a:lnTo>
                <a:lnTo>
                  <a:pt x="26458552" y="18598806"/>
                </a:lnTo>
                <a:lnTo>
                  <a:pt x="0" y="1859880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alphaModFix amt="37000"/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5" name="Retângulo 14"/>
          <p:cNvSpPr/>
          <p:nvPr/>
        </p:nvSpPr>
        <p:spPr>
          <a:xfrm>
            <a:off x="447021" y="3991397"/>
            <a:ext cx="4561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accent5"/>
                </a:solidFill>
              </a:rPr>
              <a:t>Solicitação de readaptação do próprio servidor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428934" y="4346878"/>
            <a:ext cx="6947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>
                <a:solidFill>
                  <a:schemeClr val="accent5"/>
                </a:solidFill>
              </a:rPr>
              <a:t>Solicitação de readaptação pelo médico perito da </a:t>
            </a:r>
            <a:r>
              <a:rPr lang="pt-BR" err="1">
                <a:solidFill>
                  <a:schemeClr val="accent5"/>
                </a:solidFill>
              </a:rPr>
              <a:t>COGESS</a:t>
            </a:r>
            <a:endParaRPr lang="pt-BR">
              <a:solidFill>
                <a:schemeClr val="accent5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23266" y="5091909"/>
            <a:ext cx="2264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accent5"/>
                </a:solidFill>
              </a:rPr>
              <a:t>Cota de acessibilidade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413734" y="5476686"/>
            <a:ext cx="80116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>
                <a:solidFill>
                  <a:schemeClr val="accent5"/>
                </a:solidFill>
              </a:rPr>
              <a:t>Diária especial de atividade complementar (</a:t>
            </a:r>
            <a:r>
              <a:rPr lang="pt-BR" err="1">
                <a:solidFill>
                  <a:schemeClr val="accent5"/>
                </a:solidFill>
              </a:rPr>
              <a:t>DEAC</a:t>
            </a:r>
            <a:r>
              <a:rPr lang="pt-BR">
                <a:solidFill>
                  <a:schemeClr val="accent5"/>
                </a:solidFill>
              </a:rPr>
              <a:t>) – </a:t>
            </a:r>
            <a:r>
              <a:rPr lang="pt-BR" err="1">
                <a:solidFill>
                  <a:schemeClr val="accent5"/>
                </a:solidFill>
              </a:rPr>
              <a:t>SMSU</a:t>
            </a:r>
            <a:endParaRPr lang="pt-BR">
              <a:solidFill>
                <a:schemeClr val="accent5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403613" y="5860450"/>
            <a:ext cx="83251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>
                <a:solidFill>
                  <a:schemeClr val="accent5"/>
                </a:solidFill>
              </a:rPr>
              <a:t>Compatibilidade de função (alteração de cargo) - </a:t>
            </a:r>
            <a:r>
              <a:rPr lang="pt-BR" err="1">
                <a:solidFill>
                  <a:schemeClr val="accent5"/>
                </a:solidFill>
              </a:rPr>
              <a:t>SME</a:t>
            </a:r>
            <a:endParaRPr lang="pt-BR">
              <a:solidFill>
                <a:schemeClr val="accent5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34230" y="1021276"/>
            <a:ext cx="48814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b="1">
                <a:solidFill>
                  <a:schemeClr val="accent5">
                    <a:lumMod val="75000"/>
                  </a:schemeClr>
                </a:solidFill>
              </a:rPr>
              <a:t>COORDENADORIA DE GESTÃO DE SAÚDE DO SERVIDOR</a:t>
            </a:r>
          </a:p>
        </p:txBody>
      </p:sp>
      <p:sp>
        <p:nvSpPr>
          <p:cNvPr id="14" name="Freeform 21"/>
          <p:cNvSpPr/>
          <p:nvPr/>
        </p:nvSpPr>
        <p:spPr>
          <a:xfrm>
            <a:off x="10185748" y="2350988"/>
            <a:ext cx="3811978" cy="2674227"/>
          </a:xfrm>
          <a:custGeom>
            <a:avLst/>
            <a:gdLst/>
            <a:ahLst/>
            <a:cxnLst/>
            <a:rect l="l" t="t" r="r" b="b"/>
            <a:pathLst>
              <a:path w="26458552" h="18598806">
                <a:moveTo>
                  <a:pt x="0" y="0"/>
                </a:moveTo>
                <a:lnTo>
                  <a:pt x="26458552" y="0"/>
                </a:lnTo>
                <a:lnTo>
                  <a:pt x="26458552" y="18598806"/>
                </a:lnTo>
                <a:lnTo>
                  <a:pt x="0" y="1859880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alphaModFix amt="37000"/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24" name="CaixaDeTexto 23"/>
          <p:cNvSpPr txBox="1"/>
          <p:nvPr/>
        </p:nvSpPr>
        <p:spPr>
          <a:xfrm>
            <a:off x="6851036" y="2499304"/>
            <a:ext cx="5588591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lang="pt-BR" sz="2800">
                <a:solidFill>
                  <a:schemeClr val="accent6">
                    <a:lumMod val="75000"/>
                  </a:schemeClr>
                </a:solidFill>
                <a:latin typeface="Antique Olive CompactPS" panose="020B0904030504030204" pitchFamily="34" charset="0"/>
              </a:rPr>
              <a:t>FLUXOGRAMAS:</a:t>
            </a:r>
          </a:p>
          <a:p>
            <a:pPr>
              <a:lnSpc>
                <a:spcPts val="3800"/>
              </a:lnSpc>
            </a:pPr>
            <a:r>
              <a:rPr lang="pt-BR" sz="2500">
                <a:solidFill>
                  <a:schemeClr val="accent6">
                    <a:lumMod val="75000"/>
                  </a:schemeClr>
                </a:solidFill>
                <a:latin typeface="Antique Olive CompactPS" panose="020B0904030504030204" pitchFamily="34" charset="0"/>
              </a:rPr>
              <a:t>Readaptação funcional</a:t>
            </a:r>
          </a:p>
        </p:txBody>
      </p:sp>
      <p:sp>
        <p:nvSpPr>
          <p:cNvPr id="21" name="Freeform 61">
            <a:extLst>
              <a:ext uri="{FF2B5EF4-FFF2-40B4-BE49-F238E27FC236}">
                <a16:creationId xmlns:a16="http://schemas.microsoft.com/office/drawing/2014/main" xmlns="" id="{2D5C9ED9-C123-4F1C-A6B3-DBA46042D1C1}"/>
              </a:ext>
            </a:extLst>
          </p:cNvPr>
          <p:cNvSpPr/>
          <p:nvPr/>
        </p:nvSpPr>
        <p:spPr>
          <a:xfrm>
            <a:off x="243015" y="4807382"/>
            <a:ext cx="216000" cy="216000"/>
          </a:xfrm>
          <a:custGeom>
            <a:avLst/>
            <a:gdLst/>
            <a:ahLst/>
            <a:cxnLst/>
            <a:rect l="l" t="t" r="r" b="b"/>
            <a:pathLst>
              <a:path w="1097329" h="1097329">
                <a:moveTo>
                  <a:pt x="0" y="0"/>
                </a:moveTo>
                <a:lnTo>
                  <a:pt x="1097329" y="0"/>
                </a:lnTo>
                <a:lnTo>
                  <a:pt x="1097329" y="1097329"/>
                </a:lnTo>
                <a:lnTo>
                  <a:pt x="0" y="109732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25" name="Retângulo 24"/>
          <p:cNvSpPr/>
          <p:nvPr/>
        </p:nvSpPr>
        <p:spPr>
          <a:xfrm>
            <a:off x="433166" y="4721809"/>
            <a:ext cx="678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accent5"/>
                </a:solidFill>
              </a:rPr>
              <a:t>Solicitação de revisão de laudo (Revisão, Complementação e Cessação)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-38852" y="6516778"/>
            <a:ext cx="846419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>
                <a:solidFill>
                  <a:schemeClr val="accent5"/>
                </a:solidFill>
              </a:rPr>
              <a:t>*Os documentos apensados aos processos, como subsídios médicos  e requerimentos,  deverão ter sido emitidos há no máximo 90 dias da data de solicitação.</a:t>
            </a:r>
          </a:p>
        </p:txBody>
      </p:sp>
    </p:spTree>
    <p:extLst>
      <p:ext uri="{BB962C8B-B14F-4D97-AF65-F5344CB8AC3E}">
        <p14:creationId xmlns:p14="http://schemas.microsoft.com/office/powerpoint/2010/main" val="377565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6" name="Conector de Seta Reta 145">
            <a:extLst>
              <a:ext uri="{FF2B5EF4-FFF2-40B4-BE49-F238E27FC236}">
                <a16:creationId xmlns:a16="http://schemas.microsoft.com/office/drawing/2014/main" xmlns="" id="{0E97485D-B805-D178-2AEA-127A449509AC}"/>
              </a:ext>
            </a:extLst>
          </p:cNvPr>
          <p:cNvCxnSpPr>
            <a:cxnSpLocks/>
          </p:cNvCxnSpPr>
          <p:nvPr/>
        </p:nvCxnSpPr>
        <p:spPr>
          <a:xfrm flipH="1">
            <a:off x="10171957" y="1313805"/>
            <a:ext cx="1" cy="729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de Seta Reta 155">
            <a:extLst>
              <a:ext uri="{FF2B5EF4-FFF2-40B4-BE49-F238E27FC236}">
                <a16:creationId xmlns:a16="http://schemas.microsoft.com/office/drawing/2014/main" xmlns="" id="{9F65D368-40A0-DAEE-F9D6-68BE0450468F}"/>
              </a:ext>
            </a:extLst>
          </p:cNvPr>
          <p:cNvCxnSpPr>
            <a:cxnSpLocks/>
          </p:cNvCxnSpPr>
          <p:nvPr/>
        </p:nvCxnSpPr>
        <p:spPr>
          <a:xfrm>
            <a:off x="11100568" y="3648250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17">
            <a:extLst>
              <a:ext uri="{FF2B5EF4-FFF2-40B4-BE49-F238E27FC236}">
                <a16:creationId xmlns:a16="http://schemas.microsoft.com/office/drawing/2014/main" xmlns="" id="{D7F41C60-BBE2-8B99-86CD-5E8E14E1B872}"/>
              </a:ext>
            </a:extLst>
          </p:cNvPr>
          <p:cNvSpPr/>
          <p:nvPr/>
        </p:nvSpPr>
        <p:spPr>
          <a:xfrm>
            <a:off x="647114" y="968386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173FD1B1-5485-DDEC-51E2-343692E00D70}"/>
              </a:ext>
            </a:extLst>
          </p:cNvPr>
          <p:cNvSpPr txBox="1"/>
          <p:nvPr/>
        </p:nvSpPr>
        <p:spPr>
          <a:xfrm>
            <a:off x="1102123" y="1141652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Servidor</a:t>
            </a:r>
          </a:p>
        </p:txBody>
      </p:sp>
      <p:sp>
        <p:nvSpPr>
          <p:cNvPr id="7" name="Freeform 17">
            <a:extLst>
              <a:ext uri="{FF2B5EF4-FFF2-40B4-BE49-F238E27FC236}">
                <a16:creationId xmlns:a16="http://schemas.microsoft.com/office/drawing/2014/main" xmlns="" id="{D3731846-BF3F-D2A9-BFAF-65102489CE17}"/>
              </a:ext>
            </a:extLst>
          </p:cNvPr>
          <p:cNvSpPr/>
          <p:nvPr/>
        </p:nvSpPr>
        <p:spPr>
          <a:xfrm>
            <a:off x="2846332" y="966905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A0C210E-B0F5-9397-4C3C-A88E8242D906}"/>
              </a:ext>
            </a:extLst>
          </p:cNvPr>
          <p:cNvSpPr txBox="1"/>
          <p:nvPr/>
        </p:nvSpPr>
        <p:spPr>
          <a:xfrm>
            <a:off x="3445720" y="1170540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Chefia </a:t>
            </a:r>
          </a:p>
        </p:txBody>
      </p:sp>
      <p:sp>
        <p:nvSpPr>
          <p:cNvPr id="9" name="Freeform 17">
            <a:extLst>
              <a:ext uri="{FF2B5EF4-FFF2-40B4-BE49-F238E27FC236}">
                <a16:creationId xmlns:a16="http://schemas.microsoft.com/office/drawing/2014/main" xmlns="" id="{031EB4FC-738C-B0F6-F4F3-E898FE1F716E}"/>
              </a:ext>
            </a:extLst>
          </p:cNvPr>
          <p:cNvSpPr/>
          <p:nvPr/>
        </p:nvSpPr>
        <p:spPr>
          <a:xfrm>
            <a:off x="5036079" y="966905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6678616D-71F1-006D-8ED5-475250E9D6B9}"/>
              </a:ext>
            </a:extLst>
          </p:cNvPr>
          <p:cNvSpPr txBox="1"/>
          <p:nvPr/>
        </p:nvSpPr>
        <p:spPr>
          <a:xfrm>
            <a:off x="5635467" y="1170540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82B57309-D332-A0C7-73BB-AA41E0708AE2}"/>
              </a:ext>
            </a:extLst>
          </p:cNvPr>
          <p:cNvSpPr txBox="1"/>
          <p:nvPr/>
        </p:nvSpPr>
        <p:spPr>
          <a:xfrm>
            <a:off x="1385036" y="430010"/>
            <a:ext cx="3112158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1000">
                <a:cs typeface="Calibri"/>
              </a:rPr>
              <a:t>a) Requerimento de Readaptação Funcional;</a:t>
            </a:r>
            <a:endParaRPr lang="pt-BR">
              <a:cs typeface="Calibri" panose="020F0502020204030204"/>
            </a:endParaRPr>
          </a:p>
          <a:p>
            <a:r>
              <a:rPr lang="pt-BR" sz="1000">
                <a:cs typeface="Calibri"/>
              </a:rPr>
              <a:t>b) Formulário Médico de Solicitação;</a:t>
            </a:r>
          </a:p>
          <a:p>
            <a:r>
              <a:rPr lang="pt-BR" sz="1000"/>
              <a:t>c) Subsídios médicos e de tratamento de saúde.</a:t>
            </a:r>
            <a:endParaRPr lang="pt-BR" sz="1000">
              <a:cs typeface="Calibri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8E950EF6-E013-AE9A-33FA-5C597C69DC01}"/>
              </a:ext>
            </a:extLst>
          </p:cNvPr>
          <p:cNvSpPr txBox="1"/>
          <p:nvPr/>
        </p:nvSpPr>
        <p:spPr>
          <a:xfrm>
            <a:off x="5153510" y="593899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/>
              <a:t>Primeira readaptação?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553B8BDA-06C9-96CF-9687-4483B2282C85}"/>
              </a:ext>
            </a:extLst>
          </p:cNvPr>
          <p:cNvSpPr txBox="1"/>
          <p:nvPr/>
        </p:nvSpPr>
        <p:spPr>
          <a:xfrm>
            <a:off x="7049547" y="806528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3B9EBF1E-70A8-C56F-A674-2A29AB824F24}"/>
              </a:ext>
            </a:extLst>
          </p:cNvPr>
          <p:cNvSpPr txBox="1"/>
          <p:nvPr/>
        </p:nvSpPr>
        <p:spPr>
          <a:xfrm>
            <a:off x="7569632" y="419557"/>
            <a:ext cx="13721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/>
              <a:t>Autua processo SEI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D6E888DD-843E-7B09-55F5-83591735797E}"/>
              </a:ext>
            </a:extLst>
          </p:cNvPr>
          <p:cNvSpPr txBox="1"/>
          <p:nvPr/>
        </p:nvSpPr>
        <p:spPr>
          <a:xfrm>
            <a:off x="7426495" y="1834686"/>
            <a:ext cx="16410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/>
              <a:t>Utiliza o mesmo processo SEI da Readaptação Anterior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1BA4940D-A6C5-D8B9-DC42-B5059D00BE4F}"/>
              </a:ext>
            </a:extLst>
          </p:cNvPr>
          <p:cNvSpPr txBox="1"/>
          <p:nvPr/>
        </p:nvSpPr>
        <p:spPr>
          <a:xfrm>
            <a:off x="7096812" y="1594829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xmlns="" id="{B13F6F18-303D-6FA7-2B11-60C7722DC941}"/>
              </a:ext>
            </a:extLst>
          </p:cNvPr>
          <p:cNvGrpSpPr/>
          <p:nvPr/>
        </p:nvGrpSpPr>
        <p:grpSpPr>
          <a:xfrm>
            <a:off x="9594324" y="961995"/>
            <a:ext cx="1155267" cy="512230"/>
            <a:chOff x="0" y="0"/>
            <a:chExt cx="812800" cy="393390"/>
          </a:xfrm>
        </p:grpSpPr>
        <p:sp>
          <p:nvSpPr>
            <p:cNvPr id="21" name="Freeform 3">
              <a:extLst>
                <a:ext uri="{FF2B5EF4-FFF2-40B4-BE49-F238E27FC236}">
                  <a16:creationId xmlns:a16="http://schemas.microsoft.com/office/drawing/2014/main" xmlns="" id="{01B032CB-96BE-2760-BDD4-0F4E7CF52066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22" name="TextBox 4">
              <a:extLst>
                <a:ext uri="{FF2B5EF4-FFF2-40B4-BE49-F238E27FC236}">
                  <a16:creationId xmlns:a16="http://schemas.microsoft.com/office/drawing/2014/main" xmlns="" id="{5F095A3D-8013-6CE4-EF16-91D50AF7F327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4" name="CaixaDeTexto 23">
            <a:extLst>
              <a:ext uri="{FF2B5EF4-FFF2-40B4-BE49-F238E27FC236}">
                <a16:creationId xmlns:a16="http://schemas.microsoft.com/office/drawing/2014/main" xmlns="" id="{53DE53B1-106F-CB1C-C45E-BF8C625C7E8F}"/>
              </a:ext>
            </a:extLst>
          </p:cNvPr>
          <p:cNvSpPr txBox="1"/>
          <p:nvPr/>
        </p:nvSpPr>
        <p:spPr>
          <a:xfrm>
            <a:off x="9812879" y="1028444"/>
            <a:ext cx="7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COAP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xmlns="" id="{E9C015A7-337C-1358-B16F-D246429305C2}"/>
              </a:ext>
            </a:extLst>
          </p:cNvPr>
          <p:cNvSpPr txBox="1"/>
          <p:nvPr/>
        </p:nvSpPr>
        <p:spPr>
          <a:xfrm>
            <a:off x="9474537" y="705813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/>
              <a:t>SEGES/COGEES/COAP</a:t>
            </a:r>
          </a:p>
        </p:txBody>
      </p:sp>
      <p:grpSp>
        <p:nvGrpSpPr>
          <p:cNvPr id="34" name="Group 5">
            <a:extLst>
              <a:ext uri="{FF2B5EF4-FFF2-40B4-BE49-F238E27FC236}">
                <a16:creationId xmlns:a16="http://schemas.microsoft.com/office/drawing/2014/main" xmlns="" id="{9D81143B-5F7D-67E5-DD32-29223C779895}"/>
              </a:ext>
            </a:extLst>
          </p:cNvPr>
          <p:cNvGrpSpPr/>
          <p:nvPr/>
        </p:nvGrpSpPr>
        <p:grpSpPr>
          <a:xfrm>
            <a:off x="9439141" y="2075828"/>
            <a:ext cx="1694945" cy="1098359"/>
            <a:chOff x="-260457" y="-123826"/>
            <a:chExt cx="933557" cy="812800"/>
          </a:xfrm>
        </p:grpSpPr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xmlns="" id="{DC4F7D06-A3BA-B444-8007-3032BAB2C186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36" name="TextBox 7">
              <a:extLst>
                <a:ext uri="{FF2B5EF4-FFF2-40B4-BE49-F238E27FC236}">
                  <a16:creationId xmlns:a16="http://schemas.microsoft.com/office/drawing/2014/main" xmlns="" id="{97C2849F-3F78-425C-2E0A-8252E1D258AD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37" name="CaixaDeTexto 36">
            <a:extLst>
              <a:ext uri="{FF2B5EF4-FFF2-40B4-BE49-F238E27FC236}">
                <a16:creationId xmlns:a16="http://schemas.microsoft.com/office/drawing/2014/main" xmlns="" id="{305DB694-2C55-45FC-415A-2C906943D11E}"/>
              </a:ext>
            </a:extLst>
          </p:cNvPr>
          <p:cNvSpPr txBox="1"/>
          <p:nvPr/>
        </p:nvSpPr>
        <p:spPr>
          <a:xfrm>
            <a:off x="9368485" y="2394174"/>
            <a:ext cx="164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Documentação completa?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xmlns="" id="{F6C72878-9131-26DB-073F-19AA1ACAFD08}"/>
              </a:ext>
            </a:extLst>
          </p:cNvPr>
          <p:cNvSpPr txBox="1"/>
          <p:nvPr/>
        </p:nvSpPr>
        <p:spPr>
          <a:xfrm>
            <a:off x="10906223" y="2474474"/>
            <a:ext cx="415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xmlns="" id="{2D243982-05D9-AA9D-8022-8DE40886EC7C}"/>
              </a:ext>
            </a:extLst>
          </p:cNvPr>
          <p:cNvSpPr txBox="1"/>
          <p:nvPr/>
        </p:nvSpPr>
        <p:spPr>
          <a:xfrm>
            <a:off x="9032705" y="2451066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cxnSp>
        <p:nvCxnSpPr>
          <p:cNvPr id="42" name="Conector: Angulado 41">
            <a:extLst>
              <a:ext uri="{FF2B5EF4-FFF2-40B4-BE49-F238E27FC236}">
                <a16:creationId xmlns:a16="http://schemas.microsoft.com/office/drawing/2014/main" xmlns="" id="{44AD1DD9-90C7-0390-4273-A01F5909B934}"/>
              </a:ext>
            </a:extLst>
          </p:cNvPr>
          <p:cNvCxnSpPr>
            <a:cxnSpLocks/>
            <a:stCxn id="40" idx="1"/>
            <a:endCxn id="10" idx="2"/>
          </p:cNvCxnSpPr>
          <p:nvPr/>
        </p:nvCxnSpPr>
        <p:spPr>
          <a:xfrm rot="10800000">
            <a:off x="6124753" y="1682770"/>
            <a:ext cx="2907953" cy="9067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2">
            <a:extLst>
              <a:ext uri="{FF2B5EF4-FFF2-40B4-BE49-F238E27FC236}">
                <a16:creationId xmlns:a16="http://schemas.microsoft.com/office/drawing/2014/main" xmlns="" id="{1FC640C5-7F9F-24F5-8C5F-A4E3464AD392}"/>
              </a:ext>
            </a:extLst>
          </p:cNvPr>
          <p:cNvGrpSpPr/>
          <p:nvPr/>
        </p:nvGrpSpPr>
        <p:grpSpPr>
          <a:xfrm>
            <a:off x="10153925" y="3327868"/>
            <a:ext cx="1852267" cy="527727"/>
            <a:chOff x="0" y="0"/>
            <a:chExt cx="812800" cy="393390"/>
          </a:xfrm>
        </p:grpSpPr>
        <p:sp>
          <p:nvSpPr>
            <p:cNvPr id="45" name="Freeform 3">
              <a:extLst>
                <a:ext uri="{FF2B5EF4-FFF2-40B4-BE49-F238E27FC236}">
                  <a16:creationId xmlns:a16="http://schemas.microsoft.com/office/drawing/2014/main" xmlns="" id="{A2492B7C-172A-C58D-7575-5B293A5E9403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46" name="TextBox 4">
              <a:extLst>
                <a:ext uri="{FF2B5EF4-FFF2-40B4-BE49-F238E27FC236}">
                  <a16:creationId xmlns:a16="http://schemas.microsoft.com/office/drawing/2014/main" xmlns="" id="{722E4F04-68A3-C26C-322B-5F5E85F23C7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47" name="CaixaDeTexto 46">
            <a:extLst>
              <a:ext uri="{FF2B5EF4-FFF2-40B4-BE49-F238E27FC236}">
                <a16:creationId xmlns:a16="http://schemas.microsoft.com/office/drawing/2014/main" xmlns="" id="{493860F6-ADFE-F197-6FB9-13C335FDDD61}"/>
              </a:ext>
            </a:extLst>
          </p:cNvPr>
          <p:cNvSpPr txBox="1"/>
          <p:nvPr/>
        </p:nvSpPr>
        <p:spPr>
          <a:xfrm>
            <a:off x="10044613" y="3384429"/>
            <a:ext cx="2058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Agendamento de perícia médica presencial</a:t>
            </a:r>
          </a:p>
        </p:txBody>
      </p:sp>
      <p:grpSp>
        <p:nvGrpSpPr>
          <p:cNvPr id="51" name="Group 5">
            <a:extLst>
              <a:ext uri="{FF2B5EF4-FFF2-40B4-BE49-F238E27FC236}">
                <a16:creationId xmlns:a16="http://schemas.microsoft.com/office/drawing/2014/main" xmlns="" id="{CE092100-29DD-DAED-A1C7-73E1742531F7}"/>
              </a:ext>
            </a:extLst>
          </p:cNvPr>
          <p:cNvGrpSpPr/>
          <p:nvPr/>
        </p:nvGrpSpPr>
        <p:grpSpPr>
          <a:xfrm>
            <a:off x="10378414" y="4206675"/>
            <a:ext cx="1694945" cy="1098359"/>
            <a:chOff x="-260457" y="-123826"/>
            <a:chExt cx="933557" cy="812800"/>
          </a:xfrm>
        </p:grpSpPr>
        <p:sp>
          <p:nvSpPr>
            <p:cNvPr id="52" name="Freeform 6">
              <a:extLst>
                <a:ext uri="{FF2B5EF4-FFF2-40B4-BE49-F238E27FC236}">
                  <a16:creationId xmlns:a16="http://schemas.microsoft.com/office/drawing/2014/main" xmlns="" id="{37AE7BB2-857B-4072-500D-C1DBF59406D2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53" name="TextBox 7">
              <a:extLst>
                <a:ext uri="{FF2B5EF4-FFF2-40B4-BE49-F238E27FC236}">
                  <a16:creationId xmlns:a16="http://schemas.microsoft.com/office/drawing/2014/main" xmlns="" id="{98D86704-2380-F881-E68D-FC77270D94BB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54" name="CaixaDeTexto 53">
            <a:extLst>
              <a:ext uri="{FF2B5EF4-FFF2-40B4-BE49-F238E27FC236}">
                <a16:creationId xmlns:a16="http://schemas.microsoft.com/office/drawing/2014/main" xmlns="" id="{6457AA36-DD99-1CB6-FF5E-F45C7F3FC9AF}"/>
              </a:ext>
            </a:extLst>
          </p:cNvPr>
          <p:cNvSpPr txBox="1"/>
          <p:nvPr/>
        </p:nvSpPr>
        <p:spPr>
          <a:xfrm>
            <a:off x="10620715" y="4453375"/>
            <a:ext cx="9684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Servidor compareceu a perícia?</a:t>
            </a: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xmlns="" id="{D8F14205-6D75-0F64-8B89-8DDD2E12F551}"/>
              </a:ext>
            </a:extLst>
          </p:cNvPr>
          <p:cNvSpPr txBox="1"/>
          <p:nvPr/>
        </p:nvSpPr>
        <p:spPr>
          <a:xfrm>
            <a:off x="10085685" y="4462552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xmlns="" id="{7B9B1D49-6A49-E5C8-0CC1-410322E6FAF5}"/>
              </a:ext>
            </a:extLst>
          </p:cNvPr>
          <p:cNvSpPr txBox="1"/>
          <p:nvPr/>
        </p:nvSpPr>
        <p:spPr>
          <a:xfrm>
            <a:off x="11104929" y="5258510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65" name="Group 5">
            <a:extLst>
              <a:ext uri="{FF2B5EF4-FFF2-40B4-BE49-F238E27FC236}">
                <a16:creationId xmlns:a16="http://schemas.microsoft.com/office/drawing/2014/main" xmlns="" id="{7BFA04D9-770A-0E03-3F09-70C9DFBA552F}"/>
              </a:ext>
            </a:extLst>
          </p:cNvPr>
          <p:cNvGrpSpPr/>
          <p:nvPr/>
        </p:nvGrpSpPr>
        <p:grpSpPr>
          <a:xfrm>
            <a:off x="4895458" y="4206675"/>
            <a:ext cx="1694945" cy="1098359"/>
            <a:chOff x="-260457" y="-123826"/>
            <a:chExt cx="933557" cy="812800"/>
          </a:xfrm>
        </p:grpSpPr>
        <p:sp>
          <p:nvSpPr>
            <p:cNvPr id="66" name="Freeform 6">
              <a:extLst>
                <a:ext uri="{FF2B5EF4-FFF2-40B4-BE49-F238E27FC236}">
                  <a16:creationId xmlns:a16="http://schemas.microsoft.com/office/drawing/2014/main" xmlns="" id="{C2F30D31-EE5A-C4F4-1620-302FEAAAC2F6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67" name="TextBox 7">
              <a:extLst>
                <a:ext uri="{FF2B5EF4-FFF2-40B4-BE49-F238E27FC236}">
                  <a16:creationId xmlns:a16="http://schemas.microsoft.com/office/drawing/2014/main" xmlns="" id="{9761733B-D1A4-F449-8162-64C0AA9B3022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68" name="CaixaDeTexto 67">
            <a:extLst>
              <a:ext uri="{FF2B5EF4-FFF2-40B4-BE49-F238E27FC236}">
                <a16:creationId xmlns:a16="http://schemas.microsoft.com/office/drawing/2014/main" xmlns="" id="{BF20E77C-99F6-3352-C207-D4D0DBEC25CF}"/>
              </a:ext>
            </a:extLst>
          </p:cNvPr>
          <p:cNvSpPr txBox="1"/>
          <p:nvPr/>
        </p:nvSpPr>
        <p:spPr>
          <a:xfrm>
            <a:off x="4812770" y="4505343"/>
            <a:ext cx="164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Novo pedido de agendamento?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69" name="Freeform 17">
            <a:extLst>
              <a:ext uri="{FF2B5EF4-FFF2-40B4-BE49-F238E27FC236}">
                <a16:creationId xmlns:a16="http://schemas.microsoft.com/office/drawing/2014/main" xmlns="" id="{96ED0C25-C602-3804-66CF-B99B59B131E2}"/>
              </a:ext>
            </a:extLst>
          </p:cNvPr>
          <p:cNvSpPr/>
          <p:nvPr/>
        </p:nvSpPr>
        <p:spPr>
          <a:xfrm>
            <a:off x="6643275" y="4333021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70" name="CaixaDeTexto 69">
            <a:extLst>
              <a:ext uri="{FF2B5EF4-FFF2-40B4-BE49-F238E27FC236}">
                <a16:creationId xmlns:a16="http://schemas.microsoft.com/office/drawing/2014/main" xmlns="" id="{8F9D0C17-1EF5-9FEE-BFC4-8A4B66C6D286}"/>
              </a:ext>
            </a:extLst>
          </p:cNvPr>
          <p:cNvSpPr txBox="1"/>
          <p:nvPr/>
        </p:nvSpPr>
        <p:spPr>
          <a:xfrm>
            <a:off x="7242663" y="4536656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sp>
        <p:nvSpPr>
          <p:cNvPr id="71" name="CaixaDeTexto 70">
            <a:extLst>
              <a:ext uri="{FF2B5EF4-FFF2-40B4-BE49-F238E27FC236}">
                <a16:creationId xmlns:a16="http://schemas.microsoft.com/office/drawing/2014/main" xmlns="" id="{2FF8E947-DAA7-6144-5F14-6AE46201AD09}"/>
              </a:ext>
            </a:extLst>
          </p:cNvPr>
          <p:cNvSpPr txBox="1"/>
          <p:nvPr/>
        </p:nvSpPr>
        <p:spPr>
          <a:xfrm>
            <a:off x="5420834" y="3982211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sp>
        <p:nvSpPr>
          <p:cNvPr id="73" name="CaixaDeTexto 72">
            <a:extLst>
              <a:ext uri="{FF2B5EF4-FFF2-40B4-BE49-F238E27FC236}">
                <a16:creationId xmlns:a16="http://schemas.microsoft.com/office/drawing/2014/main" xmlns="" id="{879FE572-EA8A-5D0D-8444-A4CCF561A012}"/>
              </a:ext>
            </a:extLst>
          </p:cNvPr>
          <p:cNvSpPr txBox="1"/>
          <p:nvPr/>
        </p:nvSpPr>
        <p:spPr>
          <a:xfrm>
            <a:off x="4532934" y="4595905"/>
            <a:ext cx="620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75" name="CaixaDeTexto 74">
            <a:extLst>
              <a:ext uri="{FF2B5EF4-FFF2-40B4-BE49-F238E27FC236}">
                <a16:creationId xmlns:a16="http://schemas.microsoft.com/office/drawing/2014/main" xmlns="" id="{7286A094-0781-2B1B-C744-DF083645E5DB}"/>
              </a:ext>
            </a:extLst>
          </p:cNvPr>
          <p:cNvSpPr txBox="1"/>
          <p:nvPr/>
        </p:nvSpPr>
        <p:spPr>
          <a:xfrm>
            <a:off x="2933099" y="4581091"/>
            <a:ext cx="16204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>
                <a:solidFill>
                  <a:schemeClr val="bg1"/>
                </a:solidFill>
              </a:rPr>
              <a:t>Conclui processo </a:t>
            </a:r>
          </a:p>
        </p:txBody>
      </p:sp>
      <p:grpSp>
        <p:nvGrpSpPr>
          <p:cNvPr id="93" name="Group 2">
            <a:extLst>
              <a:ext uri="{FF2B5EF4-FFF2-40B4-BE49-F238E27FC236}">
                <a16:creationId xmlns:a16="http://schemas.microsoft.com/office/drawing/2014/main" xmlns="" id="{80217AB5-1AF7-A3B0-B0C4-7C5779ADAB05}"/>
              </a:ext>
            </a:extLst>
          </p:cNvPr>
          <p:cNvGrpSpPr/>
          <p:nvPr/>
        </p:nvGrpSpPr>
        <p:grpSpPr>
          <a:xfrm>
            <a:off x="10396798" y="5750395"/>
            <a:ext cx="1641076" cy="750514"/>
            <a:chOff x="0" y="0"/>
            <a:chExt cx="812800" cy="393390"/>
          </a:xfrm>
        </p:grpSpPr>
        <p:sp>
          <p:nvSpPr>
            <p:cNvPr id="94" name="Freeform 3">
              <a:extLst>
                <a:ext uri="{FF2B5EF4-FFF2-40B4-BE49-F238E27FC236}">
                  <a16:creationId xmlns:a16="http://schemas.microsoft.com/office/drawing/2014/main" xmlns="" id="{74EB9148-119F-5303-AC74-EA320E1F8BAB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95" name="TextBox 4">
              <a:extLst>
                <a:ext uri="{FF2B5EF4-FFF2-40B4-BE49-F238E27FC236}">
                  <a16:creationId xmlns:a16="http://schemas.microsoft.com/office/drawing/2014/main" xmlns="" id="{8F5B2330-17C3-3223-40AF-4DF622FB961A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92" name="CaixaDeTexto 91">
            <a:extLst>
              <a:ext uri="{FF2B5EF4-FFF2-40B4-BE49-F238E27FC236}">
                <a16:creationId xmlns:a16="http://schemas.microsoft.com/office/drawing/2014/main" xmlns="" id="{BC5B41B7-1C85-EE71-FE65-4AFD4CF4C614}"/>
              </a:ext>
            </a:extLst>
          </p:cNvPr>
          <p:cNvSpPr txBox="1"/>
          <p:nvPr/>
        </p:nvSpPr>
        <p:spPr>
          <a:xfrm>
            <a:off x="10307444" y="5802975"/>
            <a:ext cx="1839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Publicação da decisão pericial no </a:t>
            </a:r>
            <a:r>
              <a:rPr lang="pt-BR" sz="1200" err="1">
                <a:solidFill>
                  <a:schemeClr val="bg1"/>
                </a:solidFill>
              </a:rPr>
              <a:t>D.O</a:t>
            </a:r>
            <a:r>
              <a:rPr lang="pt-BR" sz="1200">
                <a:solidFill>
                  <a:schemeClr val="bg1"/>
                </a:solidFill>
              </a:rPr>
              <a:t> e emissão de laudo</a:t>
            </a:r>
          </a:p>
        </p:txBody>
      </p:sp>
      <p:sp>
        <p:nvSpPr>
          <p:cNvPr id="96" name="Freeform 17">
            <a:extLst>
              <a:ext uri="{FF2B5EF4-FFF2-40B4-BE49-F238E27FC236}">
                <a16:creationId xmlns:a16="http://schemas.microsoft.com/office/drawing/2014/main" xmlns="" id="{8EE7666E-75A6-3E9E-9A7A-658DC2B16A30}"/>
              </a:ext>
            </a:extLst>
          </p:cNvPr>
          <p:cNvSpPr/>
          <p:nvPr/>
        </p:nvSpPr>
        <p:spPr>
          <a:xfrm>
            <a:off x="6696413" y="5643016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97" name="CaixaDeTexto 96">
            <a:extLst>
              <a:ext uri="{FF2B5EF4-FFF2-40B4-BE49-F238E27FC236}">
                <a16:creationId xmlns:a16="http://schemas.microsoft.com/office/drawing/2014/main" xmlns="" id="{73CBC8A9-EBB8-EA5B-A295-0F7672E1D8C6}"/>
              </a:ext>
            </a:extLst>
          </p:cNvPr>
          <p:cNvSpPr txBox="1"/>
          <p:nvPr/>
        </p:nvSpPr>
        <p:spPr>
          <a:xfrm>
            <a:off x="7295801" y="5846651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grpSp>
        <p:nvGrpSpPr>
          <p:cNvPr id="98" name="Group 5">
            <a:extLst>
              <a:ext uri="{FF2B5EF4-FFF2-40B4-BE49-F238E27FC236}">
                <a16:creationId xmlns:a16="http://schemas.microsoft.com/office/drawing/2014/main" xmlns="" id="{EC2B670D-66DF-F040-4457-E514C390D826}"/>
              </a:ext>
            </a:extLst>
          </p:cNvPr>
          <p:cNvGrpSpPr/>
          <p:nvPr/>
        </p:nvGrpSpPr>
        <p:grpSpPr>
          <a:xfrm>
            <a:off x="4921148" y="5469202"/>
            <a:ext cx="1694945" cy="1098359"/>
            <a:chOff x="-260457" y="-123826"/>
            <a:chExt cx="933557" cy="812800"/>
          </a:xfrm>
        </p:grpSpPr>
        <p:sp>
          <p:nvSpPr>
            <p:cNvPr id="99" name="Freeform 6">
              <a:extLst>
                <a:ext uri="{FF2B5EF4-FFF2-40B4-BE49-F238E27FC236}">
                  <a16:creationId xmlns:a16="http://schemas.microsoft.com/office/drawing/2014/main" xmlns="" id="{ABD16249-20AD-C301-D4ED-84D9F69D9FA1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00" name="TextBox 7">
              <a:extLst>
                <a:ext uri="{FF2B5EF4-FFF2-40B4-BE49-F238E27FC236}">
                  <a16:creationId xmlns:a16="http://schemas.microsoft.com/office/drawing/2014/main" xmlns="" id="{0B45736C-91DC-B45F-FEAF-87EE44680794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101" name="CaixaDeTexto 100">
            <a:extLst>
              <a:ext uri="{FF2B5EF4-FFF2-40B4-BE49-F238E27FC236}">
                <a16:creationId xmlns:a16="http://schemas.microsoft.com/office/drawing/2014/main" xmlns="" id="{EDF17A6E-8E8C-8B94-017B-C18B5D14531A}"/>
              </a:ext>
            </a:extLst>
          </p:cNvPr>
          <p:cNvSpPr txBox="1"/>
          <p:nvPr/>
        </p:nvSpPr>
        <p:spPr>
          <a:xfrm>
            <a:off x="4891278" y="5705660"/>
            <a:ext cx="1506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Pedido de readaptação deferido?</a:t>
            </a:r>
          </a:p>
        </p:txBody>
      </p:sp>
      <p:sp>
        <p:nvSpPr>
          <p:cNvPr id="102" name="CaixaDeTexto 101">
            <a:extLst>
              <a:ext uri="{FF2B5EF4-FFF2-40B4-BE49-F238E27FC236}">
                <a16:creationId xmlns:a16="http://schemas.microsoft.com/office/drawing/2014/main" xmlns="" id="{5A7A6F39-E89D-C06B-A2E6-F928BFBCECE7}"/>
              </a:ext>
            </a:extLst>
          </p:cNvPr>
          <p:cNvSpPr txBox="1"/>
          <p:nvPr/>
        </p:nvSpPr>
        <p:spPr>
          <a:xfrm>
            <a:off x="4547409" y="5858432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xmlns="" id="{37A19713-FB68-E798-41FD-DF61FAFF4FD6}"/>
              </a:ext>
            </a:extLst>
          </p:cNvPr>
          <p:cNvSpPr txBox="1"/>
          <p:nvPr/>
        </p:nvSpPr>
        <p:spPr>
          <a:xfrm>
            <a:off x="5455736" y="6558644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104" name="Group 5">
            <a:extLst>
              <a:ext uri="{FF2B5EF4-FFF2-40B4-BE49-F238E27FC236}">
                <a16:creationId xmlns:a16="http://schemas.microsoft.com/office/drawing/2014/main" xmlns="" id="{10A59243-7E30-8692-211C-85A87A17B915}"/>
              </a:ext>
            </a:extLst>
          </p:cNvPr>
          <p:cNvGrpSpPr/>
          <p:nvPr/>
        </p:nvGrpSpPr>
        <p:grpSpPr>
          <a:xfrm>
            <a:off x="2807284" y="5447751"/>
            <a:ext cx="1694945" cy="1098359"/>
            <a:chOff x="-260457" y="-123826"/>
            <a:chExt cx="933557" cy="812800"/>
          </a:xfrm>
        </p:grpSpPr>
        <p:sp>
          <p:nvSpPr>
            <p:cNvPr id="105" name="Freeform 6">
              <a:extLst>
                <a:ext uri="{FF2B5EF4-FFF2-40B4-BE49-F238E27FC236}">
                  <a16:creationId xmlns:a16="http://schemas.microsoft.com/office/drawing/2014/main" xmlns="" id="{766D76BE-B101-E91B-D287-4A116B4ED39E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06" name="TextBox 7">
              <a:extLst>
                <a:ext uri="{FF2B5EF4-FFF2-40B4-BE49-F238E27FC236}">
                  <a16:creationId xmlns:a16="http://schemas.microsoft.com/office/drawing/2014/main" xmlns="" id="{B422B072-A4A9-C9D6-8290-E182A800FBE2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107" name="CaixaDeTexto 106">
            <a:extLst>
              <a:ext uri="{FF2B5EF4-FFF2-40B4-BE49-F238E27FC236}">
                <a16:creationId xmlns:a16="http://schemas.microsoft.com/office/drawing/2014/main" xmlns="" id="{ECCA03E1-8B4E-8617-7420-EDF84C4D65E7}"/>
              </a:ext>
            </a:extLst>
          </p:cNvPr>
          <p:cNvSpPr txBox="1"/>
          <p:nvPr/>
        </p:nvSpPr>
        <p:spPr>
          <a:xfrm>
            <a:off x="2777414" y="5779745"/>
            <a:ext cx="1506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Interposição de      recurso?</a:t>
            </a:r>
          </a:p>
        </p:txBody>
      </p:sp>
      <p:sp>
        <p:nvSpPr>
          <p:cNvPr id="108" name="CaixaDeTexto 107">
            <a:extLst>
              <a:ext uri="{FF2B5EF4-FFF2-40B4-BE49-F238E27FC236}">
                <a16:creationId xmlns:a16="http://schemas.microsoft.com/office/drawing/2014/main" xmlns="" id="{23105390-F861-B05F-2B37-824C57BF8ED9}"/>
              </a:ext>
            </a:extLst>
          </p:cNvPr>
          <p:cNvSpPr txBox="1"/>
          <p:nvPr/>
        </p:nvSpPr>
        <p:spPr>
          <a:xfrm>
            <a:off x="3305666" y="5217998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109" name="CaixaDeTexto 108">
            <a:extLst>
              <a:ext uri="{FF2B5EF4-FFF2-40B4-BE49-F238E27FC236}">
                <a16:creationId xmlns:a16="http://schemas.microsoft.com/office/drawing/2014/main" xmlns="" id="{53EE5418-0D72-1BD0-1364-D2E6797B3210}"/>
              </a:ext>
            </a:extLst>
          </p:cNvPr>
          <p:cNvSpPr txBox="1"/>
          <p:nvPr/>
        </p:nvSpPr>
        <p:spPr>
          <a:xfrm>
            <a:off x="2609253" y="5993802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110" name="Group 2">
            <a:extLst>
              <a:ext uri="{FF2B5EF4-FFF2-40B4-BE49-F238E27FC236}">
                <a16:creationId xmlns:a16="http://schemas.microsoft.com/office/drawing/2014/main" xmlns="" id="{F6EE6A1E-D679-DD21-624C-C14E9D34C0BB}"/>
              </a:ext>
            </a:extLst>
          </p:cNvPr>
          <p:cNvGrpSpPr/>
          <p:nvPr/>
        </p:nvGrpSpPr>
        <p:grpSpPr>
          <a:xfrm>
            <a:off x="295246" y="2936199"/>
            <a:ext cx="2049353" cy="820379"/>
            <a:chOff x="0" y="0"/>
            <a:chExt cx="812800" cy="393390"/>
          </a:xfrm>
        </p:grpSpPr>
        <p:sp>
          <p:nvSpPr>
            <p:cNvPr id="111" name="Freeform 3">
              <a:extLst>
                <a:ext uri="{FF2B5EF4-FFF2-40B4-BE49-F238E27FC236}">
                  <a16:creationId xmlns:a16="http://schemas.microsoft.com/office/drawing/2014/main" xmlns="" id="{A08296DB-4B0F-E3A1-4114-F62DB7BA5524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12" name="TextBox 4">
              <a:extLst>
                <a:ext uri="{FF2B5EF4-FFF2-40B4-BE49-F238E27FC236}">
                  <a16:creationId xmlns:a16="http://schemas.microsoft.com/office/drawing/2014/main" xmlns="" id="{C3035F0B-7B58-1978-0BCB-328854A27EA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13" name="CaixaDeTexto 112">
            <a:extLst>
              <a:ext uri="{FF2B5EF4-FFF2-40B4-BE49-F238E27FC236}">
                <a16:creationId xmlns:a16="http://schemas.microsoft.com/office/drawing/2014/main" xmlns="" id="{5998F5B6-0C99-5C24-1409-DD966AC83FF8}"/>
              </a:ext>
            </a:extLst>
          </p:cNvPr>
          <p:cNvSpPr txBox="1"/>
          <p:nvPr/>
        </p:nvSpPr>
        <p:spPr>
          <a:xfrm>
            <a:off x="261504" y="2962070"/>
            <a:ext cx="2083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Insere novos subsídios médicos e de tratamento de saúde que justifiquem o recurso</a:t>
            </a:r>
          </a:p>
        </p:txBody>
      </p:sp>
      <p:grpSp>
        <p:nvGrpSpPr>
          <p:cNvPr id="123" name="Group 2">
            <a:extLst>
              <a:ext uri="{FF2B5EF4-FFF2-40B4-BE49-F238E27FC236}">
                <a16:creationId xmlns:a16="http://schemas.microsoft.com/office/drawing/2014/main" xmlns="" id="{45A7DF3D-5FED-D555-925A-C132C1EB0BE4}"/>
              </a:ext>
            </a:extLst>
          </p:cNvPr>
          <p:cNvGrpSpPr/>
          <p:nvPr/>
        </p:nvGrpSpPr>
        <p:grpSpPr>
          <a:xfrm>
            <a:off x="205521" y="5701007"/>
            <a:ext cx="2348035" cy="774304"/>
            <a:chOff x="0" y="0"/>
            <a:chExt cx="812800" cy="393390"/>
          </a:xfrm>
        </p:grpSpPr>
        <p:sp>
          <p:nvSpPr>
            <p:cNvPr id="124" name="Freeform 3">
              <a:extLst>
                <a:ext uri="{FF2B5EF4-FFF2-40B4-BE49-F238E27FC236}">
                  <a16:creationId xmlns:a16="http://schemas.microsoft.com/office/drawing/2014/main" xmlns="" id="{CCA3357B-1D38-FCA7-9511-16558853BB0C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25" name="TextBox 4">
              <a:extLst>
                <a:ext uri="{FF2B5EF4-FFF2-40B4-BE49-F238E27FC236}">
                  <a16:creationId xmlns:a16="http://schemas.microsoft.com/office/drawing/2014/main" xmlns="" id="{D8118157-8391-C594-A156-61C6A848D19D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26" name="CaixaDeTexto 125">
            <a:extLst>
              <a:ext uri="{FF2B5EF4-FFF2-40B4-BE49-F238E27FC236}">
                <a16:creationId xmlns:a16="http://schemas.microsoft.com/office/drawing/2014/main" xmlns="" id="{684197F3-FDFD-C9D1-0EDB-FC93B08E8EEF}"/>
              </a:ext>
            </a:extLst>
          </p:cNvPr>
          <p:cNvSpPr txBox="1"/>
          <p:nvPr/>
        </p:nvSpPr>
        <p:spPr>
          <a:xfrm>
            <a:off x="250057" y="5761167"/>
            <a:ext cx="2233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Retorna o processo para unidade de trabalho para a atribuição de  novas atividades</a:t>
            </a:r>
          </a:p>
        </p:txBody>
      </p:sp>
      <p:cxnSp>
        <p:nvCxnSpPr>
          <p:cNvPr id="128" name="Conector de Seta Reta 127">
            <a:extLst>
              <a:ext uri="{FF2B5EF4-FFF2-40B4-BE49-F238E27FC236}">
                <a16:creationId xmlns:a16="http://schemas.microsoft.com/office/drawing/2014/main" xmlns="" id="{5482E35F-2B62-AEE9-A7D9-9972A4D009E5}"/>
              </a:ext>
            </a:extLst>
          </p:cNvPr>
          <p:cNvCxnSpPr>
            <a:cxnSpLocks/>
          </p:cNvCxnSpPr>
          <p:nvPr/>
        </p:nvCxnSpPr>
        <p:spPr>
          <a:xfrm>
            <a:off x="2533182" y="1397776"/>
            <a:ext cx="3090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de Seta Reta 129">
            <a:extLst>
              <a:ext uri="{FF2B5EF4-FFF2-40B4-BE49-F238E27FC236}">
                <a16:creationId xmlns:a16="http://schemas.microsoft.com/office/drawing/2014/main" xmlns="" id="{F942963F-CA5A-85A7-2798-DF00AD8FDEB6}"/>
              </a:ext>
            </a:extLst>
          </p:cNvPr>
          <p:cNvCxnSpPr>
            <a:cxnSpLocks/>
          </p:cNvCxnSpPr>
          <p:nvPr/>
        </p:nvCxnSpPr>
        <p:spPr>
          <a:xfrm>
            <a:off x="4746952" y="1397776"/>
            <a:ext cx="3090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de Seta Reta 130">
            <a:extLst>
              <a:ext uri="{FF2B5EF4-FFF2-40B4-BE49-F238E27FC236}">
                <a16:creationId xmlns:a16="http://schemas.microsoft.com/office/drawing/2014/main" xmlns="" id="{6A7C9C29-337F-2377-4E29-68B1E57D935B}"/>
              </a:ext>
            </a:extLst>
          </p:cNvPr>
          <p:cNvCxnSpPr>
            <a:cxnSpLocks/>
          </p:cNvCxnSpPr>
          <p:nvPr/>
        </p:nvCxnSpPr>
        <p:spPr>
          <a:xfrm flipV="1">
            <a:off x="6848507" y="988538"/>
            <a:ext cx="227131" cy="128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de Seta Reta 132">
            <a:extLst>
              <a:ext uri="{FF2B5EF4-FFF2-40B4-BE49-F238E27FC236}">
                <a16:creationId xmlns:a16="http://schemas.microsoft.com/office/drawing/2014/main" xmlns="" id="{2A50BB1C-23A4-987F-2372-2BF0666E69C8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6845390" y="1632092"/>
            <a:ext cx="251422" cy="101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de Seta Reta 152">
            <a:extLst>
              <a:ext uri="{FF2B5EF4-FFF2-40B4-BE49-F238E27FC236}">
                <a16:creationId xmlns:a16="http://schemas.microsoft.com/office/drawing/2014/main" xmlns="" id="{2C1536D5-0E18-2AAE-32F0-E353ACBF2E23}"/>
              </a:ext>
            </a:extLst>
          </p:cNvPr>
          <p:cNvCxnSpPr>
            <a:cxnSpLocks/>
            <a:stCxn id="38" idx="2"/>
          </p:cNvCxnSpPr>
          <p:nvPr/>
        </p:nvCxnSpPr>
        <p:spPr>
          <a:xfrm>
            <a:off x="11113750" y="2751473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de Seta Reta 156">
            <a:extLst>
              <a:ext uri="{FF2B5EF4-FFF2-40B4-BE49-F238E27FC236}">
                <a16:creationId xmlns:a16="http://schemas.microsoft.com/office/drawing/2014/main" xmlns="" id="{405E6A79-B4C5-8BA6-C456-B594BF35B4E1}"/>
              </a:ext>
            </a:extLst>
          </p:cNvPr>
          <p:cNvCxnSpPr>
            <a:cxnSpLocks/>
          </p:cNvCxnSpPr>
          <p:nvPr/>
        </p:nvCxnSpPr>
        <p:spPr>
          <a:xfrm flipH="1">
            <a:off x="9980610" y="4748935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 de Seta Reta 159">
            <a:extLst>
              <a:ext uri="{FF2B5EF4-FFF2-40B4-BE49-F238E27FC236}">
                <a16:creationId xmlns:a16="http://schemas.microsoft.com/office/drawing/2014/main" xmlns="" id="{9BA48028-9D7B-7E5C-9F6D-323D3FEF917A}"/>
              </a:ext>
            </a:extLst>
          </p:cNvPr>
          <p:cNvCxnSpPr>
            <a:cxnSpLocks/>
          </p:cNvCxnSpPr>
          <p:nvPr/>
        </p:nvCxnSpPr>
        <p:spPr>
          <a:xfrm flipH="1">
            <a:off x="6386099" y="4744424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de Seta Reta 160">
            <a:extLst>
              <a:ext uri="{FF2B5EF4-FFF2-40B4-BE49-F238E27FC236}">
                <a16:creationId xmlns:a16="http://schemas.microsoft.com/office/drawing/2014/main" xmlns="" id="{B7EA26B1-4570-CB50-4DED-CB44001BD8F2}"/>
              </a:ext>
            </a:extLst>
          </p:cNvPr>
          <p:cNvCxnSpPr>
            <a:cxnSpLocks/>
          </p:cNvCxnSpPr>
          <p:nvPr/>
        </p:nvCxnSpPr>
        <p:spPr>
          <a:xfrm flipH="1">
            <a:off x="4279595" y="4734899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de Seta Reta 165">
            <a:extLst>
              <a:ext uri="{FF2B5EF4-FFF2-40B4-BE49-F238E27FC236}">
                <a16:creationId xmlns:a16="http://schemas.microsoft.com/office/drawing/2014/main" xmlns="" id="{C61DAE0F-F59B-CA4B-8EA2-DF4FA171F5EB}"/>
              </a:ext>
            </a:extLst>
          </p:cNvPr>
          <p:cNvCxnSpPr>
            <a:cxnSpLocks/>
          </p:cNvCxnSpPr>
          <p:nvPr/>
        </p:nvCxnSpPr>
        <p:spPr>
          <a:xfrm flipH="1">
            <a:off x="8557947" y="4748935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de Seta Reta 168">
            <a:extLst>
              <a:ext uri="{FF2B5EF4-FFF2-40B4-BE49-F238E27FC236}">
                <a16:creationId xmlns:a16="http://schemas.microsoft.com/office/drawing/2014/main" xmlns="" id="{A0F5A670-CCA4-920E-AB73-F10E9E95CDC2}"/>
              </a:ext>
            </a:extLst>
          </p:cNvPr>
          <p:cNvCxnSpPr>
            <a:cxnSpLocks/>
          </p:cNvCxnSpPr>
          <p:nvPr/>
        </p:nvCxnSpPr>
        <p:spPr>
          <a:xfrm flipH="1">
            <a:off x="8604584" y="6035629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 de Seta Reta 169">
            <a:extLst>
              <a:ext uri="{FF2B5EF4-FFF2-40B4-BE49-F238E27FC236}">
                <a16:creationId xmlns:a16="http://schemas.microsoft.com/office/drawing/2014/main" xmlns="" id="{18CF0882-39E8-1FFE-2A04-E329003C0564}"/>
              </a:ext>
            </a:extLst>
          </p:cNvPr>
          <p:cNvCxnSpPr>
            <a:cxnSpLocks/>
          </p:cNvCxnSpPr>
          <p:nvPr/>
        </p:nvCxnSpPr>
        <p:spPr>
          <a:xfrm flipH="1">
            <a:off x="10036754" y="6020269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de Seta Reta 170">
            <a:extLst>
              <a:ext uri="{FF2B5EF4-FFF2-40B4-BE49-F238E27FC236}">
                <a16:creationId xmlns:a16="http://schemas.microsoft.com/office/drawing/2014/main" xmlns="" id="{3256C515-E6E4-1651-842C-F3184032F8C5}"/>
              </a:ext>
            </a:extLst>
          </p:cNvPr>
          <p:cNvCxnSpPr>
            <a:cxnSpLocks/>
          </p:cNvCxnSpPr>
          <p:nvPr/>
        </p:nvCxnSpPr>
        <p:spPr>
          <a:xfrm>
            <a:off x="11120618" y="5208341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 de Seta Reta 171">
            <a:extLst>
              <a:ext uri="{FF2B5EF4-FFF2-40B4-BE49-F238E27FC236}">
                <a16:creationId xmlns:a16="http://schemas.microsoft.com/office/drawing/2014/main" xmlns="" id="{9F2F645F-4978-D147-D7CC-B03F5757DF8D}"/>
              </a:ext>
            </a:extLst>
          </p:cNvPr>
          <p:cNvCxnSpPr>
            <a:cxnSpLocks/>
          </p:cNvCxnSpPr>
          <p:nvPr/>
        </p:nvCxnSpPr>
        <p:spPr>
          <a:xfrm flipH="1">
            <a:off x="6442243" y="6015757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de Seta Reta 172">
            <a:extLst>
              <a:ext uri="{FF2B5EF4-FFF2-40B4-BE49-F238E27FC236}">
                <a16:creationId xmlns:a16="http://schemas.microsoft.com/office/drawing/2014/main" xmlns="" id="{E3F3A5F9-8F45-0F1B-1646-68B6E9DBB27F}"/>
              </a:ext>
            </a:extLst>
          </p:cNvPr>
          <p:cNvCxnSpPr>
            <a:cxnSpLocks/>
          </p:cNvCxnSpPr>
          <p:nvPr/>
        </p:nvCxnSpPr>
        <p:spPr>
          <a:xfrm flipH="1">
            <a:off x="4283603" y="5997922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ector de Seta Reta 173">
            <a:extLst>
              <a:ext uri="{FF2B5EF4-FFF2-40B4-BE49-F238E27FC236}">
                <a16:creationId xmlns:a16="http://schemas.microsoft.com/office/drawing/2014/main" xmlns="" id="{59760A20-EF0C-9E8D-D9F1-35CB7B45C805}"/>
              </a:ext>
            </a:extLst>
          </p:cNvPr>
          <p:cNvCxnSpPr>
            <a:cxnSpLocks/>
          </p:cNvCxnSpPr>
          <p:nvPr/>
        </p:nvCxnSpPr>
        <p:spPr>
          <a:xfrm flipV="1">
            <a:off x="3520502" y="4945742"/>
            <a:ext cx="0" cy="310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ector: Curvo 202">
            <a:extLst>
              <a:ext uri="{FF2B5EF4-FFF2-40B4-BE49-F238E27FC236}">
                <a16:creationId xmlns:a16="http://schemas.microsoft.com/office/drawing/2014/main" xmlns="" id="{4E8F0331-EF23-C76B-268D-C1933696FFE6}"/>
              </a:ext>
            </a:extLst>
          </p:cNvPr>
          <p:cNvCxnSpPr>
            <a:cxnSpLocks/>
            <a:stCxn id="101" idx="2"/>
            <a:endCxn id="125" idx="2"/>
          </p:cNvCxnSpPr>
          <p:nvPr/>
        </p:nvCxnSpPr>
        <p:spPr>
          <a:xfrm rot="5400000" flipH="1">
            <a:off x="3500415" y="4354435"/>
            <a:ext cx="23172" cy="4264924"/>
          </a:xfrm>
          <a:prstGeom prst="curvedConnector3">
            <a:avLst>
              <a:gd name="adj1" fmla="val -129807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ector: Curvo 208">
            <a:extLst>
              <a:ext uri="{FF2B5EF4-FFF2-40B4-BE49-F238E27FC236}">
                <a16:creationId xmlns:a16="http://schemas.microsoft.com/office/drawing/2014/main" xmlns="" id="{CC7E2E99-F5B9-6287-3DDB-FEFC4D28CC2A}"/>
              </a:ext>
            </a:extLst>
          </p:cNvPr>
          <p:cNvCxnSpPr>
            <a:cxnSpLocks/>
            <a:stCxn id="107" idx="1"/>
            <a:endCxn id="113" idx="3"/>
          </p:cNvCxnSpPr>
          <p:nvPr/>
        </p:nvCxnSpPr>
        <p:spPr>
          <a:xfrm rot="10800000">
            <a:off x="2344600" y="3377570"/>
            <a:ext cx="432815" cy="263300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2" name="Group 2">
            <a:extLst>
              <a:ext uri="{FF2B5EF4-FFF2-40B4-BE49-F238E27FC236}">
                <a16:creationId xmlns:a16="http://schemas.microsoft.com/office/drawing/2014/main" xmlns="" id="{09FC99AC-1BEF-B93B-B918-6AF051B45D7C}"/>
              </a:ext>
            </a:extLst>
          </p:cNvPr>
          <p:cNvGrpSpPr/>
          <p:nvPr/>
        </p:nvGrpSpPr>
        <p:grpSpPr>
          <a:xfrm>
            <a:off x="2992574" y="2182568"/>
            <a:ext cx="1155267" cy="512230"/>
            <a:chOff x="0" y="0"/>
            <a:chExt cx="812800" cy="393390"/>
          </a:xfrm>
        </p:grpSpPr>
        <p:sp>
          <p:nvSpPr>
            <p:cNvPr id="223" name="Freeform 3">
              <a:extLst>
                <a:ext uri="{FF2B5EF4-FFF2-40B4-BE49-F238E27FC236}">
                  <a16:creationId xmlns:a16="http://schemas.microsoft.com/office/drawing/2014/main" xmlns="" id="{34A77BB7-7BB3-F4C0-AD33-2296AA218E14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224" name="TextBox 4">
              <a:extLst>
                <a:ext uri="{FF2B5EF4-FFF2-40B4-BE49-F238E27FC236}">
                  <a16:creationId xmlns:a16="http://schemas.microsoft.com/office/drawing/2014/main" xmlns="" id="{8A3CC593-A3EF-E7EC-ECE0-90F342AE31EB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25" name="CaixaDeTexto 224">
            <a:extLst>
              <a:ext uri="{FF2B5EF4-FFF2-40B4-BE49-F238E27FC236}">
                <a16:creationId xmlns:a16="http://schemas.microsoft.com/office/drawing/2014/main" xmlns="" id="{C9188312-81D2-507E-3219-A21135C0279D}"/>
              </a:ext>
            </a:extLst>
          </p:cNvPr>
          <p:cNvSpPr txBox="1"/>
          <p:nvPr/>
        </p:nvSpPr>
        <p:spPr>
          <a:xfrm>
            <a:off x="3211129" y="2249017"/>
            <a:ext cx="7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COAP</a:t>
            </a:r>
          </a:p>
        </p:txBody>
      </p:sp>
      <p:cxnSp>
        <p:nvCxnSpPr>
          <p:cNvPr id="227" name="Conector: Curvo 226">
            <a:extLst>
              <a:ext uri="{FF2B5EF4-FFF2-40B4-BE49-F238E27FC236}">
                <a16:creationId xmlns:a16="http://schemas.microsoft.com/office/drawing/2014/main" xmlns="" id="{2D6B49FA-81B9-EFB3-D95C-2CCE9E7345C4}"/>
              </a:ext>
            </a:extLst>
          </p:cNvPr>
          <p:cNvCxnSpPr>
            <a:cxnSpLocks/>
            <a:endCxn id="224" idx="1"/>
          </p:cNvCxnSpPr>
          <p:nvPr/>
        </p:nvCxnSpPr>
        <p:spPr>
          <a:xfrm flipV="1">
            <a:off x="1260400" y="2351866"/>
            <a:ext cx="1732174" cy="602196"/>
          </a:xfrm>
          <a:prstGeom prst="curvedConnector3">
            <a:avLst>
              <a:gd name="adj1" fmla="val -93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ector: Curvo 231">
            <a:extLst>
              <a:ext uri="{FF2B5EF4-FFF2-40B4-BE49-F238E27FC236}">
                <a16:creationId xmlns:a16="http://schemas.microsoft.com/office/drawing/2014/main" xmlns="" id="{8416F353-EBD8-9DCE-83C2-6495ED88FD44}"/>
              </a:ext>
            </a:extLst>
          </p:cNvPr>
          <p:cNvCxnSpPr>
            <a:cxnSpLocks/>
          </p:cNvCxnSpPr>
          <p:nvPr/>
        </p:nvCxnSpPr>
        <p:spPr>
          <a:xfrm rot="16200000" flipV="1">
            <a:off x="4062836" y="2441479"/>
            <a:ext cx="1630343" cy="1514920"/>
          </a:xfrm>
          <a:prstGeom prst="curvedConnector3">
            <a:avLst>
              <a:gd name="adj1" fmla="val 969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ector: Curvo 234">
            <a:extLst>
              <a:ext uri="{FF2B5EF4-FFF2-40B4-BE49-F238E27FC236}">
                <a16:creationId xmlns:a16="http://schemas.microsoft.com/office/drawing/2014/main" xmlns="" id="{46BFC452-E5DD-2EB4-5FAF-BF76150CAF4F}"/>
              </a:ext>
            </a:extLst>
          </p:cNvPr>
          <p:cNvCxnSpPr>
            <a:cxnSpLocks/>
          </p:cNvCxnSpPr>
          <p:nvPr/>
        </p:nvCxnSpPr>
        <p:spPr>
          <a:xfrm flipV="1">
            <a:off x="9008196" y="1425118"/>
            <a:ext cx="577633" cy="73273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ector: Curvo 245">
            <a:extLst>
              <a:ext uri="{FF2B5EF4-FFF2-40B4-BE49-F238E27FC236}">
                <a16:creationId xmlns:a16="http://schemas.microsoft.com/office/drawing/2014/main" xmlns="" id="{E9EBF66B-AFF3-2202-62A6-ABCE96BE123B}"/>
              </a:ext>
            </a:extLst>
          </p:cNvPr>
          <p:cNvCxnSpPr>
            <a:cxnSpLocks/>
          </p:cNvCxnSpPr>
          <p:nvPr/>
        </p:nvCxnSpPr>
        <p:spPr>
          <a:xfrm>
            <a:off x="9007096" y="570089"/>
            <a:ext cx="528865" cy="58789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ector: Curvo 249">
            <a:extLst>
              <a:ext uri="{FF2B5EF4-FFF2-40B4-BE49-F238E27FC236}">
                <a16:creationId xmlns:a16="http://schemas.microsoft.com/office/drawing/2014/main" xmlns="" id="{AA6D0FD8-B1EC-3A31-039D-BA1C552D4EBC}"/>
              </a:ext>
            </a:extLst>
          </p:cNvPr>
          <p:cNvCxnSpPr>
            <a:endCxn id="17" idx="1"/>
          </p:cNvCxnSpPr>
          <p:nvPr/>
        </p:nvCxnSpPr>
        <p:spPr>
          <a:xfrm rot="5400000" flipH="1" flipV="1">
            <a:off x="7297615" y="572298"/>
            <a:ext cx="293952" cy="25008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ector: Curvo 258">
            <a:extLst>
              <a:ext uri="{FF2B5EF4-FFF2-40B4-BE49-F238E27FC236}">
                <a16:creationId xmlns:a16="http://schemas.microsoft.com/office/drawing/2014/main" xmlns="" id="{BD327FAD-12FE-D0B9-A078-DB9B70586BCA}"/>
              </a:ext>
            </a:extLst>
          </p:cNvPr>
          <p:cNvCxnSpPr>
            <a:cxnSpLocks/>
          </p:cNvCxnSpPr>
          <p:nvPr/>
        </p:nvCxnSpPr>
        <p:spPr>
          <a:xfrm rot="16200000" flipH="1">
            <a:off x="7353101" y="1882571"/>
            <a:ext cx="289298" cy="261261"/>
          </a:xfrm>
          <a:prstGeom prst="curvedConnector3">
            <a:avLst>
              <a:gd name="adj1" fmla="val 951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Balão de Fala: Retângulo com Cantos Arredondados 275">
            <a:extLst>
              <a:ext uri="{FF2B5EF4-FFF2-40B4-BE49-F238E27FC236}">
                <a16:creationId xmlns:a16="http://schemas.microsoft.com/office/drawing/2014/main" xmlns="" id="{A6BC1517-866A-FFCB-E74C-F3BEBC6E444B}"/>
              </a:ext>
            </a:extLst>
          </p:cNvPr>
          <p:cNvSpPr/>
          <p:nvPr/>
        </p:nvSpPr>
        <p:spPr>
          <a:xfrm>
            <a:off x="7424504" y="2880942"/>
            <a:ext cx="1659348" cy="605508"/>
          </a:xfrm>
          <a:prstGeom prst="wedgeRound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00"/>
              <a:t>Enviar processo SEI com no mínimo 30 dias  de antecedência para o fim da readaptação vigente</a:t>
            </a:r>
          </a:p>
        </p:txBody>
      </p:sp>
      <p:cxnSp>
        <p:nvCxnSpPr>
          <p:cNvPr id="278" name="Conector reto 277">
            <a:extLst>
              <a:ext uri="{FF2B5EF4-FFF2-40B4-BE49-F238E27FC236}">
                <a16:creationId xmlns:a16="http://schemas.microsoft.com/office/drawing/2014/main" xmlns="" id="{E5BF43F0-AA06-7F84-60B2-B9AC0D551AA7}"/>
              </a:ext>
            </a:extLst>
          </p:cNvPr>
          <p:cNvCxnSpPr>
            <a:cxnSpLocks/>
            <a:stCxn id="18" idx="2"/>
            <a:endCxn id="276" idx="0"/>
          </p:cNvCxnSpPr>
          <p:nvPr/>
        </p:nvCxnSpPr>
        <p:spPr>
          <a:xfrm>
            <a:off x="8247033" y="2434850"/>
            <a:ext cx="7145" cy="446092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CaixaDeTexto 282">
            <a:extLst>
              <a:ext uri="{FF2B5EF4-FFF2-40B4-BE49-F238E27FC236}">
                <a16:creationId xmlns:a16="http://schemas.microsoft.com/office/drawing/2014/main" xmlns="" id="{8A7D5739-E520-DE6C-DE65-CADD6391E5D0}"/>
              </a:ext>
            </a:extLst>
          </p:cNvPr>
          <p:cNvSpPr txBox="1"/>
          <p:nvPr/>
        </p:nvSpPr>
        <p:spPr>
          <a:xfrm>
            <a:off x="2815633" y="1925423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/>
              <a:t>SEGES/COGEES/COAP</a:t>
            </a:r>
          </a:p>
        </p:txBody>
      </p:sp>
      <p:sp>
        <p:nvSpPr>
          <p:cNvPr id="285" name="CaixaDeTexto 284">
            <a:extLst>
              <a:ext uri="{FF2B5EF4-FFF2-40B4-BE49-F238E27FC236}">
                <a16:creationId xmlns:a16="http://schemas.microsoft.com/office/drawing/2014/main" xmlns="" id="{223AC076-532E-F338-3784-44786AB1CD95}"/>
              </a:ext>
            </a:extLst>
          </p:cNvPr>
          <p:cNvSpPr txBox="1"/>
          <p:nvPr/>
        </p:nvSpPr>
        <p:spPr>
          <a:xfrm>
            <a:off x="703523" y="3741529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/>
              <a:t>Prazo de 60 dias</a:t>
            </a:r>
          </a:p>
        </p:txBody>
      </p:sp>
      <p:grpSp>
        <p:nvGrpSpPr>
          <p:cNvPr id="286" name="Group 2">
            <a:extLst>
              <a:ext uri="{FF2B5EF4-FFF2-40B4-BE49-F238E27FC236}">
                <a16:creationId xmlns:a16="http://schemas.microsoft.com/office/drawing/2014/main" xmlns="" id="{3F14936B-DB24-E061-EF0F-8388983CAFC1}"/>
              </a:ext>
            </a:extLst>
          </p:cNvPr>
          <p:cNvGrpSpPr/>
          <p:nvPr/>
        </p:nvGrpSpPr>
        <p:grpSpPr>
          <a:xfrm>
            <a:off x="10536132" y="1752356"/>
            <a:ext cx="1641076" cy="527727"/>
            <a:chOff x="0" y="0"/>
            <a:chExt cx="812800" cy="393390"/>
          </a:xfrm>
        </p:grpSpPr>
        <p:sp>
          <p:nvSpPr>
            <p:cNvPr id="287" name="Freeform 3">
              <a:extLst>
                <a:ext uri="{FF2B5EF4-FFF2-40B4-BE49-F238E27FC236}">
                  <a16:creationId xmlns:a16="http://schemas.microsoft.com/office/drawing/2014/main" xmlns="" id="{DC153C21-A898-CFBE-CB42-BC34A17BE9FB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288" name="TextBox 4">
              <a:extLst>
                <a:ext uri="{FF2B5EF4-FFF2-40B4-BE49-F238E27FC236}">
                  <a16:creationId xmlns:a16="http://schemas.microsoft.com/office/drawing/2014/main" xmlns="" id="{3F69F37D-875D-D96C-0569-65A3E44C39E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89" name="CaixaDeTexto 288">
            <a:extLst>
              <a:ext uri="{FF2B5EF4-FFF2-40B4-BE49-F238E27FC236}">
                <a16:creationId xmlns:a16="http://schemas.microsoft.com/office/drawing/2014/main" xmlns="" id="{EC6A6DBB-8903-6FF6-9482-20E92EB8BBE6}"/>
              </a:ext>
            </a:extLst>
          </p:cNvPr>
          <p:cNvSpPr txBox="1"/>
          <p:nvPr/>
        </p:nvSpPr>
        <p:spPr>
          <a:xfrm>
            <a:off x="10638549" y="1776894"/>
            <a:ext cx="164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>
                <a:solidFill>
                  <a:schemeClr val="bg1"/>
                </a:solidFill>
              </a:rPr>
              <a:t>Publicação no D.O + convocação via SEI</a:t>
            </a:r>
          </a:p>
        </p:txBody>
      </p:sp>
      <p:cxnSp>
        <p:nvCxnSpPr>
          <p:cNvPr id="291" name="Conector de Seta Reta 290">
            <a:extLst>
              <a:ext uri="{FF2B5EF4-FFF2-40B4-BE49-F238E27FC236}">
                <a16:creationId xmlns:a16="http://schemas.microsoft.com/office/drawing/2014/main" xmlns="" id="{4C5955F4-621E-37F5-28D4-3D12AE3E5CAE}"/>
              </a:ext>
            </a:extLst>
          </p:cNvPr>
          <p:cNvCxnSpPr/>
          <p:nvPr/>
        </p:nvCxnSpPr>
        <p:spPr>
          <a:xfrm flipV="1">
            <a:off x="11589144" y="2332468"/>
            <a:ext cx="0" cy="991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Balão de Fala: Retângulo com Cantos Arredondados 293">
            <a:extLst>
              <a:ext uri="{FF2B5EF4-FFF2-40B4-BE49-F238E27FC236}">
                <a16:creationId xmlns:a16="http://schemas.microsoft.com/office/drawing/2014/main" xmlns="" id="{9758A0A9-ECFF-4A99-9B89-B9B2CB7272DA}"/>
              </a:ext>
            </a:extLst>
          </p:cNvPr>
          <p:cNvSpPr/>
          <p:nvPr/>
        </p:nvSpPr>
        <p:spPr>
          <a:xfrm>
            <a:off x="438386" y="4690490"/>
            <a:ext cx="1856914" cy="605508"/>
          </a:xfrm>
          <a:prstGeom prst="wedgeRound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00"/>
              <a:t>Os servidores  readaptados pela 1ª vez serão convocados para o Grupo de Orientação Inicial (GOI) na COGESS</a:t>
            </a:r>
          </a:p>
        </p:txBody>
      </p:sp>
      <p:cxnSp>
        <p:nvCxnSpPr>
          <p:cNvPr id="296" name="Conector de Seta Reta 295">
            <a:extLst>
              <a:ext uri="{FF2B5EF4-FFF2-40B4-BE49-F238E27FC236}">
                <a16:creationId xmlns:a16="http://schemas.microsoft.com/office/drawing/2014/main" xmlns="" id="{8FA0DEC0-BFDC-C564-FF79-2B952E5D91EE}"/>
              </a:ext>
            </a:extLst>
          </p:cNvPr>
          <p:cNvCxnSpPr>
            <a:cxnSpLocks/>
            <a:stCxn id="126" idx="0"/>
            <a:endCxn id="294" idx="2"/>
          </p:cNvCxnSpPr>
          <p:nvPr/>
        </p:nvCxnSpPr>
        <p:spPr>
          <a:xfrm flipV="1">
            <a:off x="1366762" y="5295998"/>
            <a:ext cx="81" cy="465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61">
            <a:extLst>
              <a:ext uri="{FF2B5EF4-FFF2-40B4-BE49-F238E27FC236}">
                <a16:creationId xmlns:a16="http://schemas.microsoft.com/office/drawing/2014/main" xmlns="" id="{2D5C9ED9-C123-4F1C-A6B3-DBA46042D1C1}"/>
              </a:ext>
            </a:extLst>
          </p:cNvPr>
          <p:cNvSpPr/>
          <p:nvPr/>
        </p:nvSpPr>
        <p:spPr>
          <a:xfrm>
            <a:off x="234474" y="59242"/>
            <a:ext cx="329785" cy="343134"/>
          </a:xfrm>
          <a:custGeom>
            <a:avLst/>
            <a:gdLst/>
            <a:ahLst/>
            <a:cxnLst/>
            <a:rect l="l" t="t" r="r" b="b"/>
            <a:pathLst>
              <a:path w="1097329" h="1097329">
                <a:moveTo>
                  <a:pt x="0" y="0"/>
                </a:moveTo>
                <a:lnTo>
                  <a:pt x="1097329" y="0"/>
                </a:lnTo>
                <a:lnTo>
                  <a:pt x="1097329" y="1097329"/>
                </a:lnTo>
                <a:lnTo>
                  <a:pt x="0" y="109732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xmlns="" id="{CFF13F46-907F-268D-7F8D-1A28B58C835E}"/>
              </a:ext>
            </a:extLst>
          </p:cNvPr>
          <p:cNvSpPr txBox="1"/>
          <p:nvPr/>
        </p:nvSpPr>
        <p:spPr>
          <a:xfrm>
            <a:off x="576989" y="61156"/>
            <a:ext cx="10096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FLUXOS DE READAPTAÇÃO FUNCIONAL: </a:t>
            </a:r>
            <a:r>
              <a:rPr lang="pt-BR" b="1">
                <a:solidFill>
                  <a:schemeClr val="accent6">
                    <a:lumMod val="75000"/>
                  </a:schemeClr>
                </a:solidFill>
              </a:rPr>
              <a:t>SOLICITAÇÃO DE READAPTAÇÃO DO PRÓPRIO SERVIDOR</a:t>
            </a:r>
          </a:p>
        </p:txBody>
      </p:sp>
      <p:sp>
        <p:nvSpPr>
          <p:cNvPr id="132" name="CaixaDeTexto 131">
            <a:extLst>
              <a:ext uri="{FF2B5EF4-FFF2-40B4-BE49-F238E27FC236}">
                <a16:creationId xmlns:a16="http://schemas.microsoft.com/office/drawing/2014/main" xmlns="" id="{8A7D5739-E520-DE6C-DE65-CADD6391E5D0}"/>
              </a:ext>
            </a:extLst>
          </p:cNvPr>
          <p:cNvSpPr txBox="1"/>
          <p:nvPr/>
        </p:nvSpPr>
        <p:spPr>
          <a:xfrm>
            <a:off x="4021612" y="2144310"/>
            <a:ext cx="276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*</a:t>
            </a:r>
          </a:p>
        </p:txBody>
      </p:sp>
      <p:grpSp>
        <p:nvGrpSpPr>
          <p:cNvPr id="134" name="Group 2">
            <a:extLst>
              <a:ext uri="{FF2B5EF4-FFF2-40B4-BE49-F238E27FC236}">
                <a16:creationId xmlns:a16="http://schemas.microsoft.com/office/drawing/2014/main" xmlns="" id="{FA0C9B1E-EAA7-F67D-6FFD-E3F01812E166}"/>
              </a:ext>
            </a:extLst>
          </p:cNvPr>
          <p:cNvGrpSpPr/>
          <p:nvPr/>
        </p:nvGrpSpPr>
        <p:grpSpPr>
          <a:xfrm>
            <a:off x="2528153" y="4396670"/>
            <a:ext cx="1754079" cy="548806"/>
            <a:chOff x="0" y="-133350"/>
            <a:chExt cx="865537" cy="526740"/>
          </a:xfrm>
        </p:grpSpPr>
        <p:sp>
          <p:nvSpPr>
            <p:cNvPr id="135" name="Freeform 3">
              <a:extLst>
                <a:ext uri="{FF2B5EF4-FFF2-40B4-BE49-F238E27FC236}">
                  <a16:creationId xmlns:a16="http://schemas.microsoft.com/office/drawing/2014/main" xmlns="" id="{D9FA6BFD-31E3-EDC9-7F53-E7268723AE3A}"/>
                </a:ext>
              </a:extLst>
            </p:cNvPr>
            <p:cNvSpPr/>
            <p:nvPr/>
          </p:nvSpPr>
          <p:spPr>
            <a:xfrm>
              <a:off x="52737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36" name="TextBox 4">
              <a:extLst>
                <a:ext uri="{FF2B5EF4-FFF2-40B4-BE49-F238E27FC236}">
                  <a16:creationId xmlns:a16="http://schemas.microsoft.com/office/drawing/2014/main" xmlns="" id="{E90B863B-E716-A9D6-F30B-691841A45EFD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37" name="CaixaDeTexto 136">
            <a:extLst>
              <a:ext uri="{FF2B5EF4-FFF2-40B4-BE49-F238E27FC236}">
                <a16:creationId xmlns:a16="http://schemas.microsoft.com/office/drawing/2014/main" xmlns="" id="{7286A094-0781-2B1B-C744-DF083645E5DB}"/>
              </a:ext>
            </a:extLst>
          </p:cNvPr>
          <p:cNvSpPr txBox="1"/>
          <p:nvPr/>
        </p:nvSpPr>
        <p:spPr>
          <a:xfrm>
            <a:off x="2584786" y="4526759"/>
            <a:ext cx="17228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Conclui processo  com parecer</a:t>
            </a:r>
          </a:p>
        </p:txBody>
      </p:sp>
      <p:sp>
        <p:nvSpPr>
          <p:cNvPr id="138" name="CaixaDeTexto 137">
            <a:extLst>
              <a:ext uri="{FF2B5EF4-FFF2-40B4-BE49-F238E27FC236}">
                <a16:creationId xmlns:a16="http://schemas.microsoft.com/office/drawing/2014/main" xmlns="" id="{8A7D5739-E520-DE6C-DE65-CADD6391E5D0}"/>
              </a:ext>
            </a:extLst>
          </p:cNvPr>
          <p:cNvSpPr txBox="1"/>
          <p:nvPr/>
        </p:nvSpPr>
        <p:spPr>
          <a:xfrm>
            <a:off x="8170282" y="6570528"/>
            <a:ext cx="3942608" cy="305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pt-BR" sz="1000">
                <a:solidFill>
                  <a:schemeClr val="bg1">
                    <a:lumMod val="50000"/>
                  </a:schemeClr>
                </a:solidFill>
              </a:rPr>
              <a:t>* Retorna ao ponto inicial do </a:t>
            </a:r>
            <a:r>
              <a:rPr lang="pt-BR" sz="1000" err="1">
                <a:solidFill>
                  <a:schemeClr val="bg1">
                    <a:lumMod val="50000"/>
                  </a:schemeClr>
                </a:solidFill>
              </a:rPr>
              <a:t>COAP</a:t>
            </a:r>
            <a:r>
              <a:rPr lang="pt-BR" sz="1000">
                <a:solidFill>
                  <a:schemeClr val="bg1">
                    <a:lumMod val="50000"/>
                  </a:schemeClr>
                </a:solidFill>
              </a:rPr>
              <a:t> no fluxo.</a:t>
            </a:r>
          </a:p>
          <a:p>
            <a:pPr>
              <a:lnSpc>
                <a:spcPts val="800"/>
              </a:lnSpc>
            </a:pPr>
            <a:r>
              <a:rPr lang="pt-BR" sz="1000">
                <a:solidFill>
                  <a:schemeClr val="bg1">
                    <a:lumMod val="50000"/>
                  </a:schemeClr>
                </a:solidFill>
              </a:rPr>
              <a:t>   Serão permitidos 1 pedido de reconsideração e 1 pedido de recurso.</a:t>
            </a:r>
          </a:p>
        </p:txBody>
      </p:sp>
      <p:sp>
        <p:nvSpPr>
          <p:cNvPr id="139" name="CaixaDeTexto 138">
            <a:extLst>
              <a:ext uri="{FF2B5EF4-FFF2-40B4-BE49-F238E27FC236}">
                <a16:creationId xmlns:a16="http://schemas.microsoft.com/office/drawing/2014/main" xmlns="" id="{82B57309-D332-A0C7-73BB-AA41E0708AE2}"/>
              </a:ext>
            </a:extLst>
          </p:cNvPr>
          <p:cNvSpPr txBox="1"/>
          <p:nvPr/>
        </p:nvSpPr>
        <p:spPr>
          <a:xfrm>
            <a:off x="2516546" y="1086632"/>
            <a:ext cx="303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>
                <a:solidFill>
                  <a:srgbClr val="0070C0"/>
                </a:solidFill>
              </a:rPr>
              <a:t>+</a:t>
            </a:r>
          </a:p>
        </p:txBody>
      </p:sp>
      <p:pic>
        <p:nvPicPr>
          <p:cNvPr id="31" name="Imagem 30" descr="Ícone&#10;&#10;Descrição gerada automaticamente">
            <a:extLst>
              <a:ext uri="{FF2B5EF4-FFF2-40B4-BE49-F238E27FC236}">
                <a16:creationId xmlns:a16="http://schemas.microsoft.com/office/drawing/2014/main" xmlns="" id="{8382E309-A22B-15B7-CE54-F42ED64B22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03869" y="914474"/>
            <a:ext cx="790575" cy="730250"/>
          </a:xfrm>
          <a:prstGeom prst="rect">
            <a:avLst/>
          </a:prstGeom>
        </p:spPr>
      </p:pic>
      <p:pic>
        <p:nvPicPr>
          <p:cNvPr id="32" name="Imagem 31" descr="Ícone&#10;&#10;Descrição gerada automaticamente">
            <a:extLst>
              <a:ext uri="{FF2B5EF4-FFF2-40B4-BE49-F238E27FC236}">
                <a16:creationId xmlns:a16="http://schemas.microsoft.com/office/drawing/2014/main" xmlns="" id="{A913C373-DECE-3FF6-18BE-9CEDB33583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32494" y="4367287"/>
            <a:ext cx="790575" cy="730250"/>
          </a:xfrm>
          <a:prstGeom prst="rect">
            <a:avLst/>
          </a:prstGeom>
        </p:spPr>
      </p:pic>
      <p:pic>
        <p:nvPicPr>
          <p:cNvPr id="33" name="Imagem 32" descr="Ícone&#10;&#10;Descrição gerada automaticamente">
            <a:extLst>
              <a:ext uri="{FF2B5EF4-FFF2-40B4-BE49-F238E27FC236}">
                <a16:creationId xmlns:a16="http://schemas.microsoft.com/office/drawing/2014/main" xmlns="" id="{1DB90490-1696-80B7-AC53-DCF9897B83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46616" y="5648732"/>
            <a:ext cx="790575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288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Ícone&#10;&#10;Descrição gerada automaticamente">
            <a:extLst>
              <a:ext uri="{FF2B5EF4-FFF2-40B4-BE49-F238E27FC236}">
                <a16:creationId xmlns:a16="http://schemas.microsoft.com/office/drawing/2014/main" xmlns="" id="{0D3186A2-A6FE-88A4-D7D0-56DC7A86F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2536" y="4406974"/>
            <a:ext cx="790575" cy="730250"/>
          </a:xfrm>
          <a:prstGeom prst="rect">
            <a:avLst/>
          </a:prstGeom>
        </p:spPr>
      </p:pic>
      <p:cxnSp>
        <p:nvCxnSpPr>
          <p:cNvPr id="297" name="Conector reto 296"/>
          <p:cNvCxnSpPr/>
          <p:nvPr/>
        </p:nvCxnSpPr>
        <p:spPr>
          <a:xfrm flipV="1">
            <a:off x="7143266" y="1576226"/>
            <a:ext cx="748078" cy="335743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ector reto 291"/>
          <p:cNvCxnSpPr/>
          <p:nvPr/>
        </p:nvCxnSpPr>
        <p:spPr>
          <a:xfrm>
            <a:off x="7365868" y="1391347"/>
            <a:ext cx="595678" cy="287021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ector em curva 237"/>
          <p:cNvCxnSpPr/>
          <p:nvPr/>
        </p:nvCxnSpPr>
        <p:spPr>
          <a:xfrm rot="16200000" flipH="1">
            <a:off x="8905167" y="3714249"/>
            <a:ext cx="2094370" cy="1890011"/>
          </a:xfrm>
          <a:prstGeom prst="curvedConnector3">
            <a:avLst>
              <a:gd name="adj1" fmla="val 7494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155">
            <a:extLst>
              <a:ext uri="{FF2B5EF4-FFF2-40B4-BE49-F238E27FC236}">
                <a16:creationId xmlns:a16="http://schemas.microsoft.com/office/drawing/2014/main" xmlns="" id="{9F65D368-40A0-DAEE-F9D6-68BE0450468F}"/>
              </a:ext>
            </a:extLst>
          </p:cNvPr>
          <p:cNvCxnSpPr>
            <a:cxnSpLocks/>
          </p:cNvCxnSpPr>
          <p:nvPr/>
        </p:nvCxnSpPr>
        <p:spPr>
          <a:xfrm>
            <a:off x="11032328" y="3675546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17">
            <a:extLst>
              <a:ext uri="{FF2B5EF4-FFF2-40B4-BE49-F238E27FC236}">
                <a16:creationId xmlns:a16="http://schemas.microsoft.com/office/drawing/2014/main" xmlns="" id="{D7F41C60-BBE2-8B99-86CD-5E8E14E1B872}"/>
              </a:ext>
            </a:extLst>
          </p:cNvPr>
          <p:cNvSpPr/>
          <p:nvPr/>
        </p:nvSpPr>
        <p:spPr>
          <a:xfrm>
            <a:off x="647114" y="1159458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173FD1B1-5485-DDEC-51E2-343692E00D70}"/>
              </a:ext>
            </a:extLst>
          </p:cNvPr>
          <p:cNvSpPr txBox="1"/>
          <p:nvPr/>
        </p:nvSpPr>
        <p:spPr>
          <a:xfrm>
            <a:off x="1102123" y="1237188"/>
            <a:ext cx="978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/>
              <a:t>Médico Perito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82B57309-D332-A0C7-73BB-AA41E0708AE2}"/>
              </a:ext>
            </a:extLst>
          </p:cNvPr>
          <p:cNvSpPr txBox="1"/>
          <p:nvPr/>
        </p:nvSpPr>
        <p:spPr>
          <a:xfrm>
            <a:off x="802953" y="737499"/>
            <a:ext cx="16410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/>
              <a:t>Encaminhamento para Readaptação Funcional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xmlns="" id="{553B8BDA-06C9-96CF-9687-4483B2282C85}"/>
              </a:ext>
            </a:extLst>
          </p:cNvPr>
          <p:cNvSpPr txBox="1"/>
          <p:nvPr/>
        </p:nvSpPr>
        <p:spPr>
          <a:xfrm>
            <a:off x="3985594" y="814937"/>
            <a:ext cx="485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3B9EBF1E-70A8-C56F-A674-2A29AB824F24}"/>
              </a:ext>
            </a:extLst>
          </p:cNvPr>
          <p:cNvSpPr txBox="1"/>
          <p:nvPr/>
        </p:nvSpPr>
        <p:spPr>
          <a:xfrm>
            <a:off x="4329960" y="2431615"/>
            <a:ext cx="21951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/>
              <a:t>Coordenação de Perícia Médica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xmlns="" id="{1BA4940D-A6C5-D8B9-DC42-B5059D00BE4F}"/>
              </a:ext>
            </a:extLst>
          </p:cNvPr>
          <p:cNvSpPr txBox="1"/>
          <p:nvPr/>
        </p:nvSpPr>
        <p:spPr>
          <a:xfrm>
            <a:off x="3973687" y="2083579"/>
            <a:ext cx="478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grpSp>
        <p:nvGrpSpPr>
          <p:cNvPr id="24" name="Group 2">
            <a:extLst>
              <a:ext uri="{FF2B5EF4-FFF2-40B4-BE49-F238E27FC236}">
                <a16:creationId xmlns:a16="http://schemas.microsoft.com/office/drawing/2014/main" xmlns="" id="{B13F6F18-303D-6FA7-2B11-60C7722DC941}"/>
              </a:ext>
            </a:extLst>
          </p:cNvPr>
          <p:cNvGrpSpPr/>
          <p:nvPr/>
        </p:nvGrpSpPr>
        <p:grpSpPr>
          <a:xfrm>
            <a:off x="4888976" y="1958534"/>
            <a:ext cx="1155267" cy="512230"/>
            <a:chOff x="0" y="0"/>
            <a:chExt cx="812800" cy="393390"/>
          </a:xfrm>
        </p:grpSpPr>
        <p:sp>
          <p:nvSpPr>
            <p:cNvPr id="25" name="Freeform 3">
              <a:extLst>
                <a:ext uri="{FF2B5EF4-FFF2-40B4-BE49-F238E27FC236}">
                  <a16:creationId xmlns:a16="http://schemas.microsoft.com/office/drawing/2014/main" xmlns="" id="{01B032CB-96BE-2760-BDD4-0F4E7CF52066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26" name="TextBox 4">
              <a:extLst>
                <a:ext uri="{FF2B5EF4-FFF2-40B4-BE49-F238E27FC236}">
                  <a16:creationId xmlns:a16="http://schemas.microsoft.com/office/drawing/2014/main" xmlns="" id="{5F095A3D-8013-6CE4-EF16-91D50AF7F327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7" name="CaixaDeTexto 26">
            <a:extLst>
              <a:ext uri="{FF2B5EF4-FFF2-40B4-BE49-F238E27FC236}">
                <a16:creationId xmlns:a16="http://schemas.microsoft.com/office/drawing/2014/main" xmlns="" id="{53DE53B1-106F-CB1C-C45E-BF8C625C7E8F}"/>
              </a:ext>
            </a:extLst>
          </p:cNvPr>
          <p:cNvSpPr txBox="1"/>
          <p:nvPr/>
        </p:nvSpPr>
        <p:spPr>
          <a:xfrm>
            <a:off x="5091987" y="2024983"/>
            <a:ext cx="75314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BR" b="1">
                <a:solidFill>
                  <a:schemeClr val="bg1"/>
                </a:solidFill>
              </a:rPr>
              <a:t>CPM </a:t>
            </a:r>
          </a:p>
        </p:txBody>
      </p:sp>
      <p:grpSp>
        <p:nvGrpSpPr>
          <p:cNvPr id="40" name="Group 5">
            <a:extLst>
              <a:ext uri="{FF2B5EF4-FFF2-40B4-BE49-F238E27FC236}">
                <a16:creationId xmlns:a16="http://schemas.microsoft.com/office/drawing/2014/main" xmlns="" id="{CE092100-29DD-DAED-A1C7-73E1742531F7}"/>
              </a:ext>
            </a:extLst>
          </p:cNvPr>
          <p:cNvGrpSpPr/>
          <p:nvPr/>
        </p:nvGrpSpPr>
        <p:grpSpPr>
          <a:xfrm>
            <a:off x="10310174" y="4233971"/>
            <a:ext cx="1694945" cy="1098359"/>
            <a:chOff x="-260457" y="-123826"/>
            <a:chExt cx="933557" cy="812800"/>
          </a:xfrm>
        </p:grpSpPr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xmlns="" id="{37AE7BB2-857B-4072-500D-C1DBF59406D2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42" name="TextBox 7">
              <a:extLst>
                <a:ext uri="{FF2B5EF4-FFF2-40B4-BE49-F238E27FC236}">
                  <a16:creationId xmlns:a16="http://schemas.microsoft.com/office/drawing/2014/main" xmlns="" id="{98D86704-2380-F881-E68D-FC77270D94BB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43" name="CaixaDeTexto 42">
            <a:extLst>
              <a:ext uri="{FF2B5EF4-FFF2-40B4-BE49-F238E27FC236}">
                <a16:creationId xmlns:a16="http://schemas.microsoft.com/office/drawing/2014/main" xmlns="" id="{6457AA36-DD99-1CB6-FF5E-F45C7F3FC9AF}"/>
              </a:ext>
            </a:extLst>
          </p:cNvPr>
          <p:cNvSpPr txBox="1"/>
          <p:nvPr/>
        </p:nvSpPr>
        <p:spPr>
          <a:xfrm>
            <a:off x="10552475" y="4480671"/>
            <a:ext cx="9684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Servidor compareceu a perícia?</a:t>
            </a:r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xmlns="" id="{D8F14205-6D75-0F64-8B89-8DDD2E12F551}"/>
              </a:ext>
            </a:extLst>
          </p:cNvPr>
          <p:cNvSpPr txBox="1"/>
          <p:nvPr/>
        </p:nvSpPr>
        <p:spPr>
          <a:xfrm>
            <a:off x="10017445" y="4489848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xmlns="" id="{7B9B1D49-6A49-E5C8-0CC1-410322E6FAF5}"/>
              </a:ext>
            </a:extLst>
          </p:cNvPr>
          <p:cNvSpPr txBox="1"/>
          <p:nvPr/>
        </p:nvSpPr>
        <p:spPr>
          <a:xfrm>
            <a:off x="11036689" y="5285806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46" name="Group 5">
            <a:extLst>
              <a:ext uri="{FF2B5EF4-FFF2-40B4-BE49-F238E27FC236}">
                <a16:creationId xmlns:a16="http://schemas.microsoft.com/office/drawing/2014/main" xmlns="" id="{7BFA04D9-770A-0E03-3F09-70C9DFBA552F}"/>
              </a:ext>
            </a:extLst>
          </p:cNvPr>
          <p:cNvGrpSpPr/>
          <p:nvPr/>
        </p:nvGrpSpPr>
        <p:grpSpPr>
          <a:xfrm>
            <a:off x="3485068" y="1027044"/>
            <a:ext cx="1694945" cy="1098359"/>
            <a:chOff x="-260457" y="-123826"/>
            <a:chExt cx="933557" cy="812800"/>
          </a:xfrm>
        </p:grpSpPr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xmlns="" id="{C2F30D31-EE5A-C4F4-1620-302FEAAAC2F6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48" name="TextBox 7">
              <a:extLst>
                <a:ext uri="{FF2B5EF4-FFF2-40B4-BE49-F238E27FC236}">
                  <a16:creationId xmlns:a16="http://schemas.microsoft.com/office/drawing/2014/main" xmlns="" id="{9761733B-D1A4-F449-8162-64C0AA9B3022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49" name="CaixaDeTexto 48">
            <a:extLst>
              <a:ext uri="{FF2B5EF4-FFF2-40B4-BE49-F238E27FC236}">
                <a16:creationId xmlns:a16="http://schemas.microsoft.com/office/drawing/2014/main" xmlns="" id="{BF20E77C-99F6-3352-C207-D4D0DBEC25CF}"/>
              </a:ext>
            </a:extLst>
          </p:cNvPr>
          <p:cNvSpPr txBox="1"/>
          <p:nvPr/>
        </p:nvSpPr>
        <p:spPr>
          <a:xfrm>
            <a:off x="3402380" y="1304446"/>
            <a:ext cx="16410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Necessidade  de avaliação presencial?</a:t>
            </a:r>
          </a:p>
        </p:txBody>
      </p:sp>
      <p:sp>
        <p:nvSpPr>
          <p:cNvPr id="50" name="Freeform 17">
            <a:extLst>
              <a:ext uri="{FF2B5EF4-FFF2-40B4-BE49-F238E27FC236}">
                <a16:creationId xmlns:a16="http://schemas.microsoft.com/office/drawing/2014/main" xmlns="" id="{96ED0C25-C602-3804-66CF-B99B59B131E2}"/>
              </a:ext>
            </a:extLst>
          </p:cNvPr>
          <p:cNvSpPr/>
          <p:nvPr/>
        </p:nvSpPr>
        <p:spPr>
          <a:xfrm>
            <a:off x="6575035" y="4360317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xmlns="" id="{8F9D0C17-1EF5-9FEE-BFC4-8A4B66C6D286}"/>
              </a:ext>
            </a:extLst>
          </p:cNvPr>
          <p:cNvSpPr txBox="1"/>
          <p:nvPr/>
        </p:nvSpPr>
        <p:spPr>
          <a:xfrm>
            <a:off x="7174423" y="4563952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xmlns="" id="{2FF8E947-DAA7-6144-5F14-6AE46201AD09}"/>
              </a:ext>
            </a:extLst>
          </p:cNvPr>
          <p:cNvSpPr txBox="1"/>
          <p:nvPr/>
        </p:nvSpPr>
        <p:spPr>
          <a:xfrm>
            <a:off x="5352594" y="4009507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xmlns="" id="{879FE572-EA8A-5D0D-8444-A4CCF561A012}"/>
              </a:ext>
            </a:extLst>
          </p:cNvPr>
          <p:cNvSpPr txBox="1"/>
          <p:nvPr/>
        </p:nvSpPr>
        <p:spPr>
          <a:xfrm>
            <a:off x="4488444" y="4623201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63" name="Freeform 17">
            <a:extLst>
              <a:ext uri="{FF2B5EF4-FFF2-40B4-BE49-F238E27FC236}">
                <a16:creationId xmlns:a16="http://schemas.microsoft.com/office/drawing/2014/main" xmlns="" id="{8EE7666E-75A6-3E9E-9A7A-658DC2B16A30}"/>
              </a:ext>
            </a:extLst>
          </p:cNvPr>
          <p:cNvSpPr/>
          <p:nvPr/>
        </p:nvSpPr>
        <p:spPr>
          <a:xfrm>
            <a:off x="6628173" y="5670312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xmlns="" id="{73CBC8A9-EBB8-EA5B-A295-0F7672E1D8C6}"/>
              </a:ext>
            </a:extLst>
          </p:cNvPr>
          <p:cNvSpPr txBox="1"/>
          <p:nvPr/>
        </p:nvSpPr>
        <p:spPr>
          <a:xfrm>
            <a:off x="7227561" y="5873947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grpSp>
        <p:nvGrpSpPr>
          <p:cNvPr id="65" name="Group 5">
            <a:extLst>
              <a:ext uri="{FF2B5EF4-FFF2-40B4-BE49-F238E27FC236}">
                <a16:creationId xmlns:a16="http://schemas.microsoft.com/office/drawing/2014/main" xmlns="" id="{EC2B670D-66DF-F040-4457-E514C390D826}"/>
              </a:ext>
            </a:extLst>
          </p:cNvPr>
          <p:cNvGrpSpPr/>
          <p:nvPr/>
        </p:nvGrpSpPr>
        <p:grpSpPr>
          <a:xfrm>
            <a:off x="4852908" y="5496498"/>
            <a:ext cx="1694945" cy="1098359"/>
            <a:chOff x="-260457" y="-123826"/>
            <a:chExt cx="933557" cy="812800"/>
          </a:xfrm>
        </p:grpSpPr>
        <p:sp>
          <p:nvSpPr>
            <p:cNvPr id="66" name="Freeform 6">
              <a:extLst>
                <a:ext uri="{FF2B5EF4-FFF2-40B4-BE49-F238E27FC236}">
                  <a16:creationId xmlns:a16="http://schemas.microsoft.com/office/drawing/2014/main" xmlns="" id="{ABD16249-20AD-C301-D4ED-84D9F69D9FA1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67" name="TextBox 7">
              <a:extLst>
                <a:ext uri="{FF2B5EF4-FFF2-40B4-BE49-F238E27FC236}">
                  <a16:creationId xmlns:a16="http://schemas.microsoft.com/office/drawing/2014/main" xmlns="" id="{0B45736C-91DC-B45F-FEAF-87EE44680794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68" name="CaixaDeTexto 67">
            <a:extLst>
              <a:ext uri="{FF2B5EF4-FFF2-40B4-BE49-F238E27FC236}">
                <a16:creationId xmlns:a16="http://schemas.microsoft.com/office/drawing/2014/main" xmlns="" id="{EDF17A6E-8E8C-8B94-017B-C18B5D14531A}"/>
              </a:ext>
            </a:extLst>
          </p:cNvPr>
          <p:cNvSpPr txBox="1"/>
          <p:nvPr/>
        </p:nvSpPr>
        <p:spPr>
          <a:xfrm>
            <a:off x="4823038" y="5732956"/>
            <a:ext cx="1506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Pedido de readaptação deferido?</a:t>
            </a:r>
          </a:p>
        </p:txBody>
      </p:sp>
      <p:sp>
        <p:nvSpPr>
          <p:cNvPr id="69" name="CaixaDeTexto 68">
            <a:extLst>
              <a:ext uri="{FF2B5EF4-FFF2-40B4-BE49-F238E27FC236}">
                <a16:creationId xmlns:a16="http://schemas.microsoft.com/office/drawing/2014/main" xmlns="" id="{5A7A6F39-E89D-C06B-A2E6-F928BFBCECE7}"/>
              </a:ext>
            </a:extLst>
          </p:cNvPr>
          <p:cNvSpPr txBox="1"/>
          <p:nvPr/>
        </p:nvSpPr>
        <p:spPr>
          <a:xfrm>
            <a:off x="4502919" y="5885728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70" name="CaixaDeTexto 69">
            <a:extLst>
              <a:ext uri="{FF2B5EF4-FFF2-40B4-BE49-F238E27FC236}">
                <a16:creationId xmlns:a16="http://schemas.microsoft.com/office/drawing/2014/main" xmlns="" id="{37A19713-FB68-E798-41FD-DF61FAFF4FD6}"/>
              </a:ext>
            </a:extLst>
          </p:cNvPr>
          <p:cNvSpPr txBox="1"/>
          <p:nvPr/>
        </p:nvSpPr>
        <p:spPr>
          <a:xfrm>
            <a:off x="5387496" y="6585940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71" name="Group 5">
            <a:extLst>
              <a:ext uri="{FF2B5EF4-FFF2-40B4-BE49-F238E27FC236}">
                <a16:creationId xmlns:a16="http://schemas.microsoft.com/office/drawing/2014/main" xmlns="" id="{10A59243-7E30-8692-211C-85A87A17B915}"/>
              </a:ext>
            </a:extLst>
          </p:cNvPr>
          <p:cNvGrpSpPr/>
          <p:nvPr/>
        </p:nvGrpSpPr>
        <p:grpSpPr>
          <a:xfrm>
            <a:off x="2739044" y="5475047"/>
            <a:ext cx="1694945" cy="1098359"/>
            <a:chOff x="-260457" y="-123826"/>
            <a:chExt cx="933557" cy="812800"/>
          </a:xfrm>
        </p:grpSpPr>
        <p:sp>
          <p:nvSpPr>
            <p:cNvPr id="72" name="Freeform 6">
              <a:extLst>
                <a:ext uri="{FF2B5EF4-FFF2-40B4-BE49-F238E27FC236}">
                  <a16:creationId xmlns:a16="http://schemas.microsoft.com/office/drawing/2014/main" xmlns="" id="{766D76BE-B101-E91B-D287-4A116B4ED39E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73" name="TextBox 7">
              <a:extLst>
                <a:ext uri="{FF2B5EF4-FFF2-40B4-BE49-F238E27FC236}">
                  <a16:creationId xmlns:a16="http://schemas.microsoft.com/office/drawing/2014/main" xmlns="" id="{B422B072-A4A9-C9D6-8290-E182A800FBE2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74" name="CaixaDeTexto 73">
            <a:extLst>
              <a:ext uri="{FF2B5EF4-FFF2-40B4-BE49-F238E27FC236}">
                <a16:creationId xmlns:a16="http://schemas.microsoft.com/office/drawing/2014/main" xmlns="" id="{ECCA03E1-8B4E-8617-7420-EDF84C4D65E7}"/>
              </a:ext>
            </a:extLst>
          </p:cNvPr>
          <p:cNvSpPr txBox="1"/>
          <p:nvPr/>
        </p:nvSpPr>
        <p:spPr>
          <a:xfrm>
            <a:off x="2709174" y="5807041"/>
            <a:ext cx="1506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Interposição de      recurso?</a:t>
            </a:r>
          </a:p>
        </p:txBody>
      </p:sp>
      <p:sp>
        <p:nvSpPr>
          <p:cNvPr id="75" name="CaixaDeTexto 74">
            <a:extLst>
              <a:ext uri="{FF2B5EF4-FFF2-40B4-BE49-F238E27FC236}">
                <a16:creationId xmlns:a16="http://schemas.microsoft.com/office/drawing/2014/main" xmlns="" id="{23105390-F861-B05F-2B37-824C57BF8ED9}"/>
              </a:ext>
            </a:extLst>
          </p:cNvPr>
          <p:cNvSpPr txBox="1"/>
          <p:nvPr/>
        </p:nvSpPr>
        <p:spPr>
          <a:xfrm>
            <a:off x="3237426" y="5245294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76" name="CaixaDeTexto 75">
            <a:extLst>
              <a:ext uri="{FF2B5EF4-FFF2-40B4-BE49-F238E27FC236}">
                <a16:creationId xmlns:a16="http://schemas.microsoft.com/office/drawing/2014/main" xmlns="" id="{53EE5418-0D72-1BD0-1364-D2E6797B3210}"/>
              </a:ext>
            </a:extLst>
          </p:cNvPr>
          <p:cNvSpPr txBox="1"/>
          <p:nvPr/>
        </p:nvSpPr>
        <p:spPr>
          <a:xfrm>
            <a:off x="2541013" y="6021098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77" name="Group 2">
            <a:extLst>
              <a:ext uri="{FF2B5EF4-FFF2-40B4-BE49-F238E27FC236}">
                <a16:creationId xmlns:a16="http://schemas.microsoft.com/office/drawing/2014/main" xmlns="" id="{F6EE6A1E-D679-DD21-624C-C14E9D34C0BB}"/>
              </a:ext>
            </a:extLst>
          </p:cNvPr>
          <p:cNvGrpSpPr/>
          <p:nvPr/>
        </p:nvGrpSpPr>
        <p:grpSpPr>
          <a:xfrm>
            <a:off x="227006" y="3034745"/>
            <a:ext cx="2049353" cy="820379"/>
            <a:chOff x="0" y="0"/>
            <a:chExt cx="812800" cy="393390"/>
          </a:xfrm>
        </p:grpSpPr>
        <p:sp>
          <p:nvSpPr>
            <p:cNvPr id="78" name="Freeform 3">
              <a:extLst>
                <a:ext uri="{FF2B5EF4-FFF2-40B4-BE49-F238E27FC236}">
                  <a16:creationId xmlns:a16="http://schemas.microsoft.com/office/drawing/2014/main" xmlns="" id="{A08296DB-4B0F-E3A1-4114-F62DB7BA5524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79" name="TextBox 4">
              <a:extLst>
                <a:ext uri="{FF2B5EF4-FFF2-40B4-BE49-F238E27FC236}">
                  <a16:creationId xmlns:a16="http://schemas.microsoft.com/office/drawing/2014/main" xmlns="" id="{C3035F0B-7B58-1978-0BCB-328854A27EA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80" name="CaixaDeTexto 79">
            <a:extLst>
              <a:ext uri="{FF2B5EF4-FFF2-40B4-BE49-F238E27FC236}">
                <a16:creationId xmlns:a16="http://schemas.microsoft.com/office/drawing/2014/main" xmlns="" id="{5998F5B6-0C99-5C24-1409-DD966AC83FF8}"/>
              </a:ext>
            </a:extLst>
          </p:cNvPr>
          <p:cNvSpPr txBox="1"/>
          <p:nvPr/>
        </p:nvSpPr>
        <p:spPr>
          <a:xfrm>
            <a:off x="193264" y="3060616"/>
            <a:ext cx="2083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Insere novos subsídios médicos e de tratamento de saúde que justifiquem o recurso</a:t>
            </a:r>
          </a:p>
        </p:txBody>
      </p:sp>
      <p:grpSp>
        <p:nvGrpSpPr>
          <p:cNvPr id="81" name="Group 2">
            <a:extLst>
              <a:ext uri="{FF2B5EF4-FFF2-40B4-BE49-F238E27FC236}">
                <a16:creationId xmlns:a16="http://schemas.microsoft.com/office/drawing/2014/main" xmlns="" id="{45A7DF3D-5FED-D555-925A-C132C1EB0BE4}"/>
              </a:ext>
            </a:extLst>
          </p:cNvPr>
          <p:cNvGrpSpPr/>
          <p:nvPr/>
        </p:nvGrpSpPr>
        <p:grpSpPr>
          <a:xfrm>
            <a:off x="137281" y="5728303"/>
            <a:ext cx="2348035" cy="774304"/>
            <a:chOff x="0" y="0"/>
            <a:chExt cx="812800" cy="393390"/>
          </a:xfrm>
        </p:grpSpPr>
        <p:sp>
          <p:nvSpPr>
            <p:cNvPr id="82" name="Freeform 3">
              <a:extLst>
                <a:ext uri="{FF2B5EF4-FFF2-40B4-BE49-F238E27FC236}">
                  <a16:creationId xmlns:a16="http://schemas.microsoft.com/office/drawing/2014/main" xmlns="" id="{CCA3357B-1D38-FCA7-9511-16558853BB0C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83" name="TextBox 4">
              <a:extLst>
                <a:ext uri="{FF2B5EF4-FFF2-40B4-BE49-F238E27FC236}">
                  <a16:creationId xmlns:a16="http://schemas.microsoft.com/office/drawing/2014/main" xmlns="" id="{D8118157-8391-C594-A156-61C6A848D19D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84" name="CaixaDeTexto 83">
            <a:extLst>
              <a:ext uri="{FF2B5EF4-FFF2-40B4-BE49-F238E27FC236}">
                <a16:creationId xmlns:a16="http://schemas.microsoft.com/office/drawing/2014/main" xmlns="" id="{684197F3-FDFD-C9D1-0EDB-FC93B08E8EEF}"/>
              </a:ext>
            </a:extLst>
          </p:cNvPr>
          <p:cNvSpPr txBox="1"/>
          <p:nvPr/>
        </p:nvSpPr>
        <p:spPr>
          <a:xfrm>
            <a:off x="181817" y="5788463"/>
            <a:ext cx="2233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Retorna o processo para unidade de trabalho para a atribuição de  novas atividades</a:t>
            </a:r>
          </a:p>
        </p:txBody>
      </p:sp>
      <p:cxnSp>
        <p:nvCxnSpPr>
          <p:cNvPr id="85" name="Conector de Seta Reta 127">
            <a:extLst>
              <a:ext uri="{FF2B5EF4-FFF2-40B4-BE49-F238E27FC236}">
                <a16:creationId xmlns:a16="http://schemas.microsoft.com/office/drawing/2014/main" xmlns="" id="{5482E35F-2B62-AEE9-A7D9-9972A4D009E5}"/>
              </a:ext>
            </a:extLst>
          </p:cNvPr>
          <p:cNvCxnSpPr>
            <a:cxnSpLocks/>
          </p:cNvCxnSpPr>
          <p:nvPr/>
        </p:nvCxnSpPr>
        <p:spPr>
          <a:xfrm>
            <a:off x="2555159" y="1588848"/>
            <a:ext cx="8420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de Seta Reta 156">
            <a:extLst>
              <a:ext uri="{FF2B5EF4-FFF2-40B4-BE49-F238E27FC236}">
                <a16:creationId xmlns:a16="http://schemas.microsoft.com/office/drawing/2014/main" xmlns="" id="{405E6A79-B4C5-8BA6-C456-B594BF35B4E1}"/>
              </a:ext>
            </a:extLst>
          </p:cNvPr>
          <p:cNvCxnSpPr>
            <a:cxnSpLocks/>
          </p:cNvCxnSpPr>
          <p:nvPr/>
        </p:nvCxnSpPr>
        <p:spPr>
          <a:xfrm flipH="1">
            <a:off x="9912370" y="4776231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de Seta Reta 159">
            <a:extLst>
              <a:ext uri="{FF2B5EF4-FFF2-40B4-BE49-F238E27FC236}">
                <a16:creationId xmlns:a16="http://schemas.microsoft.com/office/drawing/2014/main" xmlns="" id="{9BA48028-9D7B-7E5C-9F6D-323D3FEF917A}"/>
              </a:ext>
            </a:extLst>
          </p:cNvPr>
          <p:cNvCxnSpPr>
            <a:cxnSpLocks/>
          </p:cNvCxnSpPr>
          <p:nvPr/>
        </p:nvCxnSpPr>
        <p:spPr>
          <a:xfrm flipH="1">
            <a:off x="6317859" y="4771720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de Seta Reta 160">
            <a:extLst>
              <a:ext uri="{FF2B5EF4-FFF2-40B4-BE49-F238E27FC236}">
                <a16:creationId xmlns:a16="http://schemas.microsoft.com/office/drawing/2014/main" xmlns="" id="{B7EA26B1-4570-CB50-4DED-CB44001BD8F2}"/>
              </a:ext>
            </a:extLst>
          </p:cNvPr>
          <p:cNvCxnSpPr>
            <a:cxnSpLocks/>
          </p:cNvCxnSpPr>
          <p:nvPr/>
        </p:nvCxnSpPr>
        <p:spPr>
          <a:xfrm flipH="1">
            <a:off x="4246980" y="4750320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de Seta Reta 165">
            <a:extLst>
              <a:ext uri="{FF2B5EF4-FFF2-40B4-BE49-F238E27FC236}">
                <a16:creationId xmlns:a16="http://schemas.microsoft.com/office/drawing/2014/main" xmlns="" id="{C61DAE0F-F59B-CA4B-8EA2-DF4FA171F5EB}"/>
              </a:ext>
            </a:extLst>
          </p:cNvPr>
          <p:cNvCxnSpPr>
            <a:cxnSpLocks/>
          </p:cNvCxnSpPr>
          <p:nvPr/>
        </p:nvCxnSpPr>
        <p:spPr>
          <a:xfrm flipH="1">
            <a:off x="8489707" y="4776231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de Seta Reta 168">
            <a:extLst>
              <a:ext uri="{FF2B5EF4-FFF2-40B4-BE49-F238E27FC236}">
                <a16:creationId xmlns:a16="http://schemas.microsoft.com/office/drawing/2014/main" xmlns="" id="{A0F5A670-CCA4-920E-AB73-F10E9E95CDC2}"/>
              </a:ext>
            </a:extLst>
          </p:cNvPr>
          <p:cNvCxnSpPr>
            <a:cxnSpLocks/>
          </p:cNvCxnSpPr>
          <p:nvPr/>
        </p:nvCxnSpPr>
        <p:spPr>
          <a:xfrm flipH="1">
            <a:off x="8536344" y="6062925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de Seta Reta 169">
            <a:extLst>
              <a:ext uri="{FF2B5EF4-FFF2-40B4-BE49-F238E27FC236}">
                <a16:creationId xmlns:a16="http://schemas.microsoft.com/office/drawing/2014/main" xmlns="" id="{18CF0882-39E8-1FFE-2A04-E329003C0564}"/>
              </a:ext>
            </a:extLst>
          </p:cNvPr>
          <p:cNvCxnSpPr>
            <a:cxnSpLocks/>
          </p:cNvCxnSpPr>
          <p:nvPr/>
        </p:nvCxnSpPr>
        <p:spPr>
          <a:xfrm flipH="1">
            <a:off x="9968514" y="6047565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de Seta Reta 170">
            <a:extLst>
              <a:ext uri="{FF2B5EF4-FFF2-40B4-BE49-F238E27FC236}">
                <a16:creationId xmlns:a16="http://schemas.microsoft.com/office/drawing/2014/main" xmlns="" id="{3256C515-E6E4-1651-842C-F3184032F8C5}"/>
              </a:ext>
            </a:extLst>
          </p:cNvPr>
          <p:cNvCxnSpPr>
            <a:cxnSpLocks/>
          </p:cNvCxnSpPr>
          <p:nvPr/>
        </p:nvCxnSpPr>
        <p:spPr>
          <a:xfrm>
            <a:off x="11052378" y="5235637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de Seta Reta 171">
            <a:extLst>
              <a:ext uri="{FF2B5EF4-FFF2-40B4-BE49-F238E27FC236}">
                <a16:creationId xmlns:a16="http://schemas.microsoft.com/office/drawing/2014/main" xmlns="" id="{9F2F645F-4978-D147-D7CC-B03F5757DF8D}"/>
              </a:ext>
            </a:extLst>
          </p:cNvPr>
          <p:cNvCxnSpPr>
            <a:cxnSpLocks/>
          </p:cNvCxnSpPr>
          <p:nvPr/>
        </p:nvCxnSpPr>
        <p:spPr>
          <a:xfrm flipH="1">
            <a:off x="6374003" y="6043053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de Seta Reta 172">
            <a:extLst>
              <a:ext uri="{FF2B5EF4-FFF2-40B4-BE49-F238E27FC236}">
                <a16:creationId xmlns:a16="http://schemas.microsoft.com/office/drawing/2014/main" xmlns="" id="{E3F3A5F9-8F45-0F1B-1646-68B6E9DBB27F}"/>
              </a:ext>
            </a:extLst>
          </p:cNvPr>
          <p:cNvCxnSpPr>
            <a:cxnSpLocks/>
          </p:cNvCxnSpPr>
          <p:nvPr/>
        </p:nvCxnSpPr>
        <p:spPr>
          <a:xfrm flipH="1">
            <a:off x="4239113" y="6025218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de Seta Reta 173">
            <a:extLst>
              <a:ext uri="{FF2B5EF4-FFF2-40B4-BE49-F238E27FC236}">
                <a16:creationId xmlns:a16="http://schemas.microsoft.com/office/drawing/2014/main" xmlns="" id="{59760A20-EF0C-9E8D-D9F1-35CB7B45C805}"/>
              </a:ext>
            </a:extLst>
          </p:cNvPr>
          <p:cNvCxnSpPr>
            <a:cxnSpLocks/>
          </p:cNvCxnSpPr>
          <p:nvPr/>
        </p:nvCxnSpPr>
        <p:spPr>
          <a:xfrm flipV="1">
            <a:off x="3452262" y="4973038"/>
            <a:ext cx="0" cy="310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: Curvo 202">
            <a:extLst>
              <a:ext uri="{FF2B5EF4-FFF2-40B4-BE49-F238E27FC236}">
                <a16:creationId xmlns:a16="http://schemas.microsoft.com/office/drawing/2014/main" xmlns="" id="{4E8F0331-EF23-C76B-268D-C1933696FFE6}"/>
              </a:ext>
            </a:extLst>
          </p:cNvPr>
          <p:cNvCxnSpPr>
            <a:cxnSpLocks/>
            <a:stCxn id="68" idx="2"/>
            <a:endCxn id="83" idx="2"/>
          </p:cNvCxnSpPr>
          <p:nvPr/>
        </p:nvCxnSpPr>
        <p:spPr>
          <a:xfrm rot="5400000" flipH="1">
            <a:off x="3432175" y="4381731"/>
            <a:ext cx="23172" cy="4264924"/>
          </a:xfrm>
          <a:prstGeom prst="curvedConnector3">
            <a:avLst>
              <a:gd name="adj1" fmla="val -129807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: Curvo 208">
            <a:extLst>
              <a:ext uri="{FF2B5EF4-FFF2-40B4-BE49-F238E27FC236}">
                <a16:creationId xmlns:a16="http://schemas.microsoft.com/office/drawing/2014/main" xmlns="" id="{CC7E2E99-F5B9-6287-3DDB-FEFC4D28CC2A}"/>
              </a:ext>
            </a:extLst>
          </p:cNvPr>
          <p:cNvCxnSpPr>
            <a:cxnSpLocks/>
            <a:stCxn id="74" idx="1"/>
            <a:endCxn id="80" idx="3"/>
          </p:cNvCxnSpPr>
          <p:nvPr/>
        </p:nvCxnSpPr>
        <p:spPr>
          <a:xfrm rot="10800000">
            <a:off x="2276360" y="3476116"/>
            <a:ext cx="432815" cy="256175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2">
            <a:extLst>
              <a:ext uri="{FF2B5EF4-FFF2-40B4-BE49-F238E27FC236}">
                <a16:creationId xmlns:a16="http://schemas.microsoft.com/office/drawing/2014/main" xmlns="" id="{09FC99AC-1BEF-B93B-B918-6AF051B45D7C}"/>
              </a:ext>
            </a:extLst>
          </p:cNvPr>
          <p:cNvGrpSpPr/>
          <p:nvPr/>
        </p:nvGrpSpPr>
        <p:grpSpPr>
          <a:xfrm>
            <a:off x="2924334" y="2880554"/>
            <a:ext cx="1155267" cy="512230"/>
            <a:chOff x="0" y="0"/>
            <a:chExt cx="812800" cy="393390"/>
          </a:xfrm>
        </p:grpSpPr>
        <p:sp>
          <p:nvSpPr>
            <p:cNvPr id="108" name="Freeform 3">
              <a:extLst>
                <a:ext uri="{FF2B5EF4-FFF2-40B4-BE49-F238E27FC236}">
                  <a16:creationId xmlns:a16="http://schemas.microsoft.com/office/drawing/2014/main" xmlns="" id="{34A77BB7-7BB3-F4C0-AD33-2296AA218E14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09" name="TextBox 4">
              <a:extLst>
                <a:ext uri="{FF2B5EF4-FFF2-40B4-BE49-F238E27FC236}">
                  <a16:creationId xmlns:a16="http://schemas.microsoft.com/office/drawing/2014/main" xmlns="" id="{8A3CC593-A3EF-E7EC-ECE0-90F342AE31EB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10" name="CaixaDeTexto 109">
            <a:extLst>
              <a:ext uri="{FF2B5EF4-FFF2-40B4-BE49-F238E27FC236}">
                <a16:creationId xmlns:a16="http://schemas.microsoft.com/office/drawing/2014/main" xmlns="" id="{C9188312-81D2-507E-3219-A21135C0279D}"/>
              </a:ext>
            </a:extLst>
          </p:cNvPr>
          <p:cNvSpPr txBox="1"/>
          <p:nvPr/>
        </p:nvSpPr>
        <p:spPr>
          <a:xfrm>
            <a:off x="3142889" y="2947003"/>
            <a:ext cx="7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COAP</a:t>
            </a:r>
          </a:p>
        </p:txBody>
      </p:sp>
      <p:sp>
        <p:nvSpPr>
          <p:cNvPr id="117" name="Balão de Fala: Retângulo com Cantos Arredondados 275">
            <a:extLst>
              <a:ext uri="{FF2B5EF4-FFF2-40B4-BE49-F238E27FC236}">
                <a16:creationId xmlns:a16="http://schemas.microsoft.com/office/drawing/2014/main" xmlns="" id="{A6BC1517-866A-FFCB-E74C-F3BEBC6E444B}"/>
              </a:ext>
            </a:extLst>
          </p:cNvPr>
          <p:cNvSpPr/>
          <p:nvPr/>
        </p:nvSpPr>
        <p:spPr>
          <a:xfrm>
            <a:off x="7784724" y="1388097"/>
            <a:ext cx="1239047" cy="476632"/>
          </a:xfrm>
          <a:prstGeom prst="wedgeRoundRectCallout">
            <a:avLst>
              <a:gd name="adj1" fmla="val -22170"/>
              <a:gd name="adj2" fmla="val 6933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00"/>
              <a:t>Verificar se já existe processo SEI em andamento</a:t>
            </a:r>
          </a:p>
        </p:txBody>
      </p:sp>
      <p:sp>
        <p:nvSpPr>
          <p:cNvPr id="121" name="CaixaDeTexto 120">
            <a:extLst>
              <a:ext uri="{FF2B5EF4-FFF2-40B4-BE49-F238E27FC236}">
                <a16:creationId xmlns:a16="http://schemas.microsoft.com/office/drawing/2014/main" xmlns="" id="{223AC076-532E-F338-3784-44786AB1CD95}"/>
              </a:ext>
            </a:extLst>
          </p:cNvPr>
          <p:cNvSpPr txBox="1"/>
          <p:nvPr/>
        </p:nvSpPr>
        <p:spPr>
          <a:xfrm>
            <a:off x="635283" y="3840075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/>
              <a:t>Prazo de 60 dias</a:t>
            </a:r>
          </a:p>
        </p:txBody>
      </p:sp>
      <p:grpSp>
        <p:nvGrpSpPr>
          <p:cNvPr id="122" name="Group 2">
            <a:extLst>
              <a:ext uri="{FF2B5EF4-FFF2-40B4-BE49-F238E27FC236}">
                <a16:creationId xmlns:a16="http://schemas.microsoft.com/office/drawing/2014/main" xmlns="" id="{3F14936B-DB24-E061-EF0F-8388983CAFC1}"/>
              </a:ext>
            </a:extLst>
          </p:cNvPr>
          <p:cNvGrpSpPr/>
          <p:nvPr/>
        </p:nvGrpSpPr>
        <p:grpSpPr>
          <a:xfrm>
            <a:off x="10219473" y="3053287"/>
            <a:ext cx="1641076" cy="527727"/>
            <a:chOff x="0" y="0"/>
            <a:chExt cx="812800" cy="393390"/>
          </a:xfrm>
        </p:grpSpPr>
        <p:sp>
          <p:nvSpPr>
            <p:cNvPr id="123" name="Freeform 3">
              <a:extLst>
                <a:ext uri="{FF2B5EF4-FFF2-40B4-BE49-F238E27FC236}">
                  <a16:creationId xmlns:a16="http://schemas.microsoft.com/office/drawing/2014/main" xmlns="" id="{DC153C21-A898-CFBE-CB42-BC34A17BE9FB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24" name="TextBox 4">
              <a:extLst>
                <a:ext uri="{FF2B5EF4-FFF2-40B4-BE49-F238E27FC236}">
                  <a16:creationId xmlns:a16="http://schemas.microsoft.com/office/drawing/2014/main" xmlns="" id="{3F69F37D-875D-D96C-0569-65A3E44C39E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25" name="CaixaDeTexto 124">
            <a:extLst>
              <a:ext uri="{FF2B5EF4-FFF2-40B4-BE49-F238E27FC236}">
                <a16:creationId xmlns:a16="http://schemas.microsoft.com/office/drawing/2014/main" xmlns="" id="{EC6A6DBB-8903-6FF6-9482-20E92EB8BBE6}"/>
              </a:ext>
            </a:extLst>
          </p:cNvPr>
          <p:cNvSpPr txBox="1"/>
          <p:nvPr/>
        </p:nvSpPr>
        <p:spPr>
          <a:xfrm>
            <a:off x="10393140" y="3077825"/>
            <a:ext cx="164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>
                <a:solidFill>
                  <a:schemeClr val="bg1"/>
                </a:solidFill>
              </a:rPr>
              <a:t>Publicação no D.O + convocação via SEI</a:t>
            </a:r>
          </a:p>
        </p:txBody>
      </p:sp>
      <p:sp>
        <p:nvSpPr>
          <p:cNvPr id="127" name="Balão de Fala: Retângulo com Cantos Arredondados 293">
            <a:extLst>
              <a:ext uri="{FF2B5EF4-FFF2-40B4-BE49-F238E27FC236}">
                <a16:creationId xmlns:a16="http://schemas.microsoft.com/office/drawing/2014/main" xmlns="" id="{9758A0A9-ECFF-4A99-9B89-B9B2CB7272DA}"/>
              </a:ext>
            </a:extLst>
          </p:cNvPr>
          <p:cNvSpPr/>
          <p:nvPr/>
        </p:nvSpPr>
        <p:spPr>
          <a:xfrm>
            <a:off x="370146" y="4717786"/>
            <a:ext cx="1856914" cy="605508"/>
          </a:xfrm>
          <a:prstGeom prst="wedgeRound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00"/>
              <a:t>Os servidores  readaptados pela 1ª vez serão convocados para o Grupo de Orientação Inicial (GOI) na COGESS</a:t>
            </a:r>
          </a:p>
        </p:txBody>
      </p:sp>
      <p:cxnSp>
        <p:nvCxnSpPr>
          <p:cNvPr id="128" name="Conector de Seta Reta 295">
            <a:extLst>
              <a:ext uri="{FF2B5EF4-FFF2-40B4-BE49-F238E27FC236}">
                <a16:creationId xmlns:a16="http://schemas.microsoft.com/office/drawing/2014/main" xmlns="" id="{8FA0DEC0-BFDC-C564-FF79-2B952E5D91EE}"/>
              </a:ext>
            </a:extLst>
          </p:cNvPr>
          <p:cNvCxnSpPr>
            <a:cxnSpLocks/>
            <a:stCxn id="84" idx="0"/>
            <a:endCxn id="127" idx="2"/>
          </p:cNvCxnSpPr>
          <p:nvPr/>
        </p:nvCxnSpPr>
        <p:spPr>
          <a:xfrm flipV="1">
            <a:off x="1298522" y="5323294"/>
            <a:ext cx="81" cy="465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Freeform 61">
            <a:extLst>
              <a:ext uri="{FF2B5EF4-FFF2-40B4-BE49-F238E27FC236}">
                <a16:creationId xmlns:a16="http://schemas.microsoft.com/office/drawing/2014/main" xmlns="" id="{2D5C9ED9-C123-4F1C-A6B3-DBA46042D1C1}"/>
              </a:ext>
            </a:extLst>
          </p:cNvPr>
          <p:cNvSpPr/>
          <p:nvPr/>
        </p:nvSpPr>
        <p:spPr>
          <a:xfrm>
            <a:off x="234474" y="59242"/>
            <a:ext cx="329785" cy="343134"/>
          </a:xfrm>
          <a:custGeom>
            <a:avLst/>
            <a:gdLst/>
            <a:ahLst/>
            <a:cxnLst/>
            <a:rect l="l" t="t" r="r" b="b"/>
            <a:pathLst>
              <a:path w="1097329" h="1097329">
                <a:moveTo>
                  <a:pt x="0" y="0"/>
                </a:moveTo>
                <a:lnTo>
                  <a:pt x="1097329" y="0"/>
                </a:lnTo>
                <a:lnTo>
                  <a:pt x="1097329" y="1097329"/>
                </a:lnTo>
                <a:lnTo>
                  <a:pt x="0" y="109732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a:blipFill>
        </p:spPr>
      </p:sp>
      <p:sp>
        <p:nvSpPr>
          <p:cNvPr id="130" name="CaixaDeTexto 129">
            <a:extLst>
              <a:ext uri="{FF2B5EF4-FFF2-40B4-BE49-F238E27FC236}">
                <a16:creationId xmlns:a16="http://schemas.microsoft.com/office/drawing/2014/main" xmlns="" id="{CFF13F46-907F-268D-7F8D-1A28B58C835E}"/>
              </a:ext>
            </a:extLst>
          </p:cNvPr>
          <p:cNvSpPr txBox="1"/>
          <p:nvPr/>
        </p:nvSpPr>
        <p:spPr>
          <a:xfrm>
            <a:off x="576988" y="61156"/>
            <a:ext cx="10455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FLUXOS DE READAPTAÇÃO FUNCIONAL: </a:t>
            </a:r>
            <a:r>
              <a:rPr lang="pt-BR" b="1">
                <a:solidFill>
                  <a:schemeClr val="accent5">
                    <a:lumMod val="75000"/>
                  </a:schemeClr>
                </a:solidFill>
              </a:rPr>
              <a:t>SOLICITAÇÃO DE READAPTAÇÃO PELO MÉDICO PERITO DA </a:t>
            </a:r>
            <a:r>
              <a:rPr lang="pt-BR" b="1" err="1">
                <a:solidFill>
                  <a:schemeClr val="accent5">
                    <a:lumMod val="75000"/>
                  </a:schemeClr>
                </a:solidFill>
              </a:rPr>
              <a:t>COGESS</a:t>
            </a:r>
            <a:endParaRPr lang="pt-BR" b="1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134" name="Group 2">
            <a:extLst>
              <a:ext uri="{FF2B5EF4-FFF2-40B4-BE49-F238E27FC236}">
                <a16:creationId xmlns:a16="http://schemas.microsoft.com/office/drawing/2014/main" xmlns="" id="{B13F6F18-303D-6FA7-2B11-60C7722DC941}"/>
              </a:ext>
            </a:extLst>
          </p:cNvPr>
          <p:cNvGrpSpPr/>
          <p:nvPr/>
        </p:nvGrpSpPr>
        <p:grpSpPr>
          <a:xfrm>
            <a:off x="4916395" y="697281"/>
            <a:ext cx="1155267" cy="512230"/>
            <a:chOff x="0" y="0"/>
            <a:chExt cx="812800" cy="393390"/>
          </a:xfrm>
        </p:grpSpPr>
        <p:sp>
          <p:nvSpPr>
            <p:cNvPr id="135" name="Freeform 3">
              <a:extLst>
                <a:ext uri="{FF2B5EF4-FFF2-40B4-BE49-F238E27FC236}">
                  <a16:creationId xmlns:a16="http://schemas.microsoft.com/office/drawing/2014/main" xmlns="" id="{01B032CB-96BE-2760-BDD4-0F4E7CF52066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36" name="TextBox 4">
              <a:extLst>
                <a:ext uri="{FF2B5EF4-FFF2-40B4-BE49-F238E27FC236}">
                  <a16:creationId xmlns:a16="http://schemas.microsoft.com/office/drawing/2014/main" xmlns="" id="{5F095A3D-8013-6CE4-EF16-91D50AF7F327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37" name="CaixaDeTexto 136">
            <a:extLst>
              <a:ext uri="{FF2B5EF4-FFF2-40B4-BE49-F238E27FC236}">
                <a16:creationId xmlns:a16="http://schemas.microsoft.com/office/drawing/2014/main" xmlns="" id="{53DE53B1-106F-CB1C-C45E-BF8C625C7E8F}"/>
              </a:ext>
            </a:extLst>
          </p:cNvPr>
          <p:cNvSpPr txBox="1"/>
          <p:nvPr/>
        </p:nvSpPr>
        <p:spPr>
          <a:xfrm>
            <a:off x="5134950" y="763730"/>
            <a:ext cx="7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COAP</a:t>
            </a:r>
          </a:p>
        </p:txBody>
      </p:sp>
      <p:cxnSp>
        <p:nvCxnSpPr>
          <p:cNvPr id="147" name="Conector em curva 146"/>
          <p:cNvCxnSpPr/>
          <p:nvPr/>
        </p:nvCxnSpPr>
        <p:spPr>
          <a:xfrm flipV="1">
            <a:off x="4513531" y="953397"/>
            <a:ext cx="392534" cy="233450"/>
          </a:xfrm>
          <a:prstGeom prst="curvedConnector3">
            <a:avLst>
              <a:gd name="adj1" fmla="val -215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em curva 151"/>
          <p:cNvCxnSpPr/>
          <p:nvPr/>
        </p:nvCxnSpPr>
        <p:spPr>
          <a:xfrm>
            <a:off x="4512682" y="1960747"/>
            <a:ext cx="338791" cy="255844"/>
          </a:xfrm>
          <a:prstGeom prst="curvedConnector3">
            <a:avLst>
              <a:gd name="adj1" fmla="val -23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de seta reta 154"/>
          <p:cNvCxnSpPr/>
          <p:nvPr/>
        </p:nvCxnSpPr>
        <p:spPr>
          <a:xfrm>
            <a:off x="6099115" y="959806"/>
            <a:ext cx="5270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de seta reta 160"/>
          <p:cNvCxnSpPr/>
          <p:nvPr/>
        </p:nvCxnSpPr>
        <p:spPr>
          <a:xfrm>
            <a:off x="6071662" y="2222078"/>
            <a:ext cx="5270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em curva 162"/>
          <p:cNvCxnSpPr/>
          <p:nvPr/>
        </p:nvCxnSpPr>
        <p:spPr>
          <a:xfrm>
            <a:off x="7716844" y="990167"/>
            <a:ext cx="3339887" cy="86257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de Seta Reta 155">
            <a:extLst>
              <a:ext uri="{FF2B5EF4-FFF2-40B4-BE49-F238E27FC236}">
                <a16:creationId xmlns:a16="http://schemas.microsoft.com/office/drawing/2014/main" xmlns="" id="{9F65D368-40A0-DAEE-F9D6-68BE0450468F}"/>
              </a:ext>
            </a:extLst>
          </p:cNvPr>
          <p:cNvCxnSpPr>
            <a:cxnSpLocks/>
          </p:cNvCxnSpPr>
          <p:nvPr/>
        </p:nvCxnSpPr>
        <p:spPr>
          <a:xfrm>
            <a:off x="11032328" y="2457545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0" name="Group 5">
            <a:extLst>
              <a:ext uri="{FF2B5EF4-FFF2-40B4-BE49-F238E27FC236}">
                <a16:creationId xmlns:a16="http://schemas.microsoft.com/office/drawing/2014/main" xmlns="" id="{7BFA04D9-770A-0E03-3F09-70C9DFBA552F}"/>
              </a:ext>
            </a:extLst>
          </p:cNvPr>
          <p:cNvGrpSpPr/>
          <p:nvPr/>
        </p:nvGrpSpPr>
        <p:grpSpPr>
          <a:xfrm>
            <a:off x="4836083" y="4242300"/>
            <a:ext cx="1694945" cy="1098359"/>
            <a:chOff x="-260457" y="-123826"/>
            <a:chExt cx="933557" cy="812800"/>
          </a:xfrm>
        </p:grpSpPr>
        <p:sp>
          <p:nvSpPr>
            <p:cNvPr id="171" name="Freeform 6">
              <a:extLst>
                <a:ext uri="{FF2B5EF4-FFF2-40B4-BE49-F238E27FC236}">
                  <a16:creationId xmlns:a16="http://schemas.microsoft.com/office/drawing/2014/main" xmlns="" id="{C2F30D31-EE5A-C4F4-1620-302FEAAAC2F6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72" name="TextBox 7">
              <a:extLst>
                <a:ext uri="{FF2B5EF4-FFF2-40B4-BE49-F238E27FC236}">
                  <a16:creationId xmlns:a16="http://schemas.microsoft.com/office/drawing/2014/main" xmlns="" id="{9761733B-D1A4-F449-8162-64C0AA9B3022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173" name="CaixaDeTexto 172">
            <a:extLst>
              <a:ext uri="{FF2B5EF4-FFF2-40B4-BE49-F238E27FC236}">
                <a16:creationId xmlns:a16="http://schemas.microsoft.com/office/drawing/2014/main" xmlns="" id="{BF20E77C-99F6-3352-C207-D4D0DBEC25CF}"/>
              </a:ext>
            </a:extLst>
          </p:cNvPr>
          <p:cNvSpPr txBox="1"/>
          <p:nvPr/>
        </p:nvSpPr>
        <p:spPr>
          <a:xfrm>
            <a:off x="4753395" y="4519702"/>
            <a:ext cx="164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Novo pedido de agendamento?</a:t>
            </a:r>
          </a:p>
        </p:txBody>
      </p:sp>
      <p:cxnSp>
        <p:nvCxnSpPr>
          <p:cNvPr id="208" name="Conector em curva 207"/>
          <p:cNvCxnSpPr/>
          <p:nvPr/>
        </p:nvCxnSpPr>
        <p:spPr>
          <a:xfrm rot="10800000">
            <a:off x="4182089" y="2772653"/>
            <a:ext cx="1284524" cy="1236857"/>
          </a:xfrm>
          <a:prstGeom prst="curvedConnector3">
            <a:avLst>
              <a:gd name="adj1" fmla="val 1109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ector em curva 214"/>
          <p:cNvCxnSpPr>
            <a:stCxn id="80" idx="0"/>
            <a:endCxn id="268" idx="1"/>
          </p:cNvCxnSpPr>
          <p:nvPr/>
        </p:nvCxnSpPr>
        <p:spPr>
          <a:xfrm rot="5400000" flipH="1" flipV="1">
            <a:off x="1899846" y="2107618"/>
            <a:ext cx="287964" cy="161803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3" name="Group 2">
            <a:extLst>
              <a:ext uri="{FF2B5EF4-FFF2-40B4-BE49-F238E27FC236}">
                <a16:creationId xmlns:a16="http://schemas.microsoft.com/office/drawing/2014/main" xmlns="" id="{1FC640C5-7F9F-24F5-8C5F-A4E3464AD392}"/>
              </a:ext>
            </a:extLst>
          </p:cNvPr>
          <p:cNvGrpSpPr/>
          <p:nvPr/>
        </p:nvGrpSpPr>
        <p:grpSpPr>
          <a:xfrm>
            <a:off x="10153925" y="1902868"/>
            <a:ext cx="1852267" cy="527727"/>
            <a:chOff x="0" y="0"/>
            <a:chExt cx="812800" cy="393390"/>
          </a:xfrm>
        </p:grpSpPr>
        <p:sp>
          <p:nvSpPr>
            <p:cNvPr id="224" name="Freeform 3">
              <a:extLst>
                <a:ext uri="{FF2B5EF4-FFF2-40B4-BE49-F238E27FC236}">
                  <a16:creationId xmlns:a16="http://schemas.microsoft.com/office/drawing/2014/main" xmlns="" id="{A2492B7C-172A-C58D-7575-5B293A5E9403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225" name="TextBox 4">
              <a:extLst>
                <a:ext uri="{FF2B5EF4-FFF2-40B4-BE49-F238E27FC236}">
                  <a16:creationId xmlns:a16="http://schemas.microsoft.com/office/drawing/2014/main" xmlns="" id="{722E4F04-68A3-C26C-322B-5F5E85F23C7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26" name="CaixaDeTexto 225">
            <a:extLst>
              <a:ext uri="{FF2B5EF4-FFF2-40B4-BE49-F238E27FC236}">
                <a16:creationId xmlns:a16="http://schemas.microsoft.com/office/drawing/2014/main" xmlns="" id="{493860F6-ADFE-F197-6FB9-13C335FDDD61}"/>
              </a:ext>
            </a:extLst>
          </p:cNvPr>
          <p:cNvSpPr txBox="1"/>
          <p:nvPr/>
        </p:nvSpPr>
        <p:spPr>
          <a:xfrm>
            <a:off x="10044613" y="1935679"/>
            <a:ext cx="2058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Agendamento de perícia médica presencial</a:t>
            </a:r>
          </a:p>
        </p:txBody>
      </p:sp>
      <p:sp>
        <p:nvSpPr>
          <p:cNvPr id="230" name="CaixaDeTexto 229">
            <a:extLst>
              <a:ext uri="{FF2B5EF4-FFF2-40B4-BE49-F238E27FC236}">
                <a16:creationId xmlns:a16="http://schemas.microsoft.com/office/drawing/2014/main" xmlns="" id="{493860F6-ADFE-F197-6FB9-13C335FDDD61}"/>
              </a:ext>
            </a:extLst>
          </p:cNvPr>
          <p:cNvSpPr txBox="1"/>
          <p:nvPr/>
        </p:nvSpPr>
        <p:spPr>
          <a:xfrm>
            <a:off x="7572467" y="3049852"/>
            <a:ext cx="2058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Avaliação documental</a:t>
            </a:r>
          </a:p>
        </p:txBody>
      </p:sp>
      <p:grpSp>
        <p:nvGrpSpPr>
          <p:cNvPr id="231" name="Group 2">
            <a:extLst>
              <a:ext uri="{FF2B5EF4-FFF2-40B4-BE49-F238E27FC236}">
                <a16:creationId xmlns:a16="http://schemas.microsoft.com/office/drawing/2014/main" xmlns="" id="{3F14936B-DB24-E061-EF0F-8388983CAFC1}"/>
              </a:ext>
            </a:extLst>
          </p:cNvPr>
          <p:cNvGrpSpPr/>
          <p:nvPr/>
        </p:nvGrpSpPr>
        <p:grpSpPr>
          <a:xfrm>
            <a:off x="8127432" y="3003854"/>
            <a:ext cx="1641076" cy="527727"/>
            <a:chOff x="0" y="0"/>
            <a:chExt cx="812800" cy="393390"/>
          </a:xfrm>
        </p:grpSpPr>
        <p:sp>
          <p:nvSpPr>
            <p:cNvPr id="232" name="Freeform 3">
              <a:extLst>
                <a:ext uri="{FF2B5EF4-FFF2-40B4-BE49-F238E27FC236}">
                  <a16:creationId xmlns:a16="http://schemas.microsoft.com/office/drawing/2014/main" xmlns="" id="{DC153C21-A898-CFBE-CB42-BC34A17BE9FB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233" name="TextBox 4">
              <a:extLst>
                <a:ext uri="{FF2B5EF4-FFF2-40B4-BE49-F238E27FC236}">
                  <a16:creationId xmlns:a16="http://schemas.microsoft.com/office/drawing/2014/main" xmlns="" id="{3F69F37D-875D-D96C-0569-65A3E44C39E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34" name="CaixaDeTexto 233">
            <a:extLst>
              <a:ext uri="{FF2B5EF4-FFF2-40B4-BE49-F238E27FC236}">
                <a16:creationId xmlns:a16="http://schemas.microsoft.com/office/drawing/2014/main" xmlns="" id="{EC6A6DBB-8903-6FF6-9482-20E92EB8BBE6}"/>
              </a:ext>
            </a:extLst>
          </p:cNvPr>
          <p:cNvSpPr txBox="1"/>
          <p:nvPr/>
        </p:nvSpPr>
        <p:spPr>
          <a:xfrm>
            <a:off x="8122974" y="3111517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>
                <a:solidFill>
                  <a:schemeClr val="bg1"/>
                </a:solidFill>
              </a:rPr>
              <a:t>Avaliação documental</a:t>
            </a:r>
          </a:p>
        </p:txBody>
      </p:sp>
      <p:cxnSp>
        <p:nvCxnSpPr>
          <p:cNvPr id="236" name="Conector em curva 235"/>
          <p:cNvCxnSpPr/>
          <p:nvPr/>
        </p:nvCxnSpPr>
        <p:spPr>
          <a:xfrm>
            <a:off x="7733594" y="2238694"/>
            <a:ext cx="1214376" cy="729486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CaixaDeTexto 267">
            <a:extLst>
              <a:ext uri="{FF2B5EF4-FFF2-40B4-BE49-F238E27FC236}">
                <a16:creationId xmlns:a16="http://schemas.microsoft.com/office/drawing/2014/main" xmlns="" id="{8A7D5739-E520-DE6C-DE65-CADD6391E5D0}"/>
              </a:ext>
            </a:extLst>
          </p:cNvPr>
          <p:cNvSpPr txBox="1"/>
          <p:nvPr/>
        </p:nvSpPr>
        <p:spPr>
          <a:xfrm>
            <a:off x="2852844" y="2649541"/>
            <a:ext cx="16410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/>
              <a:t>SEGES/COGEES/COAP</a:t>
            </a:r>
          </a:p>
        </p:txBody>
      </p:sp>
      <p:sp>
        <p:nvSpPr>
          <p:cNvPr id="284" name="Arco 283"/>
          <p:cNvSpPr/>
          <p:nvPr/>
        </p:nvSpPr>
        <p:spPr>
          <a:xfrm rot="9399000">
            <a:off x="9113564" y="3246905"/>
            <a:ext cx="694716" cy="1948094"/>
          </a:xfrm>
          <a:prstGeom prst="arc">
            <a:avLst>
              <a:gd name="adj1" fmla="val 16645911"/>
              <a:gd name="adj2" fmla="val 32885"/>
            </a:avLst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6" name="CaixaDeTexto 285">
            <a:extLst>
              <a:ext uri="{FF2B5EF4-FFF2-40B4-BE49-F238E27FC236}">
                <a16:creationId xmlns:a16="http://schemas.microsoft.com/office/drawing/2014/main" xmlns="" id="{8A7D5739-E520-DE6C-DE65-CADD6391E5D0}"/>
              </a:ext>
            </a:extLst>
          </p:cNvPr>
          <p:cNvSpPr txBox="1"/>
          <p:nvPr/>
        </p:nvSpPr>
        <p:spPr>
          <a:xfrm>
            <a:off x="3985594" y="2903313"/>
            <a:ext cx="276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*</a:t>
            </a:r>
          </a:p>
        </p:txBody>
      </p:sp>
      <p:grpSp>
        <p:nvGrpSpPr>
          <p:cNvPr id="287" name="Group 2">
            <a:extLst>
              <a:ext uri="{FF2B5EF4-FFF2-40B4-BE49-F238E27FC236}">
                <a16:creationId xmlns:a16="http://schemas.microsoft.com/office/drawing/2014/main" xmlns="" id="{80217AB5-1AF7-A3B0-B0C4-7C5779ADAB05}"/>
              </a:ext>
            </a:extLst>
          </p:cNvPr>
          <p:cNvGrpSpPr/>
          <p:nvPr/>
        </p:nvGrpSpPr>
        <p:grpSpPr>
          <a:xfrm>
            <a:off x="10349298" y="5774145"/>
            <a:ext cx="1641076" cy="750514"/>
            <a:chOff x="0" y="0"/>
            <a:chExt cx="812800" cy="393390"/>
          </a:xfrm>
        </p:grpSpPr>
        <p:sp>
          <p:nvSpPr>
            <p:cNvPr id="288" name="Freeform 3">
              <a:extLst>
                <a:ext uri="{FF2B5EF4-FFF2-40B4-BE49-F238E27FC236}">
                  <a16:creationId xmlns:a16="http://schemas.microsoft.com/office/drawing/2014/main" xmlns="" id="{74EB9148-119F-5303-AC74-EA320E1F8BAB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289" name="TextBox 4">
              <a:extLst>
                <a:ext uri="{FF2B5EF4-FFF2-40B4-BE49-F238E27FC236}">
                  <a16:creationId xmlns:a16="http://schemas.microsoft.com/office/drawing/2014/main" xmlns="" id="{8F5B2330-17C3-3223-40AF-4DF622FB961A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90" name="CaixaDeTexto 289">
            <a:extLst>
              <a:ext uri="{FF2B5EF4-FFF2-40B4-BE49-F238E27FC236}">
                <a16:creationId xmlns:a16="http://schemas.microsoft.com/office/drawing/2014/main" xmlns="" id="{BC5B41B7-1C85-EE71-FE65-4AFD4CF4C614}"/>
              </a:ext>
            </a:extLst>
          </p:cNvPr>
          <p:cNvSpPr txBox="1"/>
          <p:nvPr/>
        </p:nvSpPr>
        <p:spPr>
          <a:xfrm>
            <a:off x="10259944" y="5826725"/>
            <a:ext cx="1839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Publicação da decisão pericial no </a:t>
            </a:r>
            <a:r>
              <a:rPr lang="pt-BR" sz="1200" err="1">
                <a:solidFill>
                  <a:schemeClr val="bg1"/>
                </a:solidFill>
              </a:rPr>
              <a:t>D.O</a:t>
            </a:r>
            <a:r>
              <a:rPr lang="pt-BR" sz="1200">
                <a:solidFill>
                  <a:schemeClr val="bg1"/>
                </a:solidFill>
              </a:rPr>
              <a:t> e emissão de laudo</a:t>
            </a:r>
          </a:p>
        </p:txBody>
      </p:sp>
      <p:grpSp>
        <p:nvGrpSpPr>
          <p:cNvPr id="299" name="Group 2">
            <a:extLst>
              <a:ext uri="{FF2B5EF4-FFF2-40B4-BE49-F238E27FC236}">
                <a16:creationId xmlns:a16="http://schemas.microsoft.com/office/drawing/2014/main" xmlns="" id="{FA0C9B1E-EAA7-F67D-6FFD-E3F01812E166}"/>
              </a:ext>
            </a:extLst>
          </p:cNvPr>
          <p:cNvGrpSpPr/>
          <p:nvPr/>
        </p:nvGrpSpPr>
        <p:grpSpPr>
          <a:xfrm>
            <a:off x="2516278" y="4396670"/>
            <a:ext cx="1754079" cy="548806"/>
            <a:chOff x="0" y="-133350"/>
            <a:chExt cx="865537" cy="526740"/>
          </a:xfrm>
        </p:grpSpPr>
        <p:sp>
          <p:nvSpPr>
            <p:cNvPr id="300" name="Freeform 3">
              <a:extLst>
                <a:ext uri="{FF2B5EF4-FFF2-40B4-BE49-F238E27FC236}">
                  <a16:creationId xmlns:a16="http://schemas.microsoft.com/office/drawing/2014/main" xmlns="" id="{D9FA6BFD-31E3-EDC9-7F53-E7268723AE3A}"/>
                </a:ext>
              </a:extLst>
            </p:cNvPr>
            <p:cNvSpPr/>
            <p:nvPr/>
          </p:nvSpPr>
          <p:spPr>
            <a:xfrm>
              <a:off x="52737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301" name="TextBox 4">
              <a:extLst>
                <a:ext uri="{FF2B5EF4-FFF2-40B4-BE49-F238E27FC236}">
                  <a16:creationId xmlns:a16="http://schemas.microsoft.com/office/drawing/2014/main" xmlns="" id="{E90B863B-E716-A9D6-F30B-691841A45EFD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302" name="CaixaDeTexto 301">
            <a:extLst>
              <a:ext uri="{FF2B5EF4-FFF2-40B4-BE49-F238E27FC236}">
                <a16:creationId xmlns:a16="http://schemas.microsoft.com/office/drawing/2014/main" xmlns="" id="{7286A094-0781-2B1B-C744-DF083645E5DB}"/>
              </a:ext>
            </a:extLst>
          </p:cNvPr>
          <p:cNvSpPr txBox="1"/>
          <p:nvPr/>
        </p:nvSpPr>
        <p:spPr>
          <a:xfrm>
            <a:off x="2572911" y="4526759"/>
            <a:ext cx="17228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Conclui processo  com parecer</a:t>
            </a:r>
          </a:p>
        </p:txBody>
      </p:sp>
      <p:sp>
        <p:nvSpPr>
          <p:cNvPr id="131" name="CaixaDeTexto 130">
            <a:extLst>
              <a:ext uri="{FF2B5EF4-FFF2-40B4-BE49-F238E27FC236}">
                <a16:creationId xmlns:a16="http://schemas.microsoft.com/office/drawing/2014/main" xmlns="" id="{8A7D5739-E520-DE6C-DE65-CADD6391E5D0}"/>
              </a:ext>
            </a:extLst>
          </p:cNvPr>
          <p:cNvSpPr txBox="1"/>
          <p:nvPr/>
        </p:nvSpPr>
        <p:spPr>
          <a:xfrm>
            <a:off x="8170282" y="6570528"/>
            <a:ext cx="3942608" cy="305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pt-BR" sz="1000">
                <a:solidFill>
                  <a:schemeClr val="bg1">
                    <a:lumMod val="50000"/>
                  </a:schemeClr>
                </a:solidFill>
              </a:rPr>
              <a:t>* Retorna ao ponto inicial do </a:t>
            </a:r>
            <a:r>
              <a:rPr lang="pt-BR" sz="1000" err="1">
                <a:solidFill>
                  <a:schemeClr val="bg1">
                    <a:lumMod val="50000"/>
                  </a:schemeClr>
                </a:solidFill>
              </a:rPr>
              <a:t>COAP</a:t>
            </a:r>
            <a:r>
              <a:rPr lang="pt-BR" sz="1000">
                <a:solidFill>
                  <a:schemeClr val="bg1">
                    <a:lumMod val="50000"/>
                  </a:schemeClr>
                </a:solidFill>
              </a:rPr>
              <a:t> no fluxo.</a:t>
            </a:r>
          </a:p>
          <a:p>
            <a:pPr>
              <a:lnSpc>
                <a:spcPts val="800"/>
              </a:lnSpc>
            </a:pPr>
            <a:r>
              <a:rPr lang="pt-BR" sz="1000">
                <a:solidFill>
                  <a:schemeClr val="bg1">
                    <a:lumMod val="50000"/>
                  </a:schemeClr>
                </a:solidFill>
              </a:rPr>
              <a:t>   Serão permitidos 1 pedido de reconsideração e 1 pedido de recurso.</a:t>
            </a:r>
          </a:p>
        </p:txBody>
      </p:sp>
      <p:pic>
        <p:nvPicPr>
          <p:cNvPr id="3" name="Imagem 2" descr="Ícone&#10;&#10;Descrição gerada automaticamente">
            <a:extLst>
              <a:ext uri="{FF2B5EF4-FFF2-40B4-BE49-F238E27FC236}">
                <a16:creationId xmlns:a16="http://schemas.microsoft.com/office/drawing/2014/main" xmlns="" id="{5F641D53-8556-6D4B-A5D8-6CD5E7723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536" y="586391"/>
            <a:ext cx="790575" cy="730250"/>
          </a:xfrm>
          <a:prstGeom prst="rect">
            <a:avLst/>
          </a:prstGeom>
        </p:spPr>
      </p:pic>
      <p:pic>
        <p:nvPicPr>
          <p:cNvPr id="6" name="Imagem 5" descr="Ícone&#10;&#10;Descrição gerada automaticamente">
            <a:extLst>
              <a:ext uri="{FF2B5EF4-FFF2-40B4-BE49-F238E27FC236}">
                <a16:creationId xmlns:a16="http://schemas.microsoft.com/office/drawing/2014/main" xmlns="" id="{DE52A129-5245-7919-FFB5-00C7BA24C8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8202" y="1803474"/>
            <a:ext cx="790575" cy="730250"/>
          </a:xfrm>
          <a:prstGeom prst="rect">
            <a:avLst/>
          </a:prstGeom>
        </p:spPr>
      </p:pic>
      <p:pic>
        <p:nvPicPr>
          <p:cNvPr id="12" name="Imagem 11" descr="Ícone&#10;&#10;Descrição gerada automaticamente">
            <a:extLst>
              <a:ext uri="{FF2B5EF4-FFF2-40B4-BE49-F238E27FC236}">
                <a16:creationId xmlns:a16="http://schemas.microsoft.com/office/drawing/2014/main" xmlns="" id="{C056809A-471E-8B08-61E7-898DAB5AA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2536" y="5676974"/>
            <a:ext cx="790575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45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6" name="Conector de Seta Reta 145">
            <a:extLst>
              <a:ext uri="{FF2B5EF4-FFF2-40B4-BE49-F238E27FC236}">
                <a16:creationId xmlns:a16="http://schemas.microsoft.com/office/drawing/2014/main" xmlns="" id="{0E97485D-B805-D178-2AEA-127A449509AC}"/>
              </a:ext>
            </a:extLst>
          </p:cNvPr>
          <p:cNvCxnSpPr>
            <a:cxnSpLocks/>
          </p:cNvCxnSpPr>
          <p:nvPr/>
        </p:nvCxnSpPr>
        <p:spPr>
          <a:xfrm>
            <a:off x="10088832" y="1679592"/>
            <a:ext cx="2" cy="411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de Seta Reta 155">
            <a:extLst>
              <a:ext uri="{FF2B5EF4-FFF2-40B4-BE49-F238E27FC236}">
                <a16:creationId xmlns:a16="http://schemas.microsoft.com/office/drawing/2014/main" xmlns="" id="{9F65D368-40A0-DAEE-F9D6-68BE0450468F}"/>
              </a:ext>
            </a:extLst>
          </p:cNvPr>
          <p:cNvCxnSpPr>
            <a:cxnSpLocks/>
          </p:cNvCxnSpPr>
          <p:nvPr/>
        </p:nvCxnSpPr>
        <p:spPr>
          <a:xfrm>
            <a:off x="11017443" y="3695750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17">
            <a:extLst>
              <a:ext uri="{FF2B5EF4-FFF2-40B4-BE49-F238E27FC236}">
                <a16:creationId xmlns:a16="http://schemas.microsoft.com/office/drawing/2014/main" xmlns="" id="{D7F41C60-BBE2-8B99-86CD-5E8E14E1B872}"/>
              </a:ext>
            </a:extLst>
          </p:cNvPr>
          <p:cNvSpPr/>
          <p:nvPr/>
        </p:nvSpPr>
        <p:spPr>
          <a:xfrm>
            <a:off x="563989" y="1015886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173FD1B1-5485-DDEC-51E2-343692E00D70}"/>
              </a:ext>
            </a:extLst>
          </p:cNvPr>
          <p:cNvSpPr txBox="1"/>
          <p:nvPr/>
        </p:nvSpPr>
        <p:spPr>
          <a:xfrm>
            <a:off x="1018998" y="1189152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Servidor</a:t>
            </a:r>
          </a:p>
        </p:txBody>
      </p:sp>
      <p:sp>
        <p:nvSpPr>
          <p:cNvPr id="7" name="Freeform 17">
            <a:extLst>
              <a:ext uri="{FF2B5EF4-FFF2-40B4-BE49-F238E27FC236}">
                <a16:creationId xmlns:a16="http://schemas.microsoft.com/office/drawing/2014/main" xmlns="" id="{D3731846-BF3F-D2A9-BFAF-65102489CE17}"/>
              </a:ext>
            </a:extLst>
          </p:cNvPr>
          <p:cNvSpPr/>
          <p:nvPr/>
        </p:nvSpPr>
        <p:spPr>
          <a:xfrm>
            <a:off x="2763207" y="1014405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A0C210E-B0F5-9397-4C3C-A88E8242D906}"/>
              </a:ext>
            </a:extLst>
          </p:cNvPr>
          <p:cNvSpPr txBox="1"/>
          <p:nvPr/>
        </p:nvSpPr>
        <p:spPr>
          <a:xfrm>
            <a:off x="3362595" y="1218040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Chefia </a:t>
            </a:r>
          </a:p>
        </p:txBody>
      </p:sp>
      <p:sp>
        <p:nvSpPr>
          <p:cNvPr id="9" name="Freeform 17">
            <a:extLst>
              <a:ext uri="{FF2B5EF4-FFF2-40B4-BE49-F238E27FC236}">
                <a16:creationId xmlns:a16="http://schemas.microsoft.com/office/drawing/2014/main" xmlns="" id="{031EB4FC-738C-B0F6-F4F3-E898FE1F716E}"/>
              </a:ext>
            </a:extLst>
          </p:cNvPr>
          <p:cNvSpPr/>
          <p:nvPr/>
        </p:nvSpPr>
        <p:spPr>
          <a:xfrm>
            <a:off x="4952954" y="1014405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6678616D-71F1-006D-8ED5-475250E9D6B9}"/>
              </a:ext>
            </a:extLst>
          </p:cNvPr>
          <p:cNvSpPr txBox="1"/>
          <p:nvPr/>
        </p:nvSpPr>
        <p:spPr>
          <a:xfrm>
            <a:off x="5552342" y="1218040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82B57309-D332-A0C7-73BB-AA41E0708AE2}"/>
              </a:ext>
            </a:extLst>
          </p:cNvPr>
          <p:cNvSpPr txBox="1"/>
          <p:nvPr/>
        </p:nvSpPr>
        <p:spPr>
          <a:xfrm>
            <a:off x="1553577" y="614131"/>
            <a:ext cx="2093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/>
              <a:t>Subsídios médicos e de tratamento de saúde que justifiquem o pedido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8E950EF6-E013-AE9A-33FA-5C597C69DC01}"/>
              </a:ext>
            </a:extLst>
          </p:cNvPr>
          <p:cNvSpPr txBox="1"/>
          <p:nvPr/>
        </p:nvSpPr>
        <p:spPr>
          <a:xfrm>
            <a:off x="5155052" y="736649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/>
              <a:t>Servidor readaptado?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553B8BDA-06C9-96CF-9687-4483B2282C85}"/>
              </a:ext>
            </a:extLst>
          </p:cNvPr>
          <p:cNvSpPr txBox="1"/>
          <p:nvPr/>
        </p:nvSpPr>
        <p:spPr>
          <a:xfrm>
            <a:off x="6966422" y="854028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1BA4940D-A6C5-D8B9-DC42-B5059D00BE4F}"/>
              </a:ext>
            </a:extLst>
          </p:cNvPr>
          <p:cNvSpPr txBox="1"/>
          <p:nvPr/>
        </p:nvSpPr>
        <p:spPr>
          <a:xfrm>
            <a:off x="7013687" y="1642329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xmlns="" id="{B13F6F18-303D-6FA7-2B11-60C7722DC941}"/>
              </a:ext>
            </a:extLst>
          </p:cNvPr>
          <p:cNvGrpSpPr/>
          <p:nvPr/>
        </p:nvGrpSpPr>
        <p:grpSpPr>
          <a:xfrm>
            <a:off x="9511199" y="1009495"/>
            <a:ext cx="1155267" cy="512230"/>
            <a:chOff x="0" y="0"/>
            <a:chExt cx="812800" cy="393390"/>
          </a:xfrm>
        </p:grpSpPr>
        <p:sp>
          <p:nvSpPr>
            <p:cNvPr id="21" name="Freeform 3">
              <a:extLst>
                <a:ext uri="{FF2B5EF4-FFF2-40B4-BE49-F238E27FC236}">
                  <a16:creationId xmlns:a16="http://schemas.microsoft.com/office/drawing/2014/main" xmlns="" id="{01B032CB-96BE-2760-BDD4-0F4E7CF52066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22" name="TextBox 4">
              <a:extLst>
                <a:ext uri="{FF2B5EF4-FFF2-40B4-BE49-F238E27FC236}">
                  <a16:creationId xmlns:a16="http://schemas.microsoft.com/office/drawing/2014/main" xmlns="" id="{5F095A3D-8013-6CE4-EF16-91D50AF7F327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4" name="CaixaDeTexto 23">
            <a:extLst>
              <a:ext uri="{FF2B5EF4-FFF2-40B4-BE49-F238E27FC236}">
                <a16:creationId xmlns:a16="http://schemas.microsoft.com/office/drawing/2014/main" xmlns="" id="{53DE53B1-106F-CB1C-C45E-BF8C625C7E8F}"/>
              </a:ext>
            </a:extLst>
          </p:cNvPr>
          <p:cNvSpPr txBox="1"/>
          <p:nvPr/>
        </p:nvSpPr>
        <p:spPr>
          <a:xfrm>
            <a:off x="9729754" y="1075944"/>
            <a:ext cx="7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CPM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xmlns="" id="{E9C015A7-337C-1358-B16F-D246429305C2}"/>
              </a:ext>
            </a:extLst>
          </p:cNvPr>
          <p:cNvSpPr txBox="1"/>
          <p:nvPr/>
        </p:nvSpPr>
        <p:spPr>
          <a:xfrm>
            <a:off x="9332037" y="753313"/>
            <a:ext cx="18467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/>
              <a:t>SEGES/</a:t>
            </a:r>
            <a:r>
              <a:rPr lang="pt-BR" sz="1000" err="1"/>
              <a:t>COGEES</a:t>
            </a:r>
            <a:r>
              <a:rPr lang="pt-BR" sz="1000"/>
              <a:t>/CPM/</a:t>
            </a:r>
            <a:r>
              <a:rPr lang="pt-BR" sz="1000" err="1"/>
              <a:t>REV</a:t>
            </a:r>
            <a:r>
              <a:rPr lang="pt-BR" sz="1000"/>
              <a:t>/RF</a:t>
            </a:r>
          </a:p>
        </p:txBody>
      </p:sp>
      <p:grpSp>
        <p:nvGrpSpPr>
          <p:cNvPr id="34" name="Group 5">
            <a:extLst>
              <a:ext uri="{FF2B5EF4-FFF2-40B4-BE49-F238E27FC236}">
                <a16:creationId xmlns:a16="http://schemas.microsoft.com/office/drawing/2014/main" xmlns="" id="{9D81143B-5F7D-67E5-DD32-29223C779895}"/>
              </a:ext>
            </a:extLst>
          </p:cNvPr>
          <p:cNvGrpSpPr/>
          <p:nvPr/>
        </p:nvGrpSpPr>
        <p:grpSpPr>
          <a:xfrm>
            <a:off x="9356016" y="2123328"/>
            <a:ext cx="1694945" cy="1098359"/>
            <a:chOff x="-260457" y="-123826"/>
            <a:chExt cx="933557" cy="812800"/>
          </a:xfrm>
        </p:grpSpPr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xmlns="" id="{DC4F7D06-A3BA-B444-8007-3032BAB2C186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36" name="TextBox 7">
              <a:extLst>
                <a:ext uri="{FF2B5EF4-FFF2-40B4-BE49-F238E27FC236}">
                  <a16:creationId xmlns:a16="http://schemas.microsoft.com/office/drawing/2014/main" xmlns="" id="{97C2849F-3F78-425C-2E0A-8252E1D258AD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37" name="CaixaDeTexto 36">
            <a:extLst>
              <a:ext uri="{FF2B5EF4-FFF2-40B4-BE49-F238E27FC236}">
                <a16:creationId xmlns:a16="http://schemas.microsoft.com/office/drawing/2014/main" xmlns="" id="{305DB694-2C55-45FC-415A-2C906943D11E}"/>
              </a:ext>
            </a:extLst>
          </p:cNvPr>
          <p:cNvSpPr txBox="1"/>
          <p:nvPr/>
        </p:nvSpPr>
        <p:spPr>
          <a:xfrm>
            <a:off x="9285360" y="2441674"/>
            <a:ext cx="164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Documentação completa?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xmlns="" id="{F6C72878-9131-26DB-073F-19AA1ACAFD08}"/>
              </a:ext>
            </a:extLst>
          </p:cNvPr>
          <p:cNvSpPr txBox="1"/>
          <p:nvPr/>
        </p:nvSpPr>
        <p:spPr>
          <a:xfrm>
            <a:off x="10823098" y="2521974"/>
            <a:ext cx="415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xmlns="" id="{2D243982-05D9-AA9D-8022-8DE40886EC7C}"/>
              </a:ext>
            </a:extLst>
          </p:cNvPr>
          <p:cNvSpPr txBox="1"/>
          <p:nvPr/>
        </p:nvSpPr>
        <p:spPr>
          <a:xfrm>
            <a:off x="8949580" y="2498566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grpSp>
        <p:nvGrpSpPr>
          <p:cNvPr id="44" name="Group 2">
            <a:extLst>
              <a:ext uri="{FF2B5EF4-FFF2-40B4-BE49-F238E27FC236}">
                <a16:creationId xmlns:a16="http://schemas.microsoft.com/office/drawing/2014/main" xmlns="" id="{1FC640C5-7F9F-24F5-8C5F-A4E3464AD392}"/>
              </a:ext>
            </a:extLst>
          </p:cNvPr>
          <p:cNvGrpSpPr/>
          <p:nvPr/>
        </p:nvGrpSpPr>
        <p:grpSpPr>
          <a:xfrm>
            <a:off x="10070800" y="3375368"/>
            <a:ext cx="1852267" cy="527727"/>
            <a:chOff x="0" y="0"/>
            <a:chExt cx="812800" cy="393390"/>
          </a:xfrm>
        </p:grpSpPr>
        <p:sp>
          <p:nvSpPr>
            <p:cNvPr id="45" name="Freeform 3">
              <a:extLst>
                <a:ext uri="{FF2B5EF4-FFF2-40B4-BE49-F238E27FC236}">
                  <a16:creationId xmlns:a16="http://schemas.microsoft.com/office/drawing/2014/main" xmlns="" id="{A2492B7C-172A-C58D-7575-5B293A5E9403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46" name="TextBox 4">
              <a:extLst>
                <a:ext uri="{FF2B5EF4-FFF2-40B4-BE49-F238E27FC236}">
                  <a16:creationId xmlns:a16="http://schemas.microsoft.com/office/drawing/2014/main" xmlns="" id="{722E4F04-68A3-C26C-322B-5F5E85F23C7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47" name="CaixaDeTexto 46">
            <a:extLst>
              <a:ext uri="{FF2B5EF4-FFF2-40B4-BE49-F238E27FC236}">
                <a16:creationId xmlns:a16="http://schemas.microsoft.com/office/drawing/2014/main" xmlns="" id="{493860F6-ADFE-F197-6FB9-13C335FDDD61}"/>
              </a:ext>
            </a:extLst>
          </p:cNvPr>
          <p:cNvSpPr txBox="1"/>
          <p:nvPr/>
        </p:nvSpPr>
        <p:spPr>
          <a:xfrm>
            <a:off x="10153068" y="3491304"/>
            <a:ext cx="1665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Perícia documental</a:t>
            </a:r>
          </a:p>
        </p:txBody>
      </p:sp>
      <p:grpSp>
        <p:nvGrpSpPr>
          <p:cNvPr id="51" name="Group 5">
            <a:extLst>
              <a:ext uri="{FF2B5EF4-FFF2-40B4-BE49-F238E27FC236}">
                <a16:creationId xmlns:a16="http://schemas.microsoft.com/office/drawing/2014/main" xmlns="" id="{CE092100-29DD-DAED-A1C7-73E1742531F7}"/>
              </a:ext>
            </a:extLst>
          </p:cNvPr>
          <p:cNvGrpSpPr/>
          <p:nvPr/>
        </p:nvGrpSpPr>
        <p:grpSpPr>
          <a:xfrm>
            <a:off x="10295289" y="4254175"/>
            <a:ext cx="1694945" cy="1098359"/>
            <a:chOff x="-260457" y="-123826"/>
            <a:chExt cx="933557" cy="812800"/>
          </a:xfrm>
        </p:grpSpPr>
        <p:sp>
          <p:nvSpPr>
            <p:cNvPr id="52" name="Freeform 6">
              <a:extLst>
                <a:ext uri="{FF2B5EF4-FFF2-40B4-BE49-F238E27FC236}">
                  <a16:creationId xmlns:a16="http://schemas.microsoft.com/office/drawing/2014/main" xmlns="" id="{37AE7BB2-857B-4072-500D-C1DBF59406D2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53" name="TextBox 7">
              <a:extLst>
                <a:ext uri="{FF2B5EF4-FFF2-40B4-BE49-F238E27FC236}">
                  <a16:creationId xmlns:a16="http://schemas.microsoft.com/office/drawing/2014/main" xmlns="" id="{98D86704-2380-F881-E68D-FC77270D94BB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54" name="CaixaDeTexto 53">
            <a:extLst>
              <a:ext uri="{FF2B5EF4-FFF2-40B4-BE49-F238E27FC236}">
                <a16:creationId xmlns:a16="http://schemas.microsoft.com/office/drawing/2014/main" xmlns="" id="{6457AA36-DD99-1CB6-FF5E-F45C7F3FC9AF}"/>
              </a:ext>
            </a:extLst>
          </p:cNvPr>
          <p:cNvSpPr txBox="1"/>
          <p:nvPr/>
        </p:nvSpPr>
        <p:spPr>
          <a:xfrm>
            <a:off x="10537590" y="4500875"/>
            <a:ext cx="9684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Servidor compareceu a avaliação?</a:t>
            </a: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xmlns="" id="{D8F14205-6D75-0F64-8B89-8DDD2E12F551}"/>
              </a:ext>
            </a:extLst>
          </p:cNvPr>
          <p:cNvSpPr txBox="1"/>
          <p:nvPr/>
        </p:nvSpPr>
        <p:spPr>
          <a:xfrm>
            <a:off x="10002560" y="4510052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xmlns="" id="{7B9B1D49-6A49-E5C8-0CC1-410322E6FAF5}"/>
              </a:ext>
            </a:extLst>
          </p:cNvPr>
          <p:cNvSpPr txBox="1"/>
          <p:nvPr/>
        </p:nvSpPr>
        <p:spPr>
          <a:xfrm>
            <a:off x="11021804" y="5306010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65" name="Group 5">
            <a:extLst>
              <a:ext uri="{FF2B5EF4-FFF2-40B4-BE49-F238E27FC236}">
                <a16:creationId xmlns:a16="http://schemas.microsoft.com/office/drawing/2014/main" xmlns="" id="{7BFA04D9-770A-0E03-3F09-70C9DFBA552F}"/>
              </a:ext>
            </a:extLst>
          </p:cNvPr>
          <p:cNvGrpSpPr/>
          <p:nvPr/>
        </p:nvGrpSpPr>
        <p:grpSpPr>
          <a:xfrm>
            <a:off x="4812333" y="4254175"/>
            <a:ext cx="1694945" cy="1098359"/>
            <a:chOff x="-260457" y="-123826"/>
            <a:chExt cx="933557" cy="812800"/>
          </a:xfrm>
        </p:grpSpPr>
        <p:sp>
          <p:nvSpPr>
            <p:cNvPr id="66" name="Freeform 6">
              <a:extLst>
                <a:ext uri="{FF2B5EF4-FFF2-40B4-BE49-F238E27FC236}">
                  <a16:creationId xmlns:a16="http://schemas.microsoft.com/office/drawing/2014/main" xmlns="" id="{C2F30D31-EE5A-C4F4-1620-302FEAAAC2F6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67" name="TextBox 7">
              <a:extLst>
                <a:ext uri="{FF2B5EF4-FFF2-40B4-BE49-F238E27FC236}">
                  <a16:creationId xmlns:a16="http://schemas.microsoft.com/office/drawing/2014/main" xmlns="" id="{9761733B-D1A4-F449-8162-64C0AA9B3022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68" name="CaixaDeTexto 67">
            <a:extLst>
              <a:ext uri="{FF2B5EF4-FFF2-40B4-BE49-F238E27FC236}">
                <a16:creationId xmlns:a16="http://schemas.microsoft.com/office/drawing/2014/main" xmlns="" id="{BF20E77C-99F6-3352-C207-D4D0DBEC25CF}"/>
              </a:ext>
            </a:extLst>
          </p:cNvPr>
          <p:cNvSpPr txBox="1"/>
          <p:nvPr/>
        </p:nvSpPr>
        <p:spPr>
          <a:xfrm>
            <a:off x="4729645" y="4531577"/>
            <a:ext cx="164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Novo pedido de agendamento?</a:t>
            </a:r>
          </a:p>
        </p:txBody>
      </p:sp>
      <p:sp>
        <p:nvSpPr>
          <p:cNvPr id="69" name="Freeform 17">
            <a:extLst>
              <a:ext uri="{FF2B5EF4-FFF2-40B4-BE49-F238E27FC236}">
                <a16:creationId xmlns:a16="http://schemas.microsoft.com/office/drawing/2014/main" xmlns="" id="{96ED0C25-C602-3804-66CF-B99B59B131E2}"/>
              </a:ext>
            </a:extLst>
          </p:cNvPr>
          <p:cNvSpPr/>
          <p:nvPr/>
        </p:nvSpPr>
        <p:spPr>
          <a:xfrm>
            <a:off x="6560150" y="4380521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70" name="CaixaDeTexto 69">
            <a:extLst>
              <a:ext uri="{FF2B5EF4-FFF2-40B4-BE49-F238E27FC236}">
                <a16:creationId xmlns:a16="http://schemas.microsoft.com/office/drawing/2014/main" xmlns="" id="{8F9D0C17-1EF5-9FEE-BFC4-8A4B66C6D286}"/>
              </a:ext>
            </a:extLst>
          </p:cNvPr>
          <p:cNvSpPr txBox="1"/>
          <p:nvPr/>
        </p:nvSpPr>
        <p:spPr>
          <a:xfrm>
            <a:off x="7159538" y="4584156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sp>
        <p:nvSpPr>
          <p:cNvPr id="71" name="CaixaDeTexto 70">
            <a:extLst>
              <a:ext uri="{FF2B5EF4-FFF2-40B4-BE49-F238E27FC236}">
                <a16:creationId xmlns:a16="http://schemas.microsoft.com/office/drawing/2014/main" xmlns="" id="{2FF8E947-DAA7-6144-5F14-6AE46201AD09}"/>
              </a:ext>
            </a:extLst>
          </p:cNvPr>
          <p:cNvSpPr txBox="1"/>
          <p:nvPr/>
        </p:nvSpPr>
        <p:spPr>
          <a:xfrm>
            <a:off x="5348342" y="4029711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sp>
        <p:nvSpPr>
          <p:cNvPr id="73" name="CaixaDeTexto 72">
            <a:extLst>
              <a:ext uri="{FF2B5EF4-FFF2-40B4-BE49-F238E27FC236}">
                <a16:creationId xmlns:a16="http://schemas.microsoft.com/office/drawing/2014/main" xmlns="" id="{879FE572-EA8A-5D0D-8444-A4CCF561A012}"/>
              </a:ext>
            </a:extLst>
          </p:cNvPr>
          <p:cNvSpPr txBox="1"/>
          <p:nvPr/>
        </p:nvSpPr>
        <p:spPr>
          <a:xfrm>
            <a:off x="4461684" y="4643405"/>
            <a:ext cx="693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96" name="Freeform 17">
            <a:extLst>
              <a:ext uri="{FF2B5EF4-FFF2-40B4-BE49-F238E27FC236}">
                <a16:creationId xmlns:a16="http://schemas.microsoft.com/office/drawing/2014/main" xmlns="" id="{8EE7666E-75A6-3E9E-9A7A-658DC2B16A30}"/>
              </a:ext>
            </a:extLst>
          </p:cNvPr>
          <p:cNvSpPr/>
          <p:nvPr/>
        </p:nvSpPr>
        <p:spPr>
          <a:xfrm>
            <a:off x="6613288" y="5690516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97" name="CaixaDeTexto 96">
            <a:extLst>
              <a:ext uri="{FF2B5EF4-FFF2-40B4-BE49-F238E27FC236}">
                <a16:creationId xmlns:a16="http://schemas.microsoft.com/office/drawing/2014/main" xmlns="" id="{73CBC8A9-EBB8-EA5B-A295-0F7672E1D8C6}"/>
              </a:ext>
            </a:extLst>
          </p:cNvPr>
          <p:cNvSpPr txBox="1"/>
          <p:nvPr/>
        </p:nvSpPr>
        <p:spPr>
          <a:xfrm>
            <a:off x="7212676" y="5894151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grpSp>
        <p:nvGrpSpPr>
          <p:cNvPr id="98" name="Group 5">
            <a:extLst>
              <a:ext uri="{FF2B5EF4-FFF2-40B4-BE49-F238E27FC236}">
                <a16:creationId xmlns:a16="http://schemas.microsoft.com/office/drawing/2014/main" xmlns="" id="{EC2B670D-66DF-F040-4457-E514C390D826}"/>
              </a:ext>
            </a:extLst>
          </p:cNvPr>
          <p:cNvGrpSpPr/>
          <p:nvPr/>
        </p:nvGrpSpPr>
        <p:grpSpPr>
          <a:xfrm>
            <a:off x="4838023" y="5516702"/>
            <a:ext cx="1694945" cy="1098359"/>
            <a:chOff x="-260457" y="-123826"/>
            <a:chExt cx="933557" cy="812800"/>
          </a:xfrm>
        </p:grpSpPr>
        <p:sp>
          <p:nvSpPr>
            <p:cNvPr id="99" name="Freeform 6">
              <a:extLst>
                <a:ext uri="{FF2B5EF4-FFF2-40B4-BE49-F238E27FC236}">
                  <a16:creationId xmlns:a16="http://schemas.microsoft.com/office/drawing/2014/main" xmlns="" id="{ABD16249-20AD-C301-D4ED-84D9F69D9FA1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00" name="TextBox 7">
              <a:extLst>
                <a:ext uri="{FF2B5EF4-FFF2-40B4-BE49-F238E27FC236}">
                  <a16:creationId xmlns:a16="http://schemas.microsoft.com/office/drawing/2014/main" xmlns="" id="{0B45736C-91DC-B45F-FEAF-87EE44680794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101" name="CaixaDeTexto 100">
            <a:extLst>
              <a:ext uri="{FF2B5EF4-FFF2-40B4-BE49-F238E27FC236}">
                <a16:creationId xmlns:a16="http://schemas.microsoft.com/office/drawing/2014/main" xmlns="" id="{EDF17A6E-8E8C-8B94-017B-C18B5D14531A}"/>
              </a:ext>
            </a:extLst>
          </p:cNvPr>
          <p:cNvSpPr txBox="1"/>
          <p:nvPr/>
        </p:nvSpPr>
        <p:spPr>
          <a:xfrm>
            <a:off x="4808153" y="5943160"/>
            <a:ext cx="15063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Pedido deferido?</a:t>
            </a:r>
          </a:p>
        </p:txBody>
      </p:sp>
      <p:sp>
        <p:nvSpPr>
          <p:cNvPr id="102" name="CaixaDeTexto 101">
            <a:extLst>
              <a:ext uri="{FF2B5EF4-FFF2-40B4-BE49-F238E27FC236}">
                <a16:creationId xmlns:a16="http://schemas.microsoft.com/office/drawing/2014/main" xmlns="" id="{5A7A6F39-E89D-C06B-A2E6-F928BFBCECE7}"/>
              </a:ext>
            </a:extLst>
          </p:cNvPr>
          <p:cNvSpPr txBox="1"/>
          <p:nvPr/>
        </p:nvSpPr>
        <p:spPr>
          <a:xfrm>
            <a:off x="4476159" y="5905932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xmlns="" id="{37A19713-FB68-E798-41FD-DF61FAFF4FD6}"/>
              </a:ext>
            </a:extLst>
          </p:cNvPr>
          <p:cNvSpPr txBox="1"/>
          <p:nvPr/>
        </p:nvSpPr>
        <p:spPr>
          <a:xfrm>
            <a:off x="5372611" y="6594269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104" name="Group 5">
            <a:extLst>
              <a:ext uri="{FF2B5EF4-FFF2-40B4-BE49-F238E27FC236}">
                <a16:creationId xmlns:a16="http://schemas.microsoft.com/office/drawing/2014/main" xmlns="" id="{10A59243-7E30-8692-211C-85A87A17B915}"/>
              </a:ext>
            </a:extLst>
          </p:cNvPr>
          <p:cNvGrpSpPr/>
          <p:nvPr/>
        </p:nvGrpSpPr>
        <p:grpSpPr>
          <a:xfrm>
            <a:off x="2724159" y="5495251"/>
            <a:ext cx="1694945" cy="1098359"/>
            <a:chOff x="-260457" y="-123826"/>
            <a:chExt cx="933557" cy="812800"/>
          </a:xfrm>
        </p:grpSpPr>
        <p:sp>
          <p:nvSpPr>
            <p:cNvPr id="105" name="Freeform 6">
              <a:extLst>
                <a:ext uri="{FF2B5EF4-FFF2-40B4-BE49-F238E27FC236}">
                  <a16:creationId xmlns:a16="http://schemas.microsoft.com/office/drawing/2014/main" xmlns="" id="{766D76BE-B101-E91B-D287-4A116B4ED39E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06" name="TextBox 7">
              <a:extLst>
                <a:ext uri="{FF2B5EF4-FFF2-40B4-BE49-F238E27FC236}">
                  <a16:creationId xmlns:a16="http://schemas.microsoft.com/office/drawing/2014/main" xmlns="" id="{B422B072-A4A9-C9D6-8290-E182A800FBE2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107" name="CaixaDeTexto 106">
            <a:extLst>
              <a:ext uri="{FF2B5EF4-FFF2-40B4-BE49-F238E27FC236}">
                <a16:creationId xmlns:a16="http://schemas.microsoft.com/office/drawing/2014/main" xmlns="" id="{ECCA03E1-8B4E-8617-7420-EDF84C4D65E7}"/>
              </a:ext>
            </a:extLst>
          </p:cNvPr>
          <p:cNvSpPr txBox="1"/>
          <p:nvPr/>
        </p:nvSpPr>
        <p:spPr>
          <a:xfrm>
            <a:off x="2694289" y="5827245"/>
            <a:ext cx="1506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Interposição de      recurso?</a:t>
            </a:r>
          </a:p>
        </p:txBody>
      </p:sp>
      <p:sp>
        <p:nvSpPr>
          <p:cNvPr id="108" name="CaixaDeTexto 107">
            <a:extLst>
              <a:ext uri="{FF2B5EF4-FFF2-40B4-BE49-F238E27FC236}">
                <a16:creationId xmlns:a16="http://schemas.microsoft.com/office/drawing/2014/main" xmlns="" id="{23105390-F861-B05F-2B37-824C57BF8ED9}"/>
              </a:ext>
            </a:extLst>
          </p:cNvPr>
          <p:cNvSpPr txBox="1"/>
          <p:nvPr/>
        </p:nvSpPr>
        <p:spPr>
          <a:xfrm>
            <a:off x="3222541" y="5265498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109" name="CaixaDeTexto 108">
            <a:extLst>
              <a:ext uri="{FF2B5EF4-FFF2-40B4-BE49-F238E27FC236}">
                <a16:creationId xmlns:a16="http://schemas.microsoft.com/office/drawing/2014/main" xmlns="" id="{53EE5418-0D72-1BD0-1364-D2E6797B3210}"/>
              </a:ext>
            </a:extLst>
          </p:cNvPr>
          <p:cNvSpPr txBox="1"/>
          <p:nvPr/>
        </p:nvSpPr>
        <p:spPr>
          <a:xfrm>
            <a:off x="2526128" y="6041302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110" name="Group 2">
            <a:extLst>
              <a:ext uri="{FF2B5EF4-FFF2-40B4-BE49-F238E27FC236}">
                <a16:creationId xmlns:a16="http://schemas.microsoft.com/office/drawing/2014/main" xmlns="" id="{F6EE6A1E-D679-DD21-624C-C14E9D34C0BB}"/>
              </a:ext>
            </a:extLst>
          </p:cNvPr>
          <p:cNvGrpSpPr/>
          <p:nvPr/>
        </p:nvGrpSpPr>
        <p:grpSpPr>
          <a:xfrm>
            <a:off x="212121" y="2983699"/>
            <a:ext cx="2049353" cy="820379"/>
            <a:chOff x="0" y="0"/>
            <a:chExt cx="812800" cy="393390"/>
          </a:xfrm>
        </p:grpSpPr>
        <p:sp>
          <p:nvSpPr>
            <p:cNvPr id="111" name="Freeform 3">
              <a:extLst>
                <a:ext uri="{FF2B5EF4-FFF2-40B4-BE49-F238E27FC236}">
                  <a16:creationId xmlns:a16="http://schemas.microsoft.com/office/drawing/2014/main" xmlns="" id="{A08296DB-4B0F-E3A1-4114-F62DB7BA5524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12" name="TextBox 4">
              <a:extLst>
                <a:ext uri="{FF2B5EF4-FFF2-40B4-BE49-F238E27FC236}">
                  <a16:creationId xmlns:a16="http://schemas.microsoft.com/office/drawing/2014/main" xmlns="" id="{C3035F0B-7B58-1978-0BCB-328854A27EA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13" name="CaixaDeTexto 112">
            <a:extLst>
              <a:ext uri="{FF2B5EF4-FFF2-40B4-BE49-F238E27FC236}">
                <a16:creationId xmlns:a16="http://schemas.microsoft.com/office/drawing/2014/main" xmlns="" id="{5998F5B6-0C99-5C24-1409-DD966AC83FF8}"/>
              </a:ext>
            </a:extLst>
          </p:cNvPr>
          <p:cNvSpPr txBox="1"/>
          <p:nvPr/>
        </p:nvSpPr>
        <p:spPr>
          <a:xfrm>
            <a:off x="178379" y="3009570"/>
            <a:ext cx="2083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Insere novos subsídios médicos e de tratamento de saúde que justifiquem o recurso</a:t>
            </a:r>
          </a:p>
        </p:txBody>
      </p:sp>
      <p:grpSp>
        <p:nvGrpSpPr>
          <p:cNvPr id="123" name="Group 2">
            <a:extLst>
              <a:ext uri="{FF2B5EF4-FFF2-40B4-BE49-F238E27FC236}">
                <a16:creationId xmlns:a16="http://schemas.microsoft.com/office/drawing/2014/main" xmlns="" id="{45A7DF3D-5FED-D555-925A-C132C1EB0BE4}"/>
              </a:ext>
            </a:extLst>
          </p:cNvPr>
          <p:cNvGrpSpPr/>
          <p:nvPr/>
        </p:nvGrpSpPr>
        <p:grpSpPr>
          <a:xfrm>
            <a:off x="122396" y="5748507"/>
            <a:ext cx="2348035" cy="774304"/>
            <a:chOff x="0" y="0"/>
            <a:chExt cx="812800" cy="393390"/>
          </a:xfrm>
        </p:grpSpPr>
        <p:sp>
          <p:nvSpPr>
            <p:cNvPr id="124" name="Freeform 3">
              <a:extLst>
                <a:ext uri="{FF2B5EF4-FFF2-40B4-BE49-F238E27FC236}">
                  <a16:creationId xmlns:a16="http://schemas.microsoft.com/office/drawing/2014/main" xmlns="" id="{CCA3357B-1D38-FCA7-9511-16558853BB0C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25" name="TextBox 4">
              <a:extLst>
                <a:ext uri="{FF2B5EF4-FFF2-40B4-BE49-F238E27FC236}">
                  <a16:creationId xmlns:a16="http://schemas.microsoft.com/office/drawing/2014/main" xmlns="" id="{D8118157-8391-C594-A156-61C6A848D19D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26" name="CaixaDeTexto 125">
            <a:extLst>
              <a:ext uri="{FF2B5EF4-FFF2-40B4-BE49-F238E27FC236}">
                <a16:creationId xmlns:a16="http://schemas.microsoft.com/office/drawing/2014/main" xmlns="" id="{684197F3-FDFD-C9D1-0EDB-FC93B08E8EEF}"/>
              </a:ext>
            </a:extLst>
          </p:cNvPr>
          <p:cNvSpPr txBox="1"/>
          <p:nvPr/>
        </p:nvSpPr>
        <p:spPr>
          <a:xfrm>
            <a:off x="166932" y="5808667"/>
            <a:ext cx="22334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Retorna o processo para unidade de trabalho com a sugestão de trabalho em  local de melhor acesso</a:t>
            </a:r>
          </a:p>
        </p:txBody>
      </p:sp>
      <p:cxnSp>
        <p:nvCxnSpPr>
          <p:cNvPr id="128" name="Conector de Seta Reta 127">
            <a:extLst>
              <a:ext uri="{FF2B5EF4-FFF2-40B4-BE49-F238E27FC236}">
                <a16:creationId xmlns:a16="http://schemas.microsoft.com/office/drawing/2014/main" xmlns="" id="{5482E35F-2B62-AEE9-A7D9-9972A4D009E5}"/>
              </a:ext>
            </a:extLst>
          </p:cNvPr>
          <p:cNvCxnSpPr>
            <a:cxnSpLocks/>
          </p:cNvCxnSpPr>
          <p:nvPr/>
        </p:nvCxnSpPr>
        <p:spPr>
          <a:xfrm>
            <a:off x="2450057" y="1445276"/>
            <a:ext cx="3090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de Seta Reta 129">
            <a:extLst>
              <a:ext uri="{FF2B5EF4-FFF2-40B4-BE49-F238E27FC236}">
                <a16:creationId xmlns:a16="http://schemas.microsoft.com/office/drawing/2014/main" xmlns="" id="{F942963F-CA5A-85A7-2798-DF00AD8FDEB6}"/>
              </a:ext>
            </a:extLst>
          </p:cNvPr>
          <p:cNvCxnSpPr>
            <a:cxnSpLocks/>
          </p:cNvCxnSpPr>
          <p:nvPr/>
        </p:nvCxnSpPr>
        <p:spPr>
          <a:xfrm>
            <a:off x="4663827" y="1445276"/>
            <a:ext cx="3090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de Seta Reta 130">
            <a:extLst>
              <a:ext uri="{FF2B5EF4-FFF2-40B4-BE49-F238E27FC236}">
                <a16:creationId xmlns:a16="http://schemas.microsoft.com/office/drawing/2014/main" xmlns="" id="{6A7C9C29-337F-2377-4E29-68B1E57D935B}"/>
              </a:ext>
            </a:extLst>
          </p:cNvPr>
          <p:cNvCxnSpPr>
            <a:cxnSpLocks/>
          </p:cNvCxnSpPr>
          <p:nvPr/>
        </p:nvCxnSpPr>
        <p:spPr>
          <a:xfrm flipV="1">
            <a:off x="6765382" y="1036038"/>
            <a:ext cx="227131" cy="128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de Seta Reta 132">
            <a:extLst>
              <a:ext uri="{FF2B5EF4-FFF2-40B4-BE49-F238E27FC236}">
                <a16:creationId xmlns:a16="http://schemas.microsoft.com/office/drawing/2014/main" xmlns="" id="{2A50BB1C-23A4-987F-2372-2BF0666E69C8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6762265" y="1679592"/>
            <a:ext cx="251422" cy="101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de Seta Reta 152">
            <a:extLst>
              <a:ext uri="{FF2B5EF4-FFF2-40B4-BE49-F238E27FC236}">
                <a16:creationId xmlns:a16="http://schemas.microsoft.com/office/drawing/2014/main" xmlns="" id="{2C1536D5-0E18-2AAE-32F0-E353ACBF2E23}"/>
              </a:ext>
            </a:extLst>
          </p:cNvPr>
          <p:cNvCxnSpPr>
            <a:cxnSpLocks/>
            <a:stCxn id="38" idx="2"/>
          </p:cNvCxnSpPr>
          <p:nvPr/>
        </p:nvCxnSpPr>
        <p:spPr>
          <a:xfrm>
            <a:off x="11030625" y="2798973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de Seta Reta 156">
            <a:extLst>
              <a:ext uri="{FF2B5EF4-FFF2-40B4-BE49-F238E27FC236}">
                <a16:creationId xmlns:a16="http://schemas.microsoft.com/office/drawing/2014/main" xmlns="" id="{405E6A79-B4C5-8BA6-C456-B594BF35B4E1}"/>
              </a:ext>
            </a:extLst>
          </p:cNvPr>
          <p:cNvCxnSpPr>
            <a:cxnSpLocks/>
          </p:cNvCxnSpPr>
          <p:nvPr/>
        </p:nvCxnSpPr>
        <p:spPr>
          <a:xfrm flipH="1">
            <a:off x="9897485" y="4796435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 de Seta Reta 159">
            <a:extLst>
              <a:ext uri="{FF2B5EF4-FFF2-40B4-BE49-F238E27FC236}">
                <a16:creationId xmlns:a16="http://schemas.microsoft.com/office/drawing/2014/main" xmlns="" id="{9BA48028-9D7B-7E5C-9F6D-323D3FEF917A}"/>
              </a:ext>
            </a:extLst>
          </p:cNvPr>
          <p:cNvCxnSpPr>
            <a:cxnSpLocks/>
          </p:cNvCxnSpPr>
          <p:nvPr/>
        </p:nvCxnSpPr>
        <p:spPr>
          <a:xfrm flipH="1">
            <a:off x="6302974" y="4791924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de Seta Reta 160">
            <a:extLst>
              <a:ext uri="{FF2B5EF4-FFF2-40B4-BE49-F238E27FC236}">
                <a16:creationId xmlns:a16="http://schemas.microsoft.com/office/drawing/2014/main" xmlns="" id="{B7EA26B1-4570-CB50-4DED-CB44001BD8F2}"/>
              </a:ext>
            </a:extLst>
          </p:cNvPr>
          <p:cNvCxnSpPr>
            <a:cxnSpLocks/>
          </p:cNvCxnSpPr>
          <p:nvPr/>
        </p:nvCxnSpPr>
        <p:spPr>
          <a:xfrm flipH="1">
            <a:off x="4196470" y="4782399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de Seta Reta 165">
            <a:extLst>
              <a:ext uri="{FF2B5EF4-FFF2-40B4-BE49-F238E27FC236}">
                <a16:creationId xmlns:a16="http://schemas.microsoft.com/office/drawing/2014/main" xmlns="" id="{C61DAE0F-F59B-CA4B-8EA2-DF4FA171F5EB}"/>
              </a:ext>
            </a:extLst>
          </p:cNvPr>
          <p:cNvCxnSpPr>
            <a:cxnSpLocks/>
          </p:cNvCxnSpPr>
          <p:nvPr/>
        </p:nvCxnSpPr>
        <p:spPr>
          <a:xfrm flipH="1">
            <a:off x="8474822" y="4796435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de Seta Reta 168">
            <a:extLst>
              <a:ext uri="{FF2B5EF4-FFF2-40B4-BE49-F238E27FC236}">
                <a16:creationId xmlns:a16="http://schemas.microsoft.com/office/drawing/2014/main" xmlns="" id="{A0F5A670-CCA4-920E-AB73-F10E9E95CDC2}"/>
              </a:ext>
            </a:extLst>
          </p:cNvPr>
          <p:cNvCxnSpPr>
            <a:cxnSpLocks/>
          </p:cNvCxnSpPr>
          <p:nvPr/>
        </p:nvCxnSpPr>
        <p:spPr>
          <a:xfrm flipH="1">
            <a:off x="8521459" y="6083129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 de Seta Reta 171">
            <a:extLst>
              <a:ext uri="{FF2B5EF4-FFF2-40B4-BE49-F238E27FC236}">
                <a16:creationId xmlns:a16="http://schemas.microsoft.com/office/drawing/2014/main" xmlns="" id="{9F2F645F-4978-D147-D7CC-B03F5757DF8D}"/>
              </a:ext>
            </a:extLst>
          </p:cNvPr>
          <p:cNvCxnSpPr>
            <a:cxnSpLocks/>
          </p:cNvCxnSpPr>
          <p:nvPr/>
        </p:nvCxnSpPr>
        <p:spPr>
          <a:xfrm flipH="1">
            <a:off x="6359118" y="6063257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de Seta Reta 172">
            <a:extLst>
              <a:ext uri="{FF2B5EF4-FFF2-40B4-BE49-F238E27FC236}">
                <a16:creationId xmlns:a16="http://schemas.microsoft.com/office/drawing/2014/main" xmlns="" id="{E3F3A5F9-8F45-0F1B-1646-68B6E9DBB27F}"/>
              </a:ext>
            </a:extLst>
          </p:cNvPr>
          <p:cNvCxnSpPr>
            <a:cxnSpLocks/>
          </p:cNvCxnSpPr>
          <p:nvPr/>
        </p:nvCxnSpPr>
        <p:spPr>
          <a:xfrm flipH="1">
            <a:off x="4212353" y="6045422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ector de Seta Reta 173">
            <a:extLst>
              <a:ext uri="{FF2B5EF4-FFF2-40B4-BE49-F238E27FC236}">
                <a16:creationId xmlns:a16="http://schemas.microsoft.com/office/drawing/2014/main" xmlns="" id="{59760A20-EF0C-9E8D-D9F1-35CB7B45C805}"/>
              </a:ext>
            </a:extLst>
          </p:cNvPr>
          <p:cNvCxnSpPr>
            <a:cxnSpLocks/>
          </p:cNvCxnSpPr>
          <p:nvPr/>
        </p:nvCxnSpPr>
        <p:spPr>
          <a:xfrm flipV="1">
            <a:off x="3437377" y="4993242"/>
            <a:ext cx="0" cy="310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ector: Curvo 202">
            <a:extLst>
              <a:ext uri="{FF2B5EF4-FFF2-40B4-BE49-F238E27FC236}">
                <a16:creationId xmlns:a16="http://schemas.microsoft.com/office/drawing/2014/main" xmlns="" id="{4E8F0331-EF23-C76B-268D-C1933696FFE6}"/>
              </a:ext>
            </a:extLst>
          </p:cNvPr>
          <p:cNvCxnSpPr>
            <a:cxnSpLocks/>
            <a:stCxn id="101" idx="2"/>
            <a:endCxn id="125" idx="2"/>
          </p:cNvCxnSpPr>
          <p:nvPr/>
        </p:nvCxnSpPr>
        <p:spPr>
          <a:xfrm rot="5400000">
            <a:off x="3269856" y="4231328"/>
            <a:ext cx="318041" cy="4264924"/>
          </a:xfrm>
          <a:prstGeom prst="curvedConnector3">
            <a:avLst>
              <a:gd name="adj1" fmla="val 17187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ector: Curvo 208">
            <a:extLst>
              <a:ext uri="{FF2B5EF4-FFF2-40B4-BE49-F238E27FC236}">
                <a16:creationId xmlns:a16="http://schemas.microsoft.com/office/drawing/2014/main" xmlns="" id="{CC7E2E99-F5B9-6287-3DDB-FEFC4D28CC2A}"/>
              </a:ext>
            </a:extLst>
          </p:cNvPr>
          <p:cNvCxnSpPr>
            <a:cxnSpLocks/>
            <a:stCxn id="107" idx="1"/>
            <a:endCxn id="113" idx="3"/>
          </p:cNvCxnSpPr>
          <p:nvPr/>
        </p:nvCxnSpPr>
        <p:spPr>
          <a:xfrm rot="10800000">
            <a:off x="2261475" y="3425070"/>
            <a:ext cx="432815" cy="263300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2" name="Group 2">
            <a:extLst>
              <a:ext uri="{FF2B5EF4-FFF2-40B4-BE49-F238E27FC236}">
                <a16:creationId xmlns:a16="http://schemas.microsoft.com/office/drawing/2014/main" xmlns="" id="{09FC99AC-1BEF-B93B-B918-6AF051B45D7C}"/>
              </a:ext>
            </a:extLst>
          </p:cNvPr>
          <p:cNvGrpSpPr/>
          <p:nvPr/>
        </p:nvGrpSpPr>
        <p:grpSpPr>
          <a:xfrm>
            <a:off x="2909449" y="2230068"/>
            <a:ext cx="1155267" cy="512230"/>
            <a:chOff x="0" y="0"/>
            <a:chExt cx="812800" cy="393390"/>
          </a:xfrm>
        </p:grpSpPr>
        <p:sp>
          <p:nvSpPr>
            <p:cNvPr id="223" name="Freeform 3">
              <a:extLst>
                <a:ext uri="{FF2B5EF4-FFF2-40B4-BE49-F238E27FC236}">
                  <a16:creationId xmlns:a16="http://schemas.microsoft.com/office/drawing/2014/main" xmlns="" id="{34A77BB7-7BB3-F4C0-AD33-2296AA218E14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224" name="TextBox 4">
              <a:extLst>
                <a:ext uri="{FF2B5EF4-FFF2-40B4-BE49-F238E27FC236}">
                  <a16:creationId xmlns:a16="http://schemas.microsoft.com/office/drawing/2014/main" xmlns="" id="{8A3CC593-A3EF-E7EC-ECE0-90F342AE31EB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25" name="CaixaDeTexto 224">
            <a:extLst>
              <a:ext uri="{FF2B5EF4-FFF2-40B4-BE49-F238E27FC236}">
                <a16:creationId xmlns:a16="http://schemas.microsoft.com/office/drawing/2014/main" xmlns="" id="{C9188312-81D2-507E-3219-A21135C0279D}"/>
              </a:ext>
            </a:extLst>
          </p:cNvPr>
          <p:cNvSpPr txBox="1"/>
          <p:nvPr/>
        </p:nvSpPr>
        <p:spPr>
          <a:xfrm>
            <a:off x="3128004" y="2296517"/>
            <a:ext cx="75314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b="1">
                <a:solidFill>
                  <a:schemeClr val="bg1"/>
                </a:solidFill>
              </a:rPr>
              <a:t>CPM</a:t>
            </a:r>
          </a:p>
        </p:txBody>
      </p:sp>
      <p:cxnSp>
        <p:nvCxnSpPr>
          <p:cNvPr id="227" name="Conector: Curvo 226">
            <a:extLst>
              <a:ext uri="{FF2B5EF4-FFF2-40B4-BE49-F238E27FC236}">
                <a16:creationId xmlns:a16="http://schemas.microsoft.com/office/drawing/2014/main" xmlns="" id="{2D6B49FA-81B9-EFB3-D95C-2CCE9E7345C4}"/>
              </a:ext>
            </a:extLst>
          </p:cNvPr>
          <p:cNvCxnSpPr>
            <a:cxnSpLocks/>
            <a:endCxn id="224" idx="1"/>
          </p:cNvCxnSpPr>
          <p:nvPr/>
        </p:nvCxnSpPr>
        <p:spPr>
          <a:xfrm flipV="1">
            <a:off x="1177275" y="2399366"/>
            <a:ext cx="1732174" cy="602196"/>
          </a:xfrm>
          <a:prstGeom prst="curvedConnector3">
            <a:avLst>
              <a:gd name="adj1" fmla="val -93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ector: Curvo 231">
            <a:extLst>
              <a:ext uri="{FF2B5EF4-FFF2-40B4-BE49-F238E27FC236}">
                <a16:creationId xmlns:a16="http://schemas.microsoft.com/office/drawing/2014/main" xmlns="" id="{8416F353-EBD8-9DCE-83C2-6495ED88FD44}"/>
              </a:ext>
            </a:extLst>
          </p:cNvPr>
          <p:cNvCxnSpPr>
            <a:cxnSpLocks/>
          </p:cNvCxnSpPr>
          <p:nvPr/>
        </p:nvCxnSpPr>
        <p:spPr>
          <a:xfrm rot="16200000" flipV="1">
            <a:off x="4003753" y="2500538"/>
            <a:ext cx="1630343" cy="1538451"/>
          </a:xfrm>
          <a:prstGeom prst="curvedConnector3">
            <a:avLst>
              <a:gd name="adj1" fmla="val 9826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ector: Curvo 245">
            <a:extLst>
              <a:ext uri="{FF2B5EF4-FFF2-40B4-BE49-F238E27FC236}">
                <a16:creationId xmlns:a16="http://schemas.microsoft.com/office/drawing/2014/main" xmlns="" id="{E9EBF66B-AFF3-2202-62A6-ABCE96BE123B}"/>
              </a:ext>
            </a:extLst>
          </p:cNvPr>
          <p:cNvCxnSpPr>
            <a:cxnSpLocks/>
          </p:cNvCxnSpPr>
          <p:nvPr/>
        </p:nvCxnSpPr>
        <p:spPr>
          <a:xfrm>
            <a:off x="8781471" y="581964"/>
            <a:ext cx="622853" cy="596829"/>
          </a:xfrm>
          <a:prstGeom prst="curvedConnector3">
            <a:avLst>
              <a:gd name="adj1" fmla="val 9575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ector: Curvo 258">
            <a:extLst>
              <a:ext uri="{FF2B5EF4-FFF2-40B4-BE49-F238E27FC236}">
                <a16:creationId xmlns:a16="http://schemas.microsoft.com/office/drawing/2014/main" xmlns="" id="{BD327FAD-12FE-D0B9-A078-DB9B70586BCA}"/>
              </a:ext>
            </a:extLst>
          </p:cNvPr>
          <p:cNvCxnSpPr>
            <a:cxnSpLocks/>
          </p:cNvCxnSpPr>
          <p:nvPr/>
        </p:nvCxnSpPr>
        <p:spPr>
          <a:xfrm rot="16200000" flipH="1">
            <a:off x="7269976" y="1930071"/>
            <a:ext cx="289298" cy="261261"/>
          </a:xfrm>
          <a:prstGeom prst="curvedConnector3">
            <a:avLst>
              <a:gd name="adj1" fmla="val 951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CaixaDeTexto 282">
            <a:extLst>
              <a:ext uri="{FF2B5EF4-FFF2-40B4-BE49-F238E27FC236}">
                <a16:creationId xmlns:a16="http://schemas.microsoft.com/office/drawing/2014/main" xmlns="" id="{8A7D5739-E520-DE6C-DE65-CADD6391E5D0}"/>
              </a:ext>
            </a:extLst>
          </p:cNvPr>
          <p:cNvSpPr txBox="1"/>
          <p:nvPr/>
        </p:nvSpPr>
        <p:spPr>
          <a:xfrm>
            <a:off x="2652059" y="1961048"/>
            <a:ext cx="18715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/>
              <a:t>SEGES/</a:t>
            </a:r>
            <a:r>
              <a:rPr lang="pt-BR" sz="1000" err="1"/>
              <a:t>COGEES</a:t>
            </a:r>
            <a:r>
              <a:rPr lang="pt-BR" sz="1000"/>
              <a:t>/CPM/</a:t>
            </a:r>
            <a:r>
              <a:rPr lang="pt-BR" sz="1000" err="1"/>
              <a:t>REV</a:t>
            </a:r>
            <a:r>
              <a:rPr lang="pt-BR" sz="1000"/>
              <a:t>/RF</a:t>
            </a:r>
          </a:p>
          <a:p>
            <a:endParaRPr lang="pt-BR" sz="1100"/>
          </a:p>
        </p:txBody>
      </p:sp>
      <p:sp>
        <p:nvSpPr>
          <p:cNvPr id="285" name="CaixaDeTexto 284">
            <a:extLst>
              <a:ext uri="{FF2B5EF4-FFF2-40B4-BE49-F238E27FC236}">
                <a16:creationId xmlns:a16="http://schemas.microsoft.com/office/drawing/2014/main" xmlns="" id="{223AC076-532E-F338-3784-44786AB1CD95}"/>
              </a:ext>
            </a:extLst>
          </p:cNvPr>
          <p:cNvSpPr txBox="1"/>
          <p:nvPr/>
        </p:nvSpPr>
        <p:spPr>
          <a:xfrm>
            <a:off x="620398" y="3789029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/>
              <a:t>Prazo de 60 dias</a:t>
            </a:r>
          </a:p>
        </p:txBody>
      </p:sp>
      <p:grpSp>
        <p:nvGrpSpPr>
          <p:cNvPr id="286" name="Group 2">
            <a:extLst>
              <a:ext uri="{FF2B5EF4-FFF2-40B4-BE49-F238E27FC236}">
                <a16:creationId xmlns:a16="http://schemas.microsoft.com/office/drawing/2014/main" xmlns="" id="{3F14936B-DB24-E061-EF0F-8388983CAFC1}"/>
              </a:ext>
            </a:extLst>
          </p:cNvPr>
          <p:cNvGrpSpPr/>
          <p:nvPr/>
        </p:nvGrpSpPr>
        <p:grpSpPr>
          <a:xfrm>
            <a:off x="6528575" y="2830883"/>
            <a:ext cx="1641076" cy="527727"/>
            <a:chOff x="0" y="0"/>
            <a:chExt cx="812800" cy="393390"/>
          </a:xfrm>
        </p:grpSpPr>
        <p:sp>
          <p:nvSpPr>
            <p:cNvPr id="287" name="Freeform 3">
              <a:extLst>
                <a:ext uri="{FF2B5EF4-FFF2-40B4-BE49-F238E27FC236}">
                  <a16:creationId xmlns:a16="http://schemas.microsoft.com/office/drawing/2014/main" xmlns="" id="{DC153C21-A898-CFBE-CB42-BC34A17BE9FB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288" name="TextBox 4">
              <a:extLst>
                <a:ext uri="{FF2B5EF4-FFF2-40B4-BE49-F238E27FC236}">
                  <a16:creationId xmlns:a16="http://schemas.microsoft.com/office/drawing/2014/main" xmlns="" id="{3F69F37D-875D-D96C-0569-65A3E44C39E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89" name="CaixaDeTexto 288">
            <a:extLst>
              <a:ext uri="{FF2B5EF4-FFF2-40B4-BE49-F238E27FC236}">
                <a16:creationId xmlns:a16="http://schemas.microsoft.com/office/drawing/2014/main" xmlns="" id="{EC6A6DBB-8903-6FF6-9482-20E92EB8BBE6}"/>
              </a:ext>
            </a:extLst>
          </p:cNvPr>
          <p:cNvSpPr txBox="1"/>
          <p:nvPr/>
        </p:nvSpPr>
        <p:spPr>
          <a:xfrm>
            <a:off x="6630992" y="2855421"/>
            <a:ext cx="164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>
                <a:solidFill>
                  <a:schemeClr val="bg1"/>
                </a:solidFill>
              </a:rPr>
              <a:t>Publicação no D.O + convocação via SEI</a:t>
            </a:r>
          </a:p>
        </p:txBody>
      </p:sp>
      <p:sp>
        <p:nvSpPr>
          <p:cNvPr id="27" name="Freeform 61">
            <a:extLst>
              <a:ext uri="{FF2B5EF4-FFF2-40B4-BE49-F238E27FC236}">
                <a16:creationId xmlns:a16="http://schemas.microsoft.com/office/drawing/2014/main" xmlns="" id="{2D5C9ED9-C123-4F1C-A6B3-DBA46042D1C1}"/>
              </a:ext>
            </a:extLst>
          </p:cNvPr>
          <p:cNvSpPr/>
          <p:nvPr/>
        </p:nvSpPr>
        <p:spPr>
          <a:xfrm>
            <a:off x="234474" y="59242"/>
            <a:ext cx="329785" cy="343134"/>
          </a:xfrm>
          <a:custGeom>
            <a:avLst/>
            <a:gdLst/>
            <a:ahLst/>
            <a:cxnLst/>
            <a:rect l="l" t="t" r="r" b="b"/>
            <a:pathLst>
              <a:path w="1097329" h="1097329">
                <a:moveTo>
                  <a:pt x="0" y="0"/>
                </a:moveTo>
                <a:lnTo>
                  <a:pt x="1097329" y="0"/>
                </a:lnTo>
                <a:lnTo>
                  <a:pt x="1097329" y="1097329"/>
                </a:lnTo>
                <a:lnTo>
                  <a:pt x="0" y="109732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xmlns="" id="{CFF13F46-907F-268D-7F8D-1A28B58C835E}"/>
              </a:ext>
            </a:extLst>
          </p:cNvPr>
          <p:cNvSpPr txBox="1"/>
          <p:nvPr/>
        </p:nvSpPr>
        <p:spPr>
          <a:xfrm>
            <a:off x="576989" y="61156"/>
            <a:ext cx="1145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FLUXOS DE READAPTAÇÃO FUNCIONAL:  </a:t>
            </a:r>
            <a:r>
              <a:rPr lang="pt-BR" b="1">
                <a:solidFill>
                  <a:schemeClr val="tx1">
                    <a:lumMod val="50000"/>
                    <a:lumOff val="50000"/>
                  </a:schemeClr>
                </a:solidFill>
              </a:rPr>
              <a:t>SOLICITAÇÃO DE REVISÃO DE LAUDO (Revisão, Complementação e Cessação)</a:t>
            </a:r>
          </a:p>
        </p:txBody>
      </p:sp>
      <p:sp>
        <p:nvSpPr>
          <p:cNvPr id="132" name="CaixaDeTexto 131">
            <a:extLst>
              <a:ext uri="{FF2B5EF4-FFF2-40B4-BE49-F238E27FC236}">
                <a16:creationId xmlns:a16="http://schemas.microsoft.com/office/drawing/2014/main" xmlns="" id="{8A7D5739-E520-DE6C-DE65-CADD6391E5D0}"/>
              </a:ext>
            </a:extLst>
          </p:cNvPr>
          <p:cNvSpPr txBox="1"/>
          <p:nvPr/>
        </p:nvSpPr>
        <p:spPr>
          <a:xfrm flipH="1">
            <a:off x="3961438" y="2266241"/>
            <a:ext cx="285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*</a:t>
            </a:r>
          </a:p>
        </p:txBody>
      </p:sp>
      <p:sp>
        <p:nvSpPr>
          <p:cNvPr id="154" name="CaixaDeTexto 153">
            <a:extLst>
              <a:ext uri="{FF2B5EF4-FFF2-40B4-BE49-F238E27FC236}">
                <a16:creationId xmlns:a16="http://schemas.microsoft.com/office/drawing/2014/main" xmlns="" id="{3B9EBF1E-70A8-C56F-A674-2A29AB824F24}"/>
              </a:ext>
            </a:extLst>
          </p:cNvPr>
          <p:cNvSpPr txBox="1"/>
          <p:nvPr/>
        </p:nvSpPr>
        <p:spPr>
          <a:xfrm>
            <a:off x="7409754" y="1935423"/>
            <a:ext cx="14717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/>
              <a:t>Verificar fluxo para solicitação de readaptação funcional</a:t>
            </a:r>
          </a:p>
        </p:txBody>
      </p:sp>
      <p:cxnSp>
        <p:nvCxnSpPr>
          <p:cNvPr id="155" name="Conector: Angulado 41">
            <a:extLst>
              <a:ext uri="{FF2B5EF4-FFF2-40B4-BE49-F238E27FC236}">
                <a16:creationId xmlns:a16="http://schemas.microsoft.com/office/drawing/2014/main" xmlns="" id="{44AD1DD9-90C7-0390-4273-A01F5909B934}"/>
              </a:ext>
            </a:extLst>
          </p:cNvPr>
          <p:cNvCxnSpPr>
            <a:cxnSpLocks/>
          </p:cNvCxnSpPr>
          <p:nvPr/>
        </p:nvCxnSpPr>
        <p:spPr>
          <a:xfrm rot="10800000">
            <a:off x="6041628" y="1742145"/>
            <a:ext cx="2907953" cy="9067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CaixaDeTexto 174">
            <a:extLst>
              <a:ext uri="{FF2B5EF4-FFF2-40B4-BE49-F238E27FC236}">
                <a16:creationId xmlns:a16="http://schemas.microsoft.com/office/drawing/2014/main" xmlns="" id="{BC5B41B7-1C85-EE71-FE65-4AFD4CF4C614}"/>
              </a:ext>
            </a:extLst>
          </p:cNvPr>
          <p:cNvSpPr txBox="1"/>
          <p:nvPr/>
        </p:nvSpPr>
        <p:spPr>
          <a:xfrm>
            <a:off x="10089146" y="5960896"/>
            <a:ext cx="1977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Emissão de laudo</a:t>
            </a:r>
          </a:p>
        </p:txBody>
      </p:sp>
      <p:cxnSp>
        <p:nvCxnSpPr>
          <p:cNvPr id="176" name="Conector de Seta Reta 169">
            <a:extLst>
              <a:ext uri="{FF2B5EF4-FFF2-40B4-BE49-F238E27FC236}">
                <a16:creationId xmlns:a16="http://schemas.microsoft.com/office/drawing/2014/main" xmlns="" id="{18CF0882-39E8-1FFE-2A04-E329003C0564}"/>
              </a:ext>
            </a:extLst>
          </p:cNvPr>
          <p:cNvCxnSpPr>
            <a:cxnSpLocks/>
          </p:cNvCxnSpPr>
          <p:nvPr/>
        </p:nvCxnSpPr>
        <p:spPr>
          <a:xfrm flipH="1">
            <a:off x="9932889" y="6095065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de Seta Reta 170">
            <a:extLst>
              <a:ext uri="{FF2B5EF4-FFF2-40B4-BE49-F238E27FC236}">
                <a16:creationId xmlns:a16="http://schemas.microsoft.com/office/drawing/2014/main" xmlns="" id="{3256C515-E6E4-1651-842C-F3184032F8C5}"/>
              </a:ext>
            </a:extLst>
          </p:cNvPr>
          <p:cNvCxnSpPr>
            <a:cxnSpLocks/>
          </p:cNvCxnSpPr>
          <p:nvPr/>
        </p:nvCxnSpPr>
        <p:spPr>
          <a:xfrm>
            <a:off x="11037493" y="5255841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8" name="Group 2">
            <a:extLst>
              <a:ext uri="{FF2B5EF4-FFF2-40B4-BE49-F238E27FC236}">
                <a16:creationId xmlns:a16="http://schemas.microsoft.com/office/drawing/2014/main" xmlns="" id="{80217AB5-1AF7-A3B0-B0C4-7C5779ADAB05}"/>
              </a:ext>
            </a:extLst>
          </p:cNvPr>
          <p:cNvGrpSpPr/>
          <p:nvPr/>
        </p:nvGrpSpPr>
        <p:grpSpPr>
          <a:xfrm>
            <a:off x="10266173" y="5797895"/>
            <a:ext cx="1641076" cy="750514"/>
            <a:chOff x="0" y="0"/>
            <a:chExt cx="812800" cy="393390"/>
          </a:xfrm>
        </p:grpSpPr>
        <p:sp>
          <p:nvSpPr>
            <p:cNvPr id="179" name="Freeform 3">
              <a:extLst>
                <a:ext uri="{FF2B5EF4-FFF2-40B4-BE49-F238E27FC236}">
                  <a16:creationId xmlns:a16="http://schemas.microsoft.com/office/drawing/2014/main" xmlns="" id="{74EB9148-119F-5303-AC74-EA320E1F8BAB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80" name="TextBox 4">
              <a:extLst>
                <a:ext uri="{FF2B5EF4-FFF2-40B4-BE49-F238E27FC236}">
                  <a16:creationId xmlns:a16="http://schemas.microsoft.com/office/drawing/2014/main" xmlns="" id="{8F5B2330-17C3-3223-40AF-4DF622FB961A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81" name="CaixaDeTexto 180">
            <a:extLst>
              <a:ext uri="{FF2B5EF4-FFF2-40B4-BE49-F238E27FC236}">
                <a16:creationId xmlns:a16="http://schemas.microsoft.com/office/drawing/2014/main" xmlns="" id="{BC5B41B7-1C85-EE71-FE65-4AFD4CF4C614}"/>
              </a:ext>
            </a:extLst>
          </p:cNvPr>
          <p:cNvSpPr txBox="1"/>
          <p:nvPr/>
        </p:nvSpPr>
        <p:spPr>
          <a:xfrm>
            <a:off x="10176819" y="5850475"/>
            <a:ext cx="1839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Publicação da decisão pericial no </a:t>
            </a:r>
            <a:r>
              <a:rPr lang="pt-BR" sz="1200" err="1">
                <a:solidFill>
                  <a:schemeClr val="bg1"/>
                </a:solidFill>
              </a:rPr>
              <a:t>D.O</a:t>
            </a:r>
            <a:r>
              <a:rPr lang="pt-BR" sz="1200">
                <a:solidFill>
                  <a:schemeClr val="bg1"/>
                </a:solidFill>
              </a:rPr>
              <a:t> e emissão de laudo</a:t>
            </a:r>
          </a:p>
        </p:txBody>
      </p:sp>
      <p:cxnSp>
        <p:nvCxnSpPr>
          <p:cNvPr id="183" name="Conector: Curvo 249">
            <a:extLst>
              <a:ext uri="{FF2B5EF4-FFF2-40B4-BE49-F238E27FC236}">
                <a16:creationId xmlns:a16="http://schemas.microsoft.com/office/drawing/2014/main" xmlns="" id="{AA6D0FD8-B1EC-3A31-039D-BA1C552D4EBC}"/>
              </a:ext>
            </a:extLst>
          </p:cNvPr>
          <p:cNvCxnSpPr/>
          <p:nvPr/>
        </p:nvCxnSpPr>
        <p:spPr>
          <a:xfrm rot="5400000" flipH="1" flipV="1">
            <a:off x="7214490" y="619798"/>
            <a:ext cx="293952" cy="25008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" name="Group 2">
            <a:extLst>
              <a:ext uri="{FF2B5EF4-FFF2-40B4-BE49-F238E27FC236}">
                <a16:creationId xmlns:a16="http://schemas.microsoft.com/office/drawing/2014/main" xmlns="" id="{FA0C9B1E-EAA7-F67D-6FFD-E3F01812E166}"/>
              </a:ext>
            </a:extLst>
          </p:cNvPr>
          <p:cNvGrpSpPr/>
          <p:nvPr/>
        </p:nvGrpSpPr>
        <p:grpSpPr>
          <a:xfrm>
            <a:off x="2445028" y="4444170"/>
            <a:ext cx="1754079" cy="548806"/>
            <a:chOff x="0" y="-133350"/>
            <a:chExt cx="865537" cy="526740"/>
          </a:xfrm>
        </p:grpSpPr>
        <p:sp>
          <p:nvSpPr>
            <p:cNvPr id="185" name="Freeform 3">
              <a:extLst>
                <a:ext uri="{FF2B5EF4-FFF2-40B4-BE49-F238E27FC236}">
                  <a16:creationId xmlns:a16="http://schemas.microsoft.com/office/drawing/2014/main" xmlns="" id="{D9FA6BFD-31E3-EDC9-7F53-E7268723AE3A}"/>
                </a:ext>
              </a:extLst>
            </p:cNvPr>
            <p:cNvSpPr/>
            <p:nvPr/>
          </p:nvSpPr>
          <p:spPr>
            <a:xfrm>
              <a:off x="52737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86" name="TextBox 4">
              <a:extLst>
                <a:ext uri="{FF2B5EF4-FFF2-40B4-BE49-F238E27FC236}">
                  <a16:creationId xmlns:a16="http://schemas.microsoft.com/office/drawing/2014/main" xmlns="" id="{E90B863B-E716-A9D6-F30B-691841A45EFD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87" name="CaixaDeTexto 186">
            <a:extLst>
              <a:ext uri="{FF2B5EF4-FFF2-40B4-BE49-F238E27FC236}">
                <a16:creationId xmlns:a16="http://schemas.microsoft.com/office/drawing/2014/main" xmlns="" id="{7286A094-0781-2B1B-C744-DF083645E5DB}"/>
              </a:ext>
            </a:extLst>
          </p:cNvPr>
          <p:cNvSpPr txBox="1"/>
          <p:nvPr/>
        </p:nvSpPr>
        <p:spPr>
          <a:xfrm>
            <a:off x="2501661" y="4574259"/>
            <a:ext cx="17228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Conclui processo  com parecer</a:t>
            </a:r>
          </a:p>
        </p:txBody>
      </p:sp>
      <p:sp>
        <p:nvSpPr>
          <p:cNvPr id="127" name="CaixaDeTexto 126">
            <a:extLst>
              <a:ext uri="{FF2B5EF4-FFF2-40B4-BE49-F238E27FC236}">
                <a16:creationId xmlns:a16="http://schemas.microsoft.com/office/drawing/2014/main" xmlns="" id="{8A7D5739-E520-DE6C-DE65-CADD6391E5D0}"/>
              </a:ext>
            </a:extLst>
          </p:cNvPr>
          <p:cNvSpPr txBox="1"/>
          <p:nvPr/>
        </p:nvSpPr>
        <p:spPr>
          <a:xfrm>
            <a:off x="8087157" y="6618028"/>
            <a:ext cx="3942608" cy="305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pt-BR" sz="1000">
                <a:solidFill>
                  <a:schemeClr val="bg1">
                    <a:lumMod val="50000"/>
                  </a:schemeClr>
                </a:solidFill>
              </a:rPr>
              <a:t>* Retorna ao ponto inicial da COM no fluxo.</a:t>
            </a:r>
          </a:p>
          <a:p>
            <a:pPr>
              <a:lnSpc>
                <a:spcPts val="800"/>
              </a:lnSpc>
            </a:pPr>
            <a:r>
              <a:rPr lang="pt-BR" sz="1000">
                <a:solidFill>
                  <a:schemeClr val="bg1">
                    <a:lumMod val="50000"/>
                  </a:schemeClr>
                </a:solidFill>
              </a:rPr>
              <a:t>   Serão permitidos 1 pedido de reconsideração e 1 pedido de recurso.</a:t>
            </a:r>
          </a:p>
        </p:txBody>
      </p:sp>
      <p:sp>
        <p:nvSpPr>
          <p:cNvPr id="129" name="CaixaDeTexto 128">
            <a:extLst>
              <a:ext uri="{FF2B5EF4-FFF2-40B4-BE49-F238E27FC236}">
                <a16:creationId xmlns:a16="http://schemas.microsoft.com/office/drawing/2014/main" xmlns="" id="{3B9EBF1E-70A8-C56F-A674-2A29AB824F24}"/>
              </a:ext>
            </a:extLst>
          </p:cNvPr>
          <p:cNvSpPr txBox="1"/>
          <p:nvPr/>
        </p:nvSpPr>
        <p:spPr>
          <a:xfrm>
            <a:off x="7444457" y="413957"/>
            <a:ext cx="1486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/>
              <a:t>Utiliza o processo autuado para o pedido de readaptação</a:t>
            </a:r>
          </a:p>
        </p:txBody>
      </p:sp>
      <p:sp>
        <p:nvSpPr>
          <p:cNvPr id="134" name="CaixaDeTexto 133">
            <a:extLst>
              <a:ext uri="{FF2B5EF4-FFF2-40B4-BE49-F238E27FC236}">
                <a16:creationId xmlns:a16="http://schemas.microsoft.com/office/drawing/2014/main" xmlns="" id="{3B9EBF1E-70A8-C56F-A674-2A29AB824F24}"/>
              </a:ext>
            </a:extLst>
          </p:cNvPr>
          <p:cNvSpPr txBox="1"/>
          <p:nvPr/>
        </p:nvSpPr>
        <p:spPr>
          <a:xfrm>
            <a:off x="9036009" y="1492021"/>
            <a:ext cx="21951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/>
              <a:t>Coordenação de Perícia Médica</a:t>
            </a:r>
          </a:p>
        </p:txBody>
      </p:sp>
      <p:sp>
        <p:nvSpPr>
          <p:cNvPr id="135" name="CaixaDeTexto 134">
            <a:extLst>
              <a:ext uri="{FF2B5EF4-FFF2-40B4-BE49-F238E27FC236}">
                <a16:creationId xmlns:a16="http://schemas.microsoft.com/office/drawing/2014/main" xmlns="" id="{3B9EBF1E-70A8-C56F-A674-2A29AB824F24}"/>
              </a:ext>
            </a:extLst>
          </p:cNvPr>
          <p:cNvSpPr txBox="1"/>
          <p:nvPr/>
        </p:nvSpPr>
        <p:spPr>
          <a:xfrm>
            <a:off x="2379314" y="2748385"/>
            <a:ext cx="21951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/>
              <a:t>Coordenação de Perícia Médica</a:t>
            </a:r>
          </a:p>
        </p:txBody>
      </p:sp>
      <p:grpSp>
        <p:nvGrpSpPr>
          <p:cNvPr id="136" name="Group 2">
            <a:extLst>
              <a:ext uri="{FF2B5EF4-FFF2-40B4-BE49-F238E27FC236}">
                <a16:creationId xmlns:a16="http://schemas.microsoft.com/office/drawing/2014/main" xmlns="" id="{1FC640C5-7F9F-24F5-8C5F-A4E3464AD392}"/>
              </a:ext>
            </a:extLst>
          </p:cNvPr>
          <p:cNvGrpSpPr/>
          <p:nvPr/>
        </p:nvGrpSpPr>
        <p:grpSpPr>
          <a:xfrm>
            <a:off x="7979400" y="3360856"/>
            <a:ext cx="1852267" cy="527727"/>
            <a:chOff x="0" y="0"/>
            <a:chExt cx="812800" cy="393390"/>
          </a:xfrm>
        </p:grpSpPr>
        <p:sp>
          <p:nvSpPr>
            <p:cNvPr id="137" name="Freeform 3">
              <a:extLst>
                <a:ext uri="{FF2B5EF4-FFF2-40B4-BE49-F238E27FC236}">
                  <a16:creationId xmlns:a16="http://schemas.microsoft.com/office/drawing/2014/main" xmlns="" id="{A2492B7C-172A-C58D-7575-5B293A5E9403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38" name="TextBox 4">
              <a:extLst>
                <a:ext uri="{FF2B5EF4-FFF2-40B4-BE49-F238E27FC236}">
                  <a16:creationId xmlns:a16="http://schemas.microsoft.com/office/drawing/2014/main" xmlns="" id="{722E4F04-68A3-C26C-322B-5F5E85F23C7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39" name="CaixaDeTexto 138">
            <a:extLst>
              <a:ext uri="{FF2B5EF4-FFF2-40B4-BE49-F238E27FC236}">
                <a16:creationId xmlns:a16="http://schemas.microsoft.com/office/drawing/2014/main" xmlns="" id="{493860F6-ADFE-F197-6FB9-13C335FDDD61}"/>
              </a:ext>
            </a:extLst>
          </p:cNvPr>
          <p:cNvSpPr txBox="1"/>
          <p:nvPr/>
        </p:nvSpPr>
        <p:spPr>
          <a:xfrm>
            <a:off x="7870088" y="3476792"/>
            <a:ext cx="2058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Perícia presencial</a:t>
            </a:r>
          </a:p>
        </p:txBody>
      </p:sp>
      <p:sp>
        <p:nvSpPr>
          <p:cNvPr id="141" name="CaixaDeTexto 140">
            <a:extLst>
              <a:ext uri="{FF2B5EF4-FFF2-40B4-BE49-F238E27FC236}">
                <a16:creationId xmlns:a16="http://schemas.microsoft.com/office/drawing/2014/main" xmlns="" id="{2D243982-05D9-AA9D-8022-8DE40886EC7C}"/>
              </a:ext>
            </a:extLst>
          </p:cNvPr>
          <p:cNvSpPr txBox="1"/>
          <p:nvPr/>
        </p:nvSpPr>
        <p:spPr>
          <a:xfrm>
            <a:off x="9767885" y="3486219"/>
            <a:ext cx="397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ou</a:t>
            </a:r>
          </a:p>
        </p:txBody>
      </p:sp>
      <p:cxnSp>
        <p:nvCxnSpPr>
          <p:cNvPr id="60" name="Conector angulado 59"/>
          <p:cNvCxnSpPr>
            <a:stCxn id="47" idx="3"/>
            <a:endCxn id="180" idx="2"/>
          </p:cNvCxnSpPr>
          <p:nvPr/>
        </p:nvCxnSpPr>
        <p:spPr>
          <a:xfrm flipH="1">
            <a:off x="11086711" y="3629804"/>
            <a:ext cx="731880" cy="2918605"/>
          </a:xfrm>
          <a:prstGeom prst="bentConnector4">
            <a:avLst>
              <a:gd name="adj1" fmla="val -23877"/>
              <a:gd name="adj2" fmla="val 1037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em curva 84"/>
          <p:cNvCxnSpPr/>
          <p:nvPr/>
        </p:nvCxnSpPr>
        <p:spPr>
          <a:xfrm>
            <a:off x="8881536" y="3888363"/>
            <a:ext cx="1941562" cy="420908"/>
          </a:xfrm>
          <a:prstGeom prst="curvedConnector3">
            <a:avLst>
              <a:gd name="adj1" fmla="val 168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em curva 88"/>
          <p:cNvCxnSpPr/>
          <p:nvPr/>
        </p:nvCxnSpPr>
        <p:spPr>
          <a:xfrm rot="10800000">
            <a:off x="8138108" y="3086254"/>
            <a:ext cx="840673" cy="240447"/>
          </a:xfrm>
          <a:prstGeom prst="curvedConnector3">
            <a:avLst>
              <a:gd name="adj1" fmla="val 55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CaixaDeTexto 142">
            <a:extLst>
              <a:ext uri="{FF2B5EF4-FFF2-40B4-BE49-F238E27FC236}">
                <a16:creationId xmlns:a16="http://schemas.microsoft.com/office/drawing/2014/main" xmlns="" id="{82B57309-D332-A0C7-73BB-AA41E0708AE2}"/>
              </a:ext>
            </a:extLst>
          </p:cNvPr>
          <p:cNvSpPr txBox="1"/>
          <p:nvPr/>
        </p:nvSpPr>
        <p:spPr>
          <a:xfrm>
            <a:off x="2448306" y="1141224"/>
            <a:ext cx="303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>
                <a:solidFill>
                  <a:srgbClr val="0070C0"/>
                </a:solidFill>
              </a:rPr>
              <a:t>+</a:t>
            </a:r>
          </a:p>
        </p:txBody>
      </p:sp>
      <p:pic>
        <p:nvPicPr>
          <p:cNvPr id="3" name="Imagem 2" descr="Ícone&#10;&#10;Descrição gerada automaticamente">
            <a:extLst>
              <a:ext uri="{FF2B5EF4-FFF2-40B4-BE49-F238E27FC236}">
                <a16:creationId xmlns:a16="http://schemas.microsoft.com/office/drawing/2014/main" xmlns="" id="{D183ADF9-6310-B837-7FDE-D9598EB773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10119" y="1052057"/>
            <a:ext cx="790575" cy="730250"/>
          </a:xfrm>
          <a:prstGeom prst="rect">
            <a:avLst/>
          </a:prstGeom>
        </p:spPr>
      </p:pic>
      <p:pic>
        <p:nvPicPr>
          <p:cNvPr id="14" name="Imagem 13" descr="Ícone&#10;&#10;Descrição gerada automaticamente">
            <a:extLst>
              <a:ext uri="{FF2B5EF4-FFF2-40B4-BE49-F238E27FC236}">
                <a16:creationId xmlns:a16="http://schemas.microsoft.com/office/drawing/2014/main" xmlns="" id="{BF5D89EB-CFF2-5358-E66F-B7500BCE26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84869" y="4428141"/>
            <a:ext cx="790575" cy="730250"/>
          </a:xfrm>
          <a:prstGeom prst="rect">
            <a:avLst/>
          </a:prstGeom>
        </p:spPr>
      </p:pic>
      <p:pic>
        <p:nvPicPr>
          <p:cNvPr id="18" name="Imagem 17" descr="Ícone&#10;&#10;Descrição gerada automaticamente">
            <a:extLst>
              <a:ext uri="{FF2B5EF4-FFF2-40B4-BE49-F238E27FC236}">
                <a16:creationId xmlns:a16="http://schemas.microsoft.com/office/drawing/2014/main" xmlns="" id="{4FE8A2B4-13CD-7371-CD22-EC9A11BEEC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06036" y="5687557"/>
            <a:ext cx="790575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919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6" name="Conector de Seta Reta 145">
            <a:extLst>
              <a:ext uri="{FF2B5EF4-FFF2-40B4-BE49-F238E27FC236}">
                <a16:creationId xmlns:a16="http://schemas.microsoft.com/office/drawing/2014/main" xmlns="" id="{0E97485D-B805-D178-2AEA-127A449509AC}"/>
              </a:ext>
            </a:extLst>
          </p:cNvPr>
          <p:cNvCxnSpPr>
            <a:cxnSpLocks/>
          </p:cNvCxnSpPr>
          <p:nvPr/>
        </p:nvCxnSpPr>
        <p:spPr>
          <a:xfrm flipH="1">
            <a:off x="10171957" y="1313805"/>
            <a:ext cx="1" cy="729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de Seta Reta 155">
            <a:extLst>
              <a:ext uri="{FF2B5EF4-FFF2-40B4-BE49-F238E27FC236}">
                <a16:creationId xmlns:a16="http://schemas.microsoft.com/office/drawing/2014/main" xmlns="" id="{9F65D368-40A0-DAEE-F9D6-68BE0450468F}"/>
              </a:ext>
            </a:extLst>
          </p:cNvPr>
          <p:cNvCxnSpPr>
            <a:cxnSpLocks/>
          </p:cNvCxnSpPr>
          <p:nvPr/>
        </p:nvCxnSpPr>
        <p:spPr>
          <a:xfrm>
            <a:off x="11100568" y="3648250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17">
            <a:extLst>
              <a:ext uri="{FF2B5EF4-FFF2-40B4-BE49-F238E27FC236}">
                <a16:creationId xmlns:a16="http://schemas.microsoft.com/office/drawing/2014/main" xmlns="" id="{D7F41C60-BBE2-8B99-86CD-5E8E14E1B872}"/>
              </a:ext>
            </a:extLst>
          </p:cNvPr>
          <p:cNvSpPr/>
          <p:nvPr/>
        </p:nvSpPr>
        <p:spPr>
          <a:xfrm>
            <a:off x="647114" y="968386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173FD1B1-5485-DDEC-51E2-343692E00D70}"/>
              </a:ext>
            </a:extLst>
          </p:cNvPr>
          <p:cNvSpPr txBox="1"/>
          <p:nvPr/>
        </p:nvSpPr>
        <p:spPr>
          <a:xfrm>
            <a:off x="1102123" y="1141652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Servidor</a:t>
            </a:r>
          </a:p>
        </p:txBody>
      </p:sp>
      <p:sp>
        <p:nvSpPr>
          <p:cNvPr id="7" name="Freeform 17">
            <a:extLst>
              <a:ext uri="{FF2B5EF4-FFF2-40B4-BE49-F238E27FC236}">
                <a16:creationId xmlns:a16="http://schemas.microsoft.com/office/drawing/2014/main" xmlns="" id="{D3731846-BF3F-D2A9-BFAF-65102489CE17}"/>
              </a:ext>
            </a:extLst>
          </p:cNvPr>
          <p:cNvSpPr/>
          <p:nvPr/>
        </p:nvSpPr>
        <p:spPr>
          <a:xfrm>
            <a:off x="2846332" y="966905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A0C210E-B0F5-9397-4C3C-A88E8242D906}"/>
              </a:ext>
            </a:extLst>
          </p:cNvPr>
          <p:cNvSpPr txBox="1"/>
          <p:nvPr/>
        </p:nvSpPr>
        <p:spPr>
          <a:xfrm>
            <a:off x="3445720" y="1170540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Chefia </a:t>
            </a:r>
          </a:p>
        </p:txBody>
      </p:sp>
      <p:sp>
        <p:nvSpPr>
          <p:cNvPr id="9" name="Freeform 17">
            <a:extLst>
              <a:ext uri="{FF2B5EF4-FFF2-40B4-BE49-F238E27FC236}">
                <a16:creationId xmlns:a16="http://schemas.microsoft.com/office/drawing/2014/main" xmlns="" id="{031EB4FC-738C-B0F6-F4F3-E898FE1F716E}"/>
              </a:ext>
            </a:extLst>
          </p:cNvPr>
          <p:cNvSpPr/>
          <p:nvPr/>
        </p:nvSpPr>
        <p:spPr>
          <a:xfrm>
            <a:off x="5036079" y="966905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6678616D-71F1-006D-8ED5-475250E9D6B9}"/>
              </a:ext>
            </a:extLst>
          </p:cNvPr>
          <p:cNvSpPr txBox="1"/>
          <p:nvPr/>
        </p:nvSpPr>
        <p:spPr>
          <a:xfrm>
            <a:off x="5635467" y="1170540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82B57309-D332-A0C7-73BB-AA41E0708AE2}"/>
              </a:ext>
            </a:extLst>
          </p:cNvPr>
          <p:cNvSpPr txBox="1"/>
          <p:nvPr/>
        </p:nvSpPr>
        <p:spPr>
          <a:xfrm>
            <a:off x="702589" y="551594"/>
            <a:ext cx="4101621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900" dirty="0"/>
              <a:t>a) Subsídios médicos e de tratamento de saúde que justifiquem o pedido;</a:t>
            </a:r>
            <a:endParaRPr lang="pt-BR" dirty="0">
              <a:cs typeface="Calibri" panose="020F0502020204030204"/>
            </a:endParaRPr>
          </a:p>
          <a:p>
            <a:pPr algn="just"/>
            <a:r>
              <a:rPr lang="pt-BR" sz="900" dirty="0"/>
              <a:t>b) Requerimento de cota de </a:t>
            </a:r>
            <a:r>
              <a:rPr lang="pt-BR" sz="900" dirty="0" smtClean="0"/>
              <a:t>acessibilidade.</a:t>
            </a:r>
            <a:endParaRPr lang="pt-BR" dirty="0"/>
          </a:p>
          <a:p>
            <a:endParaRPr lang="pt-BR" sz="9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8E950EF6-E013-AE9A-33FA-5C597C69DC01}"/>
              </a:ext>
            </a:extLst>
          </p:cNvPr>
          <p:cNvSpPr txBox="1"/>
          <p:nvPr/>
        </p:nvSpPr>
        <p:spPr>
          <a:xfrm>
            <a:off x="5238177" y="689149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/>
              <a:t>Servidor readaptado?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553B8BDA-06C9-96CF-9687-4483B2282C85}"/>
              </a:ext>
            </a:extLst>
          </p:cNvPr>
          <p:cNvSpPr txBox="1"/>
          <p:nvPr/>
        </p:nvSpPr>
        <p:spPr>
          <a:xfrm>
            <a:off x="7049547" y="806528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1BA4940D-A6C5-D8B9-DC42-B5059D00BE4F}"/>
              </a:ext>
            </a:extLst>
          </p:cNvPr>
          <p:cNvSpPr txBox="1"/>
          <p:nvPr/>
        </p:nvSpPr>
        <p:spPr>
          <a:xfrm>
            <a:off x="7096812" y="1594829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xmlns="" id="{B13F6F18-303D-6FA7-2B11-60C7722DC941}"/>
              </a:ext>
            </a:extLst>
          </p:cNvPr>
          <p:cNvGrpSpPr/>
          <p:nvPr/>
        </p:nvGrpSpPr>
        <p:grpSpPr>
          <a:xfrm>
            <a:off x="9594324" y="961995"/>
            <a:ext cx="1155267" cy="512230"/>
            <a:chOff x="0" y="0"/>
            <a:chExt cx="812800" cy="393390"/>
          </a:xfrm>
        </p:grpSpPr>
        <p:sp>
          <p:nvSpPr>
            <p:cNvPr id="21" name="Freeform 3">
              <a:extLst>
                <a:ext uri="{FF2B5EF4-FFF2-40B4-BE49-F238E27FC236}">
                  <a16:creationId xmlns:a16="http://schemas.microsoft.com/office/drawing/2014/main" xmlns="" id="{01B032CB-96BE-2760-BDD4-0F4E7CF52066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22" name="TextBox 4">
              <a:extLst>
                <a:ext uri="{FF2B5EF4-FFF2-40B4-BE49-F238E27FC236}">
                  <a16:creationId xmlns:a16="http://schemas.microsoft.com/office/drawing/2014/main" xmlns="" id="{5F095A3D-8013-6CE4-EF16-91D50AF7F327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4" name="CaixaDeTexto 23">
            <a:extLst>
              <a:ext uri="{FF2B5EF4-FFF2-40B4-BE49-F238E27FC236}">
                <a16:creationId xmlns:a16="http://schemas.microsoft.com/office/drawing/2014/main" xmlns="" id="{53DE53B1-106F-CB1C-C45E-BF8C625C7E8F}"/>
              </a:ext>
            </a:extLst>
          </p:cNvPr>
          <p:cNvSpPr txBox="1"/>
          <p:nvPr/>
        </p:nvSpPr>
        <p:spPr>
          <a:xfrm>
            <a:off x="9812879" y="1028444"/>
            <a:ext cx="7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COAP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xmlns="" id="{E9C015A7-337C-1358-B16F-D246429305C2}"/>
              </a:ext>
            </a:extLst>
          </p:cNvPr>
          <p:cNvSpPr txBox="1"/>
          <p:nvPr/>
        </p:nvSpPr>
        <p:spPr>
          <a:xfrm>
            <a:off x="9474537" y="705813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/>
              <a:t>SEGES/COGEES/COAP</a:t>
            </a:r>
          </a:p>
        </p:txBody>
      </p:sp>
      <p:grpSp>
        <p:nvGrpSpPr>
          <p:cNvPr id="34" name="Group 5">
            <a:extLst>
              <a:ext uri="{FF2B5EF4-FFF2-40B4-BE49-F238E27FC236}">
                <a16:creationId xmlns:a16="http://schemas.microsoft.com/office/drawing/2014/main" xmlns="" id="{9D81143B-5F7D-67E5-DD32-29223C779895}"/>
              </a:ext>
            </a:extLst>
          </p:cNvPr>
          <p:cNvGrpSpPr/>
          <p:nvPr/>
        </p:nvGrpSpPr>
        <p:grpSpPr>
          <a:xfrm>
            <a:off x="9439141" y="2075828"/>
            <a:ext cx="1694945" cy="1098359"/>
            <a:chOff x="-260457" y="-123826"/>
            <a:chExt cx="933557" cy="812800"/>
          </a:xfrm>
        </p:grpSpPr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xmlns="" id="{DC4F7D06-A3BA-B444-8007-3032BAB2C186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36" name="TextBox 7">
              <a:extLst>
                <a:ext uri="{FF2B5EF4-FFF2-40B4-BE49-F238E27FC236}">
                  <a16:creationId xmlns:a16="http://schemas.microsoft.com/office/drawing/2014/main" xmlns="" id="{97C2849F-3F78-425C-2E0A-8252E1D258AD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37" name="CaixaDeTexto 36">
            <a:extLst>
              <a:ext uri="{FF2B5EF4-FFF2-40B4-BE49-F238E27FC236}">
                <a16:creationId xmlns:a16="http://schemas.microsoft.com/office/drawing/2014/main" xmlns="" id="{305DB694-2C55-45FC-415A-2C906943D11E}"/>
              </a:ext>
            </a:extLst>
          </p:cNvPr>
          <p:cNvSpPr txBox="1"/>
          <p:nvPr/>
        </p:nvSpPr>
        <p:spPr>
          <a:xfrm>
            <a:off x="9368485" y="2394174"/>
            <a:ext cx="164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Documentação completa?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xmlns="" id="{F6C72878-9131-26DB-073F-19AA1ACAFD08}"/>
              </a:ext>
            </a:extLst>
          </p:cNvPr>
          <p:cNvSpPr txBox="1"/>
          <p:nvPr/>
        </p:nvSpPr>
        <p:spPr>
          <a:xfrm>
            <a:off x="10906223" y="2474474"/>
            <a:ext cx="415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xmlns="" id="{2D243982-05D9-AA9D-8022-8DE40886EC7C}"/>
              </a:ext>
            </a:extLst>
          </p:cNvPr>
          <p:cNvSpPr txBox="1"/>
          <p:nvPr/>
        </p:nvSpPr>
        <p:spPr>
          <a:xfrm>
            <a:off x="9032705" y="2451066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grpSp>
        <p:nvGrpSpPr>
          <p:cNvPr id="44" name="Group 2">
            <a:extLst>
              <a:ext uri="{FF2B5EF4-FFF2-40B4-BE49-F238E27FC236}">
                <a16:creationId xmlns:a16="http://schemas.microsoft.com/office/drawing/2014/main" xmlns="" id="{1FC640C5-7F9F-24F5-8C5F-A4E3464AD392}"/>
              </a:ext>
            </a:extLst>
          </p:cNvPr>
          <p:cNvGrpSpPr/>
          <p:nvPr/>
        </p:nvGrpSpPr>
        <p:grpSpPr>
          <a:xfrm>
            <a:off x="10153925" y="3327868"/>
            <a:ext cx="1852267" cy="527727"/>
            <a:chOff x="0" y="0"/>
            <a:chExt cx="812800" cy="393390"/>
          </a:xfrm>
        </p:grpSpPr>
        <p:sp>
          <p:nvSpPr>
            <p:cNvPr id="45" name="Freeform 3">
              <a:extLst>
                <a:ext uri="{FF2B5EF4-FFF2-40B4-BE49-F238E27FC236}">
                  <a16:creationId xmlns:a16="http://schemas.microsoft.com/office/drawing/2014/main" xmlns="" id="{A2492B7C-172A-C58D-7575-5B293A5E9403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46" name="TextBox 4">
              <a:extLst>
                <a:ext uri="{FF2B5EF4-FFF2-40B4-BE49-F238E27FC236}">
                  <a16:creationId xmlns:a16="http://schemas.microsoft.com/office/drawing/2014/main" xmlns="" id="{722E4F04-68A3-C26C-322B-5F5E85F23C7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47" name="CaixaDeTexto 46">
            <a:extLst>
              <a:ext uri="{FF2B5EF4-FFF2-40B4-BE49-F238E27FC236}">
                <a16:creationId xmlns:a16="http://schemas.microsoft.com/office/drawing/2014/main" xmlns="" id="{493860F6-ADFE-F197-6FB9-13C335FDDD61}"/>
              </a:ext>
            </a:extLst>
          </p:cNvPr>
          <p:cNvSpPr txBox="1"/>
          <p:nvPr/>
        </p:nvSpPr>
        <p:spPr>
          <a:xfrm>
            <a:off x="10044613" y="3384429"/>
            <a:ext cx="2058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Agendamento de avaliação presencial</a:t>
            </a:r>
          </a:p>
        </p:txBody>
      </p:sp>
      <p:grpSp>
        <p:nvGrpSpPr>
          <p:cNvPr id="51" name="Group 5">
            <a:extLst>
              <a:ext uri="{FF2B5EF4-FFF2-40B4-BE49-F238E27FC236}">
                <a16:creationId xmlns:a16="http://schemas.microsoft.com/office/drawing/2014/main" xmlns="" id="{CE092100-29DD-DAED-A1C7-73E1742531F7}"/>
              </a:ext>
            </a:extLst>
          </p:cNvPr>
          <p:cNvGrpSpPr/>
          <p:nvPr/>
        </p:nvGrpSpPr>
        <p:grpSpPr>
          <a:xfrm>
            <a:off x="10378414" y="4206675"/>
            <a:ext cx="1694945" cy="1098359"/>
            <a:chOff x="-260457" y="-123826"/>
            <a:chExt cx="933557" cy="812800"/>
          </a:xfrm>
        </p:grpSpPr>
        <p:sp>
          <p:nvSpPr>
            <p:cNvPr id="52" name="Freeform 6">
              <a:extLst>
                <a:ext uri="{FF2B5EF4-FFF2-40B4-BE49-F238E27FC236}">
                  <a16:creationId xmlns:a16="http://schemas.microsoft.com/office/drawing/2014/main" xmlns="" id="{37AE7BB2-857B-4072-500D-C1DBF59406D2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53" name="TextBox 7">
              <a:extLst>
                <a:ext uri="{FF2B5EF4-FFF2-40B4-BE49-F238E27FC236}">
                  <a16:creationId xmlns:a16="http://schemas.microsoft.com/office/drawing/2014/main" xmlns="" id="{98D86704-2380-F881-E68D-FC77270D94BB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54" name="CaixaDeTexto 53">
            <a:extLst>
              <a:ext uri="{FF2B5EF4-FFF2-40B4-BE49-F238E27FC236}">
                <a16:creationId xmlns:a16="http://schemas.microsoft.com/office/drawing/2014/main" xmlns="" id="{6457AA36-DD99-1CB6-FF5E-F45C7F3FC9AF}"/>
              </a:ext>
            </a:extLst>
          </p:cNvPr>
          <p:cNvSpPr txBox="1"/>
          <p:nvPr/>
        </p:nvSpPr>
        <p:spPr>
          <a:xfrm>
            <a:off x="10620715" y="4453375"/>
            <a:ext cx="9684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Servidor compareceu a avaliação?</a:t>
            </a: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xmlns="" id="{D8F14205-6D75-0F64-8B89-8DDD2E12F551}"/>
              </a:ext>
            </a:extLst>
          </p:cNvPr>
          <p:cNvSpPr txBox="1"/>
          <p:nvPr/>
        </p:nvSpPr>
        <p:spPr>
          <a:xfrm>
            <a:off x="10085685" y="4462552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xmlns="" id="{7B9B1D49-6A49-E5C8-0CC1-410322E6FAF5}"/>
              </a:ext>
            </a:extLst>
          </p:cNvPr>
          <p:cNvSpPr txBox="1"/>
          <p:nvPr/>
        </p:nvSpPr>
        <p:spPr>
          <a:xfrm>
            <a:off x="11104929" y="5258510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65" name="Group 5">
            <a:extLst>
              <a:ext uri="{FF2B5EF4-FFF2-40B4-BE49-F238E27FC236}">
                <a16:creationId xmlns:a16="http://schemas.microsoft.com/office/drawing/2014/main" xmlns="" id="{7BFA04D9-770A-0E03-3F09-70C9DFBA552F}"/>
              </a:ext>
            </a:extLst>
          </p:cNvPr>
          <p:cNvGrpSpPr/>
          <p:nvPr/>
        </p:nvGrpSpPr>
        <p:grpSpPr>
          <a:xfrm>
            <a:off x="4895458" y="4206675"/>
            <a:ext cx="1694945" cy="1098359"/>
            <a:chOff x="-260457" y="-123826"/>
            <a:chExt cx="933557" cy="812800"/>
          </a:xfrm>
        </p:grpSpPr>
        <p:sp>
          <p:nvSpPr>
            <p:cNvPr id="66" name="Freeform 6">
              <a:extLst>
                <a:ext uri="{FF2B5EF4-FFF2-40B4-BE49-F238E27FC236}">
                  <a16:creationId xmlns:a16="http://schemas.microsoft.com/office/drawing/2014/main" xmlns="" id="{C2F30D31-EE5A-C4F4-1620-302FEAAAC2F6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67" name="TextBox 7">
              <a:extLst>
                <a:ext uri="{FF2B5EF4-FFF2-40B4-BE49-F238E27FC236}">
                  <a16:creationId xmlns:a16="http://schemas.microsoft.com/office/drawing/2014/main" xmlns="" id="{9761733B-D1A4-F449-8162-64C0AA9B3022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68" name="CaixaDeTexto 67">
            <a:extLst>
              <a:ext uri="{FF2B5EF4-FFF2-40B4-BE49-F238E27FC236}">
                <a16:creationId xmlns:a16="http://schemas.microsoft.com/office/drawing/2014/main" xmlns="" id="{BF20E77C-99F6-3352-C207-D4D0DBEC25CF}"/>
              </a:ext>
            </a:extLst>
          </p:cNvPr>
          <p:cNvSpPr txBox="1"/>
          <p:nvPr/>
        </p:nvSpPr>
        <p:spPr>
          <a:xfrm>
            <a:off x="4812770" y="4484077"/>
            <a:ext cx="164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Novo pedido de agendamento?</a:t>
            </a:r>
          </a:p>
        </p:txBody>
      </p:sp>
      <p:sp>
        <p:nvSpPr>
          <p:cNvPr id="69" name="Freeform 17">
            <a:extLst>
              <a:ext uri="{FF2B5EF4-FFF2-40B4-BE49-F238E27FC236}">
                <a16:creationId xmlns:a16="http://schemas.microsoft.com/office/drawing/2014/main" xmlns="" id="{96ED0C25-C602-3804-66CF-B99B59B131E2}"/>
              </a:ext>
            </a:extLst>
          </p:cNvPr>
          <p:cNvSpPr/>
          <p:nvPr/>
        </p:nvSpPr>
        <p:spPr>
          <a:xfrm>
            <a:off x="6643275" y="4333021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70" name="CaixaDeTexto 69">
            <a:extLst>
              <a:ext uri="{FF2B5EF4-FFF2-40B4-BE49-F238E27FC236}">
                <a16:creationId xmlns:a16="http://schemas.microsoft.com/office/drawing/2014/main" xmlns="" id="{8F9D0C17-1EF5-9FEE-BFC4-8A4B66C6D286}"/>
              </a:ext>
            </a:extLst>
          </p:cNvPr>
          <p:cNvSpPr txBox="1"/>
          <p:nvPr/>
        </p:nvSpPr>
        <p:spPr>
          <a:xfrm>
            <a:off x="7242663" y="4536656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sp>
        <p:nvSpPr>
          <p:cNvPr id="71" name="CaixaDeTexto 70">
            <a:extLst>
              <a:ext uri="{FF2B5EF4-FFF2-40B4-BE49-F238E27FC236}">
                <a16:creationId xmlns:a16="http://schemas.microsoft.com/office/drawing/2014/main" xmlns="" id="{2FF8E947-DAA7-6144-5F14-6AE46201AD09}"/>
              </a:ext>
            </a:extLst>
          </p:cNvPr>
          <p:cNvSpPr txBox="1"/>
          <p:nvPr/>
        </p:nvSpPr>
        <p:spPr>
          <a:xfrm>
            <a:off x="5420834" y="3982211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sp>
        <p:nvSpPr>
          <p:cNvPr id="73" name="CaixaDeTexto 72">
            <a:extLst>
              <a:ext uri="{FF2B5EF4-FFF2-40B4-BE49-F238E27FC236}">
                <a16:creationId xmlns:a16="http://schemas.microsoft.com/office/drawing/2014/main" xmlns="" id="{879FE572-EA8A-5D0D-8444-A4CCF561A012}"/>
              </a:ext>
            </a:extLst>
          </p:cNvPr>
          <p:cNvSpPr txBox="1"/>
          <p:nvPr/>
        </p:nvSpPr>
        <p:spPr>
          <a:xfrm>
            <a:off x="4544809" y="4595905"/>
            <a:ext cx="590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96" name="Freeform 17">
            <a:extLst>
              <a:ext uri="{FF2B5EF4-FFF2-40B4-BE49-F238E27FC236}">
                <a16:creationId xmlns:a16="http://schemas.microsoft.com/office/drawing/2014/main" xmlns="" id="{8EE7666E-75A6-3E9E-9A7A-658DC2B16A30}"/>
              </a:ext>
            </a:extLst>
          </p:cNvPr>
          <p:cNvSpPr/>
          <p:nvPr/>
        </p:nvSpPr>
        <p:spPr>
          <a:xfrm>
            <a:off x="6696413" y="5643016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97" name="CaixaDeTexto 96">
            <a:extLst>
              <a:ext uri="{FF2B5EF4-FFF2-40B4-BE49-F238E27FC236}">
                <a16:creationId xmlns:a16="http://schemas.microsoft.com/office/drawing/2014/main" xmlns="" id="{73CBC8A9-EBB8-EA5B-A295-0F7672E1D8C6}"/>
              </a:ext>
            </a:extLst>
          </p:cNvPr>
          <p:cNvSpPr txBox="1"/>
          <p:nvPr/>
        </p:nvSpPr>
        <p:spPr>
          <a:xfrm>
            <a:off x="7295801" y="5846651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grpSp>
        <p:nvGrpSpPr>
          <p:cNvPr id="98" name="Group 5">
            <a:extLst>
              <a:ext uri="{FF2B5EF4-FFF2-40B4-BE49-F238E27FC236}">
                <a16:creationId xmlns:a16="http://schemas.microsoft.com/office/drawing/2014/main" xmlns="" id="{EC2B670D-66DF-F040-4457-E514C390D826}"/>
              </a:ext>
            </a:extLst>
          </p:cNvPr>
          <p:cNvGrpSpPr/>
          <p:nvPr/>
        </p:nvGrpSpPr>
        <p:grpSpPr>
          <a:xfrm>
            <a:off x="4921148" y="5469202"/>
            <a:ext cx="1694945" cy="1098359"/>
            <a:chOff x="-260457" y="-123826"/>
            <a:chExt cx="933557" cy="812800"/>
          </a:xfrm>
        </p:grpSpPr>
        <p:sp>
          <p:nvSpPr>
            <p:cNvPr id="99" name="Freeform 6">
              <a:extLst>
                <a:ext uri="{FF2B5EF4-FFF2-40B4-BE49-F238E27FC236}">
                  <a16:creationId xmlns:a16="http://schemas.microsoft.com/office/drawing/2014/main" xmlns="" id="{ABD16249-20AD-C301-D4ED-84D9F69D9FA1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00" name="TextBox 7">
              <a:extLst>
                <a:ext uri="{FF2B5EF4-FFF2-40B4-BE49-F238E27FC236}">
                  <a16:creationId xmlns:a16="http://schemas.microsoft.com/office/drawing/2014/main" xmlns="" id="{0B45736C-91DC-B45F-FEAF-87EE44680794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101" name="CaixaDeTexto 100">
            <a:extLst>
              <a:ext uri="{FF2B5EF4-FFF2-40B4-BE49-F238E27FC236}">
                <a16:creationId xmlns:a16="http://schemas.microsoft.com/office/drawing/2014/main" xmlns="" id="{EDF17A6E-8E8C-8B94-017B-C18B5D14531A}"/>
              </a:ext>
            </a:extLst>
          </p:cNvPr>
          <p:cNvSpPr txBox="1"/>
          <p:nvPr/>
        </p:nvSpPr>
        <p:spPr>
          <a:xfrm>
            <a:off x="4891278" y="5800660"/>
            <a:ext cx="15063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Pedido de cota de acessibilidade deferido?</a:t>
            </a:r>
          </a:p>
        </p:txBody>
      </p:sp>
      <p:sp>
        <p:nvSpPr>
          <p:cNvPr id="102" name="CaixaDeTexto 101">
            <a:extLst>
              <a:ext uri="{FF2B5EF4-FFF2-40B4-BE49-F238E27FC236}">
                <a16:creationId xmlns:a16="http://schemas.microsoft.com/office/drawing/2014/main" xmlns="" id="{5A7A6F39-E89D-C06B-A2E6-F928BFBCECE7}"/>
              </a:ext>
            </a:extLst>
          </p:cNvPr>
          <p:cNvSpPr txBox="1"/>
          <p:nvPr/>
        </p:nvSpPr>
        <p:spPr>
          <a:xfrm>
            <a:off x="4559284" y="5858432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xmlns="" id="{37A19713-FB68-E798-41FD-DF61FAFF4FD6}"/>
              </a:ext>
            </a:extLst>
          </p:cNvPr>
          <p:cNvSpPr txBox="1"/>
          <p:nvPr/>
        </p:nvSpPr>
        <p:spPr>
          <a:xfrm>
            <a:off x="5455736" y="6546769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104" name="Group 5">
            <a:extLst>
              <a:ext uri="{FF2B5EF4-FFF2-40B4-BE49-F238E27FC236}">
                <a16:creationId xmlns:a16="http://schemas.microsoft.com/office/drawing/2014/main" xmlns="" id="{10A59243-7E30-8692-211C-85A87A17B915}"/>
              </a:ext>
            </a:extLst>
          </p:cNvPr>
          <p:cNvGrpSpPr/>
          <p:nvPr/>
        </p:nvGrpSpPr>
        <p:grpSpPr>
          <a:xfrm>
            <a:off x="2807284" y="5447751"/>
            <a:ext cx="1694945" cy="1098359"/>
            <a:chOff x="-260457" y="-123826"/>
            <a:chExt cx="933557" cy="812800"/>
          </a:xfrm>
        </p:grpSpPr>
        <p:sp>
          <p:nvSpPr>
            <p:cNvPr id="105" name="Freeform 6">
              <a:extLst>
                <a:ext uri="{FF2B5EF4-FFF2-40B4-BE49-F238E27FC236}">
                  <a16:creationId xmlns:a16="http://schemas.microsoft.com/office/drawing/2014/main" xmlns="" id="{766D76BE-B101-E91B-D287-4A116B4ED39E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06" name="TextBox 7">
              <a:extLst>
                <a:ext uri="{FF2B5EF4-FFF2-40B4-BE49-F238E27FC236}">
                  <a16:creationId xmlns:a16="http://schemas.microsoft.com/office/drawing/2014/main" xmlns="" id="{B422B072-A4A9-C9D6-8290-E182A800FBE2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107" name="CaixaDeTexto 106">
            <a:extLst>
              <a:ext uri="{FF2B5EF4-FFF2-40B4-BE49-F238E27FC236}">
                <a16:creationId xmlns:a16="http://schemas.microsoft.com/office/drawing/2014/main" xmlns="" id="{ECCA03E1-8B4E-8617-7420-EDF84C4D65E7}"/>
              </a:ext>
            </a:extLst>
          </p:cNvPr>
          <p:cNvSpPr txBox="1"/>
          <p:nvPr/>
        </p:nvSpPr>
        <p:spPr>
          <a:xfrm>
            <a:off x="2777414" y="5779745"/>
            <a:ext cx="1506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Interposição de      recurso?</a:t>
            </a:r>
          </a:p>
        </p:txBody>
      </p:sp>
      <p:sp>
        <p:nvSpPr>
          <p:cNvPr id="108" name="CaixaDeTexto 107">
            <a:extLst>
              <a:ext uri="{FF2B5EF4-FFF2-40B4-BE49-F238E27FC236}">
                <a16:creationId xmlns:a16="http://schemas.microsoft.com/office/drawing/2014/main" xmlns="" id="{23105390-F861-B05F-2B37-824C57BF8ED9}"/>
              </a:ext>
            </a:extLst>
          </p:cNvPr>
          <p:cNvSpPr txBox="1"/>
          <p:nvPr/>
        </p:nvSpPr>
        <p:spPr>
          <a:xfrm>
            <a:off x="3305666" y="5217998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109" name="CaixaDeTexto 108">
            <a:extLst>
              <a:ext uri="{FF2B5EF4-FFF2-40B4-BE49-F238E27FC236}">
                <a16:creationId xmlns:a16="http://schemas.microsoft.com/office/drawing/2014/main" xmlns="" id="{53EE5418-0D72-1BD0-1364-D2E6797B3210}"/>
              </a:ext>
            </a:extLst>
          </p:cNvPr>
          <p:cNvSpPr txBox="1"/>
          <p:nvPr/>
        </p:nvSpPr>
        <p:spPr>
          <a:xfrm>
            <a:off x="2609253" y="5993802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110" name="Group 2">
            <a:extLst>
              <a:ext uri="{FF2B5EF4-FFF2-40B4-BE49-F238E27FC236}">
                <a16:creationId xmlns:a16="http://schemas.microsoft.com/office/drawing/2014/main" xmlns="" id="{F6EE6A1E-D679-DD21-624C-C14E9D34C0BB}"/>
              </a:ext>
            </a:extLst>
          </p:cNvPr>
          <p:cNvGrpSpPr/>
          <p:nvPr/>
        </p:nvGrpSpPr>
        <p:grpSpPr>
          <a:xfrm>
            <a:off x="295246" y="2936199"/>
            <a:ext cx="2049353" cy="820379"/>
            <a:chOff x="0" y="0"/>
            <a:chExt cx="812800" cy="393390"/>
          </a:xfrm>
        </p:grpSpPr>
        <p:sp>
          <p:nvSpPr>
            <p:cNvPr id="111" name="Freeform 3">
              <a:extLst>
                <a:ext uri="{FF2B5EF4-FFF2-40B4-BE49-F238E27FC236}">
                  <a16:creationId xmlns:a16="http://schemas.microsoft.com/office/drawing/2014/main" xmlns="" id="{A08296DB-4B0F-E3A1-4114-F62DB7BA5524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12" name="TextBox 4">
              <a:extLst>
                <a:ext uri="{FF2B5EF4-FFF2-40B4-BE49-F238E27FC236}">
                  <a16:creationId xmlns:a16="http://schemas.microsoft.com/office/drawing/2014/main" xmlns="" id="{C3035F0B-7B58-1978-0BCB-328854A27EA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13" name="CaixaDeTexto 112">
            <a:extLst>
              <a:ext uri="{FF2B5EF4-FFF2-40B4-BE49-F238E27FC236}">
                <a16:creationId xmlns:a16="http://schemas.microsoft.com/office/drawing/2014/main" xmlns="" id="{5998F5B6-0C99-5C24-1409-DD966AC83FF8}"/>
              </a:ext>
            </a:extLst>
          </p:cNvPr>
          <p:cNvSpPr txBox="1"/>
          <p:nvPr/>
        </p:nvSpPr>
        <p:spPr>
          <a:xfrm>
            <a:off x="261504" y="2962070"/>
            <a:ext cx="2083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Insere novos subsídios médicos e de tratamento de saúde que justifiquem o recurso</a:t>
            </a:r>
          </a:p>
        </p:txBody>
      </p:sp>
      <p:grpSp>
        <p:nvGrpSpPr>
          <p:cNvPr id="123" name="Group 2">
            <a:extLst>
              <a:ext uri="{FF2B5EF4-FFF2-40B4-BE49-F238E27FC236}">
                <a16:creationId xmlns:a16="http://schemas.microsoft.com/office/drawing/2014/main" xmlns="" id="{45A7DF3D-5FED-D555-925A-C132C1EB0BE4}"/>
              </a:ext>
            </a:extLst>
          </p:cNvPr>
          <p:cNvGrpSpPr/>
          <p:nvPr/>
        </p:nvGrpSpPr>
        <p:grpSpPr>
          <a:xfrm>
            <a:off x="205521" y="5701007"/>
            <a:ext cx="2348035" cy="774304"/>
            <a:chOff x="0" y="0"/>
            <a:chExt cx="812800" cy="393390"/>
          </a:xfrm>
        </p:grpSpPr>
        <p:sp>
          <p:nvSpPr>
            <p:cNvPr id="124" name="Freeform 3">
              <a:extLst>
                <a:ext uri="{FF2B5EF4-FFF2-40B4-BE49-F238E27FC236}">
                  <a16:creationId xmlns:a16="http://schemas.microsoft.com/office/drawing/2014/main" xmlns="" id="{CCA3357B-1D38-FCA7-9511-16558853BB0C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25" name="TextBox 4">
              <a:extLst>
                <a:ext uri="{FF2B5EF4-FFF2-40B4-BE49-F238E27FC236}">
                  <a16:creationId xmlns:a16="http://schemas.microsoft.com/office/drawing/2014/main" xmlns="" id="{D8118157-8391-C594-A156-61C6A848D19D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26" name="CaixaDeTexto 125">
            <a:extLst>
              <a:ext uri="{FF2B5EF4-FFF2-40B4-BE49-F238E27FC236}">
                <a16:creationId xmlns:a16="http://schemas.microsoft.com/office/drawing/2014/main" xmlns="" id="{684197F3-FDFD-C9D1-0EDB-FC93B08E8EEF}"/>
              </a:ext>
            </a:extLst>
          </p:cNvPr>
          <p:cNvSpPr txBox="1"/>
          <p:nvPr/>
        </p:nvSpPr>
        <p:spPr>
          <a:xfrm>
            <a:off x="250057" y="5761167"/>
            <a:ext cx="22334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Retorna o processo para unidade de trabalho com a sugestão de trabalho em  local de melhor acesso</a:t>
            </a:r>
          </a:p>
        </p:txBody>
      </p:sp>
      <p:cxnSp>
        <p:nvCxnSpPr>
          <p:cNvPr id="128" name="Conector de Seta Reta 127">
            <a:extLst>
              <a:ext uri="{FF2B5EF4-FFF2-40B4-BE49-F238E27FC236}">
                <a16:creationId xmlns:a16="http://schemas.microsoft.com/office/drawing/2014/main" xmlns="" id="{5482E35F-2B62-AEE9-A7D9-9972A4D009E5}"/>
              </a:ext>
            </a:extLst>
          </p:cNvPr>
          <p:cNvCxnSpPr>
            <a:cxnSpLocks/>
          </p:cNvCxnSpPr>
          <p:nvPr/>
        </p:nvCxnSpPr>
        <p:spPr>
          <a:xfrm>
            <a:off x="2533182" y="1397776"/>
            <a:ext cx="3090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de Seta Reta 129">
            <a:extLst>
              <a:ext uri="{FF2B5EF4-FFF2-40B4-BE49-F238E27FC236}">
                <a16:creationId xmlns:a16="http://schemas.microsoft.com/office/drawing/2014/main" xmlns="" id="{F942963F-CA5A-85A7-2798-DF00AD8FDEB6}"/>
              </a:ext>
            </a:extLst>
          </p:cNvPr>
          <p:cNvCxnSpPr>
            <a:cxnSpLocks/>
          </p:cNvCxnSpPr>
          <p:nvPr/>
        </p:nvCxnSpPr>
        <p:spPr>
          <a:xfrm>
            <a:off x="4746952" y="1397776"/>
            <a:ext cx="3090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de Seta Reta 130">
            <a:extLst>
              <a:ext uri="{FF2B5EF4-FFF2-40B4-BE49-F238E27FC236}">
                <a16:creationId xmlns:a16="http://schemas.microsoft.com/office/drawing/2014/main" xmlns="" id="{6A7C9C29-337F-2377-4E29-68B1E57D935B}"/>
              </a:ext>
            </a:extLst>
          </p:cNvPr>
          <p:cNvCxnSpPr>
            <a:cxnSpLocks/>
          </p:cNvCxnSpPr>
          <p:nvPr/>
        </p:nvCxnSpPr>
        <p:spPr>
          <a:xfrm flipV="1">
            <a:off x="6848507" y="988538"/>
            <a:ext cx="227131" cy="128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de Seta Reta 132">
            <a:extLst>
              <a:ext uri="{FF2B5EF4-FFF2-40B4-BE49-F238E27FC236}">
                <a16:creationId xmlns:a16="http://schemas.microsoft.com/office/drawing/2014/main" xmlns="" id="{2A50BB1C-23A4-987F-2372-2BF0666E69C8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6845390" y="1632092"/>
            <a:ext cx="251422" cy="101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de Seta Reta 152">
            <a:extLst>
              <a:ext uri="{FF2B5EF4-FFF2-40B4-BE49-F238E27FC236}">
                <a16:creationId xmlns:a16="http://schemas.microsoft.com/office/drawing/2014/main" xmlns="" id="{2C1536D5-0E18-2AAE-32F0-E353ACBF2E23}"/>
              </a:ext>
            </a:extLst>
          </p:cNvPr>
          <p:cNvCxnSpPr>
            <a:cxnSpLocks/>
            <a:stCxn id="38" idx="2"/>
          </p:cNvCxnSpPr>
          <p:nvPr/>
        </p:nvCxnSpPr>
        <p:spPr>
          <a:xfrm>
            <a:off x="11113750" y="2751473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de Seta Reta 156">
            <a:extLst>
              <a:ext uri="{FF2B5EF4-FFF2-40B4-BE49-F238E27FC236}">
                <a16:creationId xmlns:a16="http://schemas.microsoft.com/office/drawing/2014/main" xmlns="" id="{405E6A79-B4C5-8BA6-C456-B594BF35B4E1}"/>
              </a:ext>
            </a:extLst>
          </p:cNvPr>
          <p:cNvCxnSpPr>
            <a:cxnSpLocks/>
          </p:cNvCxnSpPr>
          <p:nvPr/>
        </p:nvCxnSpPr>
        <p:spPr>
          <a:xfrm flipH="1">
            <a:off x="9980610" y="4748935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 de Seta Reta 159">
            <a:extLst>
              <a:ext uri="{FF2B5EF4-FFF2-40B4-BE49-F238E27FC236}">
                <a16:creationId xmlns:a16="http://schemas.microsoft.com/office/drawing/2014/main" xmlns="" id="{9BA48028-9D7B-7E5C-9F6D-323D3FEF917A}"/>
              </a:ext>
            </a:extLst>
          </p:cNvPr>
          <p:cNvCxnSpPr>
            <a:cxnSpLocks/>
          </p:cNvCxnSpPr>
          <p:nvPr/>
        </p:nvCxnSpPr>
        <p:spPr>
          <a:xfrm flipH="1">
            <a:off x="6386099" y="4744424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de Seta Reta 160">
            <a:extLst>
              <a:ext uri="{FF2B5EF4-FFF2-40B4-BE49-F238E27FC236}">
                <a16:creationId xmlns:a16="http://schemas.microsoft.com/office/drawing/2014/main" xmlns="" id="{B7EA26B1-4570-CB50-4DED-CB44001BD8F2}"/>
              </a:ext>
            </a:extLst>
          </p:cNvPr>
          <p:cNvCxnSpPr>
            <a:cxnSpLocks/>
          </p:cNvCxnSpPr>
          <p:nvPr/>
        </p:nvCxnSpPr>
        <p:spPr>
          <a:xfrm flipH="1">
            <a:off x="4279595" y="4734899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de Seta Reta 165">
            <a:extLst>
              <a:ext uri="{FF2B5EF4-FFF2-40B4-BE49-F238E27FC236}">
                <a16:creationId xmlns:a16="http://schemas.microsoft.com/office/drawing/2014/main" xmlns="" id="{C61DAE0F-F59B-CA4B-8EA2-DF4FA171F5EB}"/>
              </a:ext>
            </a:extLst>
          </p:cNvPr>
          <p:cNvCxnSpPr>
            <a:cxnSpLocks/>
          </p:cNvCxnSpPr>
          <p:nvPr/>
        </p:nvCxnSpPr>
        <p:spPr>
          <a:xfrm flipH="1">
            <a:off x="8557947" y="4748935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de Seta Reta 168">
            <a:extLst>
              <a:ext uri="{FF2B5EF4-FFF2-40B4-BE49-F238E27FC236}">
                <a16:creationId xmlns:a16="http://schemas.microsoft.com/office/drawing/2014/main" xmlns="" id="{A0F5A670-CCA4-920E-AB73-F10E9E95CDC2}"/>
              </a:ext>
            </a:extLst>
          </p:cNvPr>
          <p:cNvCxnSpPr>
            <a:cxnSpLocks/>
          </p:cNvCxnSpPr>
          <p:nvPr/>
        </p:nvCxnSpPr>
        <p:spPr>
          <a:xfrm flipH="1">
            <a:off x="8604584" y="6035629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 de Seta Reta 171">
            <a:extLst>
              <a:ext uri="{FF2B5EF4-FFF2-40B4-BE49-F238E27FC236}">
                <a16:creationId xmlns:a16="http://schemas.microsoft.com/office/drawing/2014/main" xmlns="" id="{9F2F645F-4978-D147-D7CC-B03F5757DF8D}"/>
              </a:ext>
            </a:extLst>
          </p:cNvPr>
          <p:cNvCxnSpPr>
            <a:cxnSpLocks/>
          </p:cNvCxnSpPr>
          <p:nvPr/>
        </p:nvCxnSpPr>
        <p:spPr>
          <a:xfrm flipH="1">
            <a:off x="6442243" y="6015757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de Seta Reta 172">
            <a:extLst>
              <a:ext uri="{FF2B5EF4-FFF2-40B4-BE49-F238E27FC236}">
                <a16:creationId xmlns:a16="http://schemas.microsoft.com/office/drawing/2014/main" xmlns="" id="{E3F3A5F9-8F45-0F1B-1646-68B6E9DBB27F}"/>
              </a:ext>
            </a:extLst>
          </p:cNvPr>
          <p:cNvCxnSpPr>
            <a:cxnSpLocks/>
          </p:cNvCxnSpPr>
          <p:nvPr/>
        </p:nvCxnSpPr>
        <p:spPr>
          <a:xfrm flipH="1">
            <a:off x="4295478" y="5997922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ector de Seta Reta 173">
            <a:extLst>
              <a:ext uri="{FF2B5EF4-FFF2-40B4-BE49-F238E27FC236}">
                <a16:creationId xmlns:a16="http://schemas.microsoft.com/office/drawing/2014/main" xmlns="" id="{59760A20-EF0C-9E8D-D9F1-35CB7B45C805}"/>
              </a:ext>
            </a:extLst>
          </p:cNvPr>
          <p:cNvCxnSpPr>
            <a:cxnSpLocks/>
          </p:cNvCxnSpPr>
          <p:nvPr/>
        </p:nvCxnSpPr>
        <p:spPr>
          <a:xfrm flipV="1">
            <a:off x="3520502" y="4945742"/>
            <a:ext cx="0" cy="310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ector: Curvo 202">
            <a:extLst>
              <a:ext uri="{FF2B5EF4-FFF2-40B4-BE49-F238E27FC236}">
                <a16:creationId xmlns:a16="http://schemas.microsoft.com/office/drawing/2014/main" xmlns="" id="{4E8F0331-EF23-C76B-268D-C1933696FFE6}"/>
              </a:ext>
            </a:extLst>
          </p:cNvPr>
          <p:cNvCxnSpPr>
            <a:cxnSpLocks/>
            <a:stCxn id="101" idx="2"/>
            <a:endCxn id="125" idx="2"/>
          </p:cNvCxnSpPr>
          <p:nvPr/>
        </p:nvCxnSpPr>
        <p:spPr>
          <a:xfrm rot="5400000">
            <a:off x="3474758" y="4305605"/>
            <a:ext cx="74487" cy="4264924"/>
          </a:xfrm>
          <a:prstGeom prst="curvedConnector3">
            <a:avLst>
              <a:gd name="adj1" fmla="val 40689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ector: Curvo 208">
            <a:extLst>
              <a:ext uri="{FF2B5EF4-FFF2-40B4-BE49-F238E27FC236}">
                <a16:creationId xmlns:a16="http://schemas.microsoft.com/office/drawing/2014/main" xmlns="" id="{CC7E2E99-F5B9-6287-3DDB-FEFC4D28CC2A}"/>
              </a:ext>
            </a:extLst>
          </p:cNvPr>
          <p:cNvCxnSpPr>
            <a:cxnSpLocks/>
            <a:stCxn id="107" idx="1"/>
            <a:endCxn id="113" idx="3"/>
          </p:cNvCxnSpPr>
          <p:nvPr/>
        </p:nvCxnSpPr>
        <p:spPr>
          <a:xfrm rot="10800000">
            <a:off x="2344600" y="3377570"/>
            <a:ext cx="432815" cy="263300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2" name="Group 2">
            <a:extLst>
              <a:ext uri="{FF2B5EF4-FFF2-40B4-BE49-F238E27FC236}">
                <a16:creationId xmlns:a16="http://schemas.microsoft.com/office/drawing/2014/main" xmlns="" id="{09FC99AC-1BEF-B93B-B918-6AF051B45D7C}"/>
              </a:ext>
            </a:extLst>
          </p:cNvPr>
          <p:cNvGrpSpPr/>
          <p:nvPr/>
        </p:nvGrpSpPr>
        <p:grpSpPr>
          <a:xfrm>
            <a:off x="2992574" y="2182568"/>
            <a:ext cx="1155267" cy="512230"/>
            <a:chOff x="0" y="0"/>
            <a:chExt cx="812800" cy="393390"/>
          </a:xfrm>
        </p:grpSpPr>
        <p:sp>
          <p:nvSpPr>
            <p:cNvPr id="223" name="Freeform 3">
              <a:extLst>
                <a:ext uri="{FF2B5EF4-FFF2-40B4-BE49-F238E27FC236}">
                  <a16:creationId xmlns:a16="http://schemas.microsoft.com/office/drawing/2014/main" xmlns="" id="{34A77BB7-7BB3-F4C0-AD33-2296AA218E14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224" name="TextBox 4">
              <a:extLst>
                <a:ext uri="{FF2B5EF4-FFF2-40B4-BE49-F238E27FC236}">
                  <a16:creationId xmlns:a16="http://schemas.microsoft.com/office/drawing/2014/main" xmlns="" id="{8A3CC593-A3EF-E7EC-ECE0-90F342AE31EB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25" name="CaixaDeTexto 224">
            <a:extLst>
              <a:ext uri="{FF2B5EF4-FFF2-40B4-BE49-F238E27FC236}">
                <a16:creationId xmlns:a16="http://schemas.microsoft.com/office/drawing/2014/main" xmlns="" id="{C9188312-81D2-507E-3219-A21135C0279D}"/>
              </a:ext>
            </a:extLst>
          </p:cNvPr>
          <p:cNvSpPr txBox="1"/>
          <p:nvPr/>
        </p:nvSpPr>
        <p:spPr>
          <a:xfrm>
            <a:off x="3211129" y="2249017"/>
            <a:ext cx="7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COAP</a:t>
            </a:r>
          </a:p>
        </p:txBody>
      </p:sp>
      <p:cxnSp>
        <p:nvCxnSpPr>
          <p:cNvPr id="227" name="Conector: Curvo 226">
            <a:extLst>
              <a:ext uri="{FF2B5EF4-FFF2-40B4-BE49-F238E27FC236}">
                <a16:creationId xmlns:a16="http://schemas.microsoft.com/office/drawing/2014/main" xmlns="" id="{2D6B49FA-81B9-EFB3-D95C-2CCE9E7345C4}"/>
              </a:ext>
            </a:extLst>
          </p:cNvPr>
          <p:cNvCxnSpPr>
            <a:cxnSpLocks/>
            <a:endCxn id="224" idx="1"/>
          </p:cNvCxnSpPr>
          <p:nvPr/>
        </p:nvCxnSpPr>
        <p:spPr>
          <a:xfrm flipV="1">
            <a:off x="1260400" y="2351866"/>
            <a:ext cx="1732174" cy="602196"/>
          </a:xfrm>
          <a:prstGeom prst="curvedConnector3">
            <a:avLst>
              <a:gd name="adj1" fmla="val -93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ector: Curvo 231">
            <a:extLst>
              <a:ext uri="{FF2B5EF4-FFF2-40B4-BE49-F238E27FC236}">
                <a16:creationId xmlns:a16="http://schemas.microsoft.com/office/drawing/2014/main" xmlns="" id="{8416F353-EBD8-9DCE-83C2-6495ED88FD44}"/>
              </a:ext>
            </a:extLst>
          </p:cNvPr>
          <p:cNvCxnSpPr>
            <a:cxnSpLocks/>
          </p:cNvCxnSpPr>
          <p:nvPr/>
        </p:nvCxnSpPr>
        <p:spPr>
          <a:xfrm rot="16200000" flipV="1">
            <a:off x="4099018" y="2415930"/>
            <a:ext cx="1560245" cy="1538451"/>
          </a:xfrm>
          <a:prstGeom prst="curvedConnector3">
            <a:avLst>
              <a:gd name="adj1" fmla="val 9906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ector: Curvo 245">
            <a:extLst>
              <a:ext uri="{FF2B5EF4-FFF2-40B4-BE49-F238E27FC236}">
                <a16:creationId xmlns:a16="http://schemas.microsoft.com/office/drawing/2014/main" xmlns="" id="{E9EBF66B-AFF3-2202-62A6-ABCE96BE123B}"/>
              </a:ext>
            </a:extLst>
          </p:cNvPr>
          <p:cNvCxnSpPr>
            <a:cxnSpLocks/>
          </p:cNvCxnSpPr>
          <p:nvPr/>
        </p:nvCxnSpPr>
        <p:spPr>
          <a:xfrm>
            <a:off x="8912096" y="534464"/>
            <a:ext cx="622853" cy="596829"/>
          </a:xfrm>
          <a:prstGeom prst="curvedConnector3">
            <a:avLst>
              <a:gd name="adj1" fmla="val 9575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ector: Curvo 258">
            <a:extLst>
              <a:ext uri="{FF2B5EF4-FFF2-40B4-BE49-F238E27FC236}">
                <a16:creationId xmlns:a16="http://schemas.microsoft.com/office/drawing/2014/main" xmlns="" id="{BD327FAD-12FE-D0B9-A078-DB9B70586BCA}"/>
              </a:ext>
            </a:extLst>
          </p:cNvPr>
          <p:cNvCxnSpPr>
            <a:cxnSpLocks/>
          </p:cNvCxnSpPr>
          <p:nvPr/>
        </p:nvCxnSpPr>
        <p:spPr>
          <a:xfrm rot="16200000" flipH="1">
            <a:off x="7353101" y="1882571"/>
            <a:ext cx="289298" cy="261261"/>
          </a:xfrm>
          <a:prstGeom prst="curvedConnector3">
            <a:avLst>
              <a:gd name="adj1" fmla="val 951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CaixaDeTexto 282">
            <a:extLst>
              <a:ext uri="{FF2B5EF4-FFF2-40B4-BE49-F238E27FC236}">
                <a16:creationId xmlns:a16="http://schemas.microsoft.com/office/drawing/2014/main" xmlns="" id="{8A7D5739-E520-DE6C-DE65-CADD6391E5D0}"/>
              </a:ext>
            </a:extLst>
          </p:cNvPr>
          <p:cNvSpPr txBox="1"/>
          <p:nvPr/>
        </p:nvSpPr>
        <p:spPr>
          <a:xfrm>
            <a:off x="2791883" y="1925423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/>
              <a:t>SEGES/COGEES/COAP</a:t>
            </a:r>
          </a:p>
        </p:txBody>
      </p:sp>
      <p:sp>
        <p:nvSpPr>
          <p:cNvPr id="285" name="CaixaDeTexto 284">
            <a:extLst>
              <a:ext uri="{FF2B5EF4-FFF2-40B4-BE49-F238E27FC236}">
                <a16:creationId xmlns:a16="http://schemas.microsoft.com/office/drawing/2014/main" xmlns="" id="{223AC076-532E-F338-3784-44786AB1CD95}"/>
              </a:ext>
            </a:extLst>
          </p:cNvPr>
          <p:cNvSpPr txBox="1"/>
          <p:nvPr/>
        </p:nvSpPr>
        <p:spPr>
          <a:xfrm>
            <a:off x="703523" y="3741529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/>
              <a:t>Prazo de 60 dias</a:t>
            </a:r>
          </a:p>
        </p:txBody>
      </p:sp>
      <p:grpSp>
        <p:nvGrpSpPr>
          <p:cNvPr id="286" name="Group 2">
            <a:extLst>
              <a:ext uri="{FF2B5EF4-FFF2-40B4-BE49-F238E27FC236}">
                <a16:creationId xmlns:a16="http://schemas.microsoft.com/office/drawing/2014/main" xmlns="" id="{3F14936B-DB24-E061-EF0F-8388983CAFC1}"/>
              </a:ext>
            </a:extLst>
          </p:cNvPr>
          <p:cNvGrpSpPr/>
          <p:nvPr/>
        </p:nvGrpSpPr>
        <p:grpSpPr>
          <a:xfrm>
            <a:off x="10536132" y="1752356"/>
            <a:ext cx="1641076" cy="527727"/>
            <a:chOff x="0" y="0"/>
            <a:chExt cx="812800" cy="393390"/>
          </a:xfrm>
        </p:grpSpPr>
        <p:sp>
          <p:nvSpPr>
            <p:cNvPr id="287" name="Freeform 3">
              <a:extLst>
                <a:ext uri="{FF2B5EF4-FFF2-40B4-BE49-F238E27FC236}">
                  <a16:creationId xmlns:a16="http://schemas.microsoft.com/office/drawing/2014/main" xmlns="" id="{DC153C21-A898-CFBE-CB42-BC34A17BE9FB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288" name="TextBox 4">
              <a:extLst>
                <a:ext uri="{FF2B5EF4-FFF2-40B4-BE49-F238E27FC236}">
                  <a16:creationId xmlns:a16="http://schemas.microsoft.com/office/drawing/2014/main" xmlns="" id="{3F69F37D-875D-D96C-0569-65A3E44C39E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89" name="CaixaDeTexto 288">
            <a:extLst>
              <a:ext uri="{FF2B5EF4-FFF2-40B4-BE49-F238E27FC236}">
                <a16:creationId xmlns:a16="http://schemas.microsoft.com/office/drawing/2014/main" xmlns="" id="{EC6A6DBB-8903-6FF6-9482-20E92EB8BBE6}"/>
              </a:ext>
            </a:extLst>
          </p:cNvPr>
          <p:cNvSpPr txBox="1"/>
          <p:nvPr/>
        </p:nvSpPr>
        <p:spPr>
          <a:xfrm>
            <a:off x="10638549" y="1776894"/>
            <a:ext cx="164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>
                <a:solidFill>
                  <a:schemeClr val="bg1"/>
                </a:solidFill>
              </a:rPr>
              <a:t>Publicação no D.O + convocação via SEI</a:t>
            </a:r>
          </a:p>
        </p:txBody>
      </p:sp>
      <p:cxnSp>
        <p:nvCxnSpPr>
          <p:cNvPr id="291" name="Conector de Seta Reta 290">
            <a:extLst>
              <a:ext uri="{FF2B5EF4-FFF2-40B4-BE49-F238E27FC236}">
                <a16:creationId xmlns:a16="http://schemas.microsoft.com/office/drawing/2014/main" xmlns="" id="{4C5955F4-621E-37F5-28D4-3D12AE3E5CAE}"/>
              </a:ext>
            </a:extLst>
          </p:cNvPr>
          <p:cNvCxnSpPr/>
          <p:nvPr/>
        </p:nvCxnSpPr>
        <p:spPr>
          <a:xfrm flipV="1">
            <a:off x="11589144" y="2332468"/>
            <a:ext cx="0" cy="991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61">
            <a:extLst>
              <a:ext uri="{FF2B5EF4-FFF2-40B4-BE49-F238E27FC236}">
                <a16:creationId xmlns:a16="http://schemas.microsoft.com/office/drawing/2014/main" xmlns="" id="{2D5C9ED9-C123-4F1C-A6B3-DBA46042D1C1}"/>
              </a:ext>
            </a:extLst>
          </p:cNvPr>
          <p:cNvSpPr/>
          <p:nvPr/>
        </p:nvSpPr>
        <p:spPr>
          <a:xfrm>
            <a:off x="234474" y="59242"/>
            <a:ext cx="329785" cy="343134"/>
          </a:xfrm>
          <a:custGeom>
            <a:avLst/>
            <a:gdLst/>
            <a:ahLst/>
            <a:cxnLst/>
            <a:rect l="l" t="t" r="r" b="b"/>
            <a:pathLst>
              <a:path w="1097329" h="1097329">
                <a:moveTo>
                  <a:pt x="0" y="0"/>
                </a:moveTo>
                <a:lnTo>
                  <a:pt x="1097329" y="0"/>
                </a:lnTo>
                <a:lnTo>
                  <a:pt x="1097329" y="1097329"/>
                </a:lnTo>
                <a:lnTo>
                  <a:pt x="0" y="109732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xmlns="" id="{CFF13F46-907F-268D-7F8D-1A28B58C835E}"/>
              </a:ext>
            </a:extLst>
          </p:cNvPr>
          <p:cNvSpPr txBox="1"/>
          <p:nvPr/>
        </p:nvSpPr>
        <p:spPr>
          <a:xfrm>
            <a:off x="576989" y="61156"/>
            <a:ext cx="7803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FLUXOS DE READAPTAÇÃO FUNCIONAL:  </a:t>
            </a:r>
            <a:r>
              <a:rPr lang="pt-BR" b="1">
                <a:solidFill>
                  <a:schemeClr val="accent4">
                    <a:lumMod val="50000"/>
                  </a:schemeClr>
                </a:solidFill>
              </a:rPr>
              <a:t>COTA DE ACESSIBILIDADE</a:t>
            </a:r>
          </a:p>
        </p:txBody>
      </p:sp>
      <p:sp>
        <p:nvSpPr>
          <p:cNvPr id="132" name="CaixaDeTexto 131">
            <a:extLst>
              <a:ext uri="{FF2B5EF4-FFF2-40B4-BE49-F238E27FC236}">
                <a16:creationId xmlns:a16="http://schemas.microsoft.com/office/drawing/2014/main" xmlns="" id="{8A7D5739-E520-DE6C-DE65-CADD6391E5D0}"/>
              </a:ext>
            </a:extLst>
          </p:cNvPr>
          <p:cNvSpPr txBox="1"/>
          <p:nvPr/>
        </p:nvSpPr>
        <p:spPr>
          <a:xfrm>
            <a:off x="4034975" y="2166576"/>
            <a:ext cx="276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*</a:t>
            </a:r>
          </a:p>
        </p:txBody>
      </p:sp>
      <p:sp>
        <p:nvSpPr>
          <p:cNvPr id="154" name="CaixaDeTexto 153">
            <a:extLst>
              <a:ext uri="{FF2B5EF4-FFF2-40B4-BE49-F238E27FC236}">
                <a16:creationId xmlns:a16="http://schemas.microsoft.com/office/drawing/2014/main" xmlns="" id="{3B9EBF1E-70A8-C56F-A674-2A29AB824F24}"/>
              </a:ext>
            </a:extLst>
          </p:cNvPr>
          <p:cNvSpPr txBox="1"/>
          <p:nvPr/>
        </p:nvSpPr>
        <p:spPr>
          <a:xfrm>
            <a:off x="7492879" y="1887923"/>
            <a:ext cx="147178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/>
              <a:t>Verificar fluxo para solicitação de readaptação funcional</a:t>
            </a:r>
          </a:p>
        </p:txBody>
      </p:sp>
      <p:cxnSp>
        <p:nvCxnSpPr>
          <p:cNvPr id="155" name="Conector: Angulado 41">
            <a:extLst>
              <a:ext uri="{FF2B5EF4-FFF2-40B4-BE49-F238E27FC236}">
                <a16:creationId xmlns:a16="http://schemas.microsoft.com/office/drawing/2014/main" xmlns="" id="{44AD1DD9-90C7-0390-4273-A01F5909B934}"/>
              </a:ext>
            </a:extLst>
          </p:cNvPr>
          <p:cNvCxnSpPr>
            <a:cxnSpLocks/>
          </p:cNvCxnSpPr>
          <p:nvPr/>
        </p:nvCxnSpPr>
        <p:spPr>
          <a:xfrm rot="10800000">
            <a:off x="6124753" y="1694645"/>
            <a:ext cx="2907953" cy="9067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CaixaDeTexto 174">
            <a:extLst>
              <a:ext uri="{FF2B5EF4-FFF2-40B4-BE49-F238E27FC236}">
                <a16:creationId xmlns:a16="http://schemas.microsoft.com/office/drawing/2014/main" xmlns="" id="{BC5B41B7-1C85-EE71-FE65-4AFD4CF4C614}"/>
              </a:ext>
            </a:extLst>
          </p:cNvPr>
          <p:cNvSpPr txBox="1"/>
          <p:nvPr/>
        </p:nvSpPr>
        <p:spPr>
          <a:xfrm>
            <a:off x="10172271" y="5913396"/>
            <a:ext cx="1977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Emissão de laudo</a:t>
            </a:r>
          </a:p>
        </p:txBody>
      </p:sp>
      <p:cxnSp>
        <p:nvCxnSpPr>
          <p:cNvPr id="176" name="Conector de Seta Reta 169">
            <a:extLst>
              <a:ext uri="{FF2B5EF4-FFF2-40B4-BE49-F238E27FC236}">
                <a16:creationId xmlns:a16="http://schemas.microsoft.com/office/drawing/2014/main" xmlns="" id="{18CF0882-39E8-1FFE-2A04-E329003C0564}"/>
              </a:ext>
            </a:extLst>
          </p:cNvPr>
          <p:cNvCxnSpPr>
            <a:cxnSpLocks/>
          </p:cNvCxnSpPr>
          <p:nvPr/>
        </p:nvCxnSpPr>
        <p:spPr>
          <a:xfrm flipH="1">
            <a:off x="10016014" y="6047565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de Seta Reta 170">
            <a:extLst>
              <a:ext uri="{FF2B5EF4-FFF2-40B4-BE49-F238E27FC236}">
                <a16:creationId xmlns:a16="http://schemas.microsoft.com/office/drawing/2014/main" xmlns="" id="{3256C515-E6E4-1651-842C-F3184032F8C5}"/>
              </a:ext>
            </a:extLst>
          </p:cNvPr>
          <p:cNvCxnSpPr>
            <a:cxnSpLocks/>
          </p:cNvCxnSpPr>
          <p:nvPr/>
        </p:nvCxnSpPr>
        <p:spPr>
          <a:xfrm>
            <a:off x="11120618" y="5208341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8" name="Group 2">
            <a:extLst>
              <a:ext uri="{FF2B5EF4-FFF2-40B4-BE49-F238E27FC236}">
                <a16:creationId xmlns:a16="http://schemas.microsoft.com/office/drawing/2014/main" xmlns="" id="{80217AB5-1AF7-A3B0-B0C4-7C5779ADAB05}"/>
              </a:ext>
            </a:extLst>
          </p:cNvPr>
          <p:cNvGrpSpPr/>
          <p:nvPr/>
        </p:nvGrpSpPr>
        <p:grpSpPr>
          <a:xfrm>
            <a:off x="10349298" y="5750395"/>
            <a:ext cx="1641076" cy="750514"/>
            <a:chOff x="0" y="0"/>
            <a:chExt cx="812800" cy="393390"/>
          </a:xfrm>
        </p:grpSpPr>
        <p:sp>
          <p:nvSpPr>
            <p:cNvPr id="179" name="Freeform 3">
              <a:extLst>
                <a:ext uri="{FF2B5EF4-FFF2-40B4-BE49-F238E27FC236}">
                  <a16:creationId xmlns:a16="http://schemas.microsoft.com/office/drawing/2014/main" xmlns="" id="{74EB9148-119F-5303-AC74-EA320E1F8BAB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80" name="TextBox 4">
              <a:extLst>
                <a:ext uri="{FF2B5EF4-FFF2-40B4-BE49-F238E27FC236}">
                  <a16:creationId xmlns:a16="http://schemas.microsoft.com/office/drawing/2014/main" xmlns="" id="{8F5B2330-17C3-3223-40AF-4DF622FB961A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81" name="CaixaDeTexto 180">
            <a:extLst>
              <a:ext uri="{FF2B5EF4-FFF2-40B4-BE49-F238E27FC236}">
                <a16:creationId xmlns:a16="http://schemas.microsoft.com/office/drawing/2014/main" xmlns="" id="{BC5B41B7-1C85-EE71-FE65-4AFD4CF4C614}"/>
              </a:ext>
            </a:extLst>
          </p:cNvPr>
          <p:cNvSpPr txBox="1"/>
          <p:nvPr/>
        </p:nvSpPr>
        <p:spPr>
          <a:xfrm>
            <a:off x="10259944" y="5802975"/>
            <a:ext cx="1839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Publicação da decisão pericial no </a:t>
            </a:r>
            <a:r>
              <a:rPr lang="pt-BR" sz="1200" err="1">
                <a:solidFill>
                  <a:schemeClr val="bg1"/>
                </a:solidFill>
              </a:rPr>
              <a:t>D.O</a:t>
            </a:r>
            <a:r>
              <a:rPr lang="pt-BR" sz="1200">
                <a:solidFill>
                  <a:schemeClr val="bg1"/>
                </a:solidFill>
              </a:rPr>
              <a:t> e emissão de laudo</a:t>
            </a:r>
          </a:p>
        </p:txBody>
      </p:sp>
      <p:cxnSp>
        <p:nvCxnSpPr>
          <p:cNvPr id="183" name="Conector: Curvo 249">
            <a:extLst>
              <a:ext uri="{FF2B5EF4-FFF2-40B4-BE49-F238E27FC236}">
                <a16:creationId xmlns:a16="http://schemas.microsoft.com/office/drawing/2014/main" xmlns="" id="{AA6D0FD8-B1EC-3A31-039D-BA1C552D4EBC}"/>
              </a:ext>
            </a:extLst>
          </p:cNvPr>
          <p:cNvCxnSpPr/>
          <p:nvPr/>
        </p:nvCxnSpPr>
        <p:spPr>
          <a:xfrm rot="5400000" flipH="1" flipV="1">
            <a:off x="7273865" y="572298"/>
            <a:ext cx="293952" cy="25008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" name="Group 2">
            <a:extLst>
              <a:ext uri="{FF2B5EF4-FFF2-40B4-BE49-F238E27FC236}">
                <a16:creationId xmlns:a16="http://schemas.microsoft.com/office/drawing/2014/main" xmlns="" id="{FA0C9B1E-EAA7-F67D-6FFD-E3F01812E166}"/>
              </a:ext>
            </a:extLst>
          </p:cNvPr>
          <p:cNvGrpSpPr/>
          <p:nvPr/>
        </p:nvGrpSpPr>
        <p:grpSpPr>
          <a:xfrm>
            <a:off x="2528153" y="4396670"/>
            <a:ext cx="1754079" cy="548806"/>
            <a:chOff x="0" y="-133350"/>
            <a:chExt cx="865537" cy="526740"/>
          </a:xfrm>
        </p:grpSpPr>
        <p:sp>
          <p:nvSpPr>
            <p:cNvPr id="185" name="Freeform 3">
              <a:extLst>
                <a:ext uri="{FF2B5EF4-FFF2-40B4-BE49-F238E27FC236}">
                  <a16:creationId xmlns:a16="http://schemas.microsoft.com/office/drawing/2014/main" xmlns="" id="{D9FA6BFD-31E3-EDC9-7F53-E7268723AE3A}"/>
                </a:ext>
              </a:extLst>
            </p:cNvPr>
            <p:cNvSpPr/>
            <p:nvPr/>
          </p:nvSpPr>
          <p:spPr>
            <a:xfrm>
              <a:off x="52737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86" name="TextBox 4">
              <a:extLst>
                <a:ext uri="{FF2B5EF4-FFF2-40B4-BE49-F238E27FC236}">
                  <a16:creationId xmlns:a16="http://schemas.microsoft.com/office/drawing/2014/main" xmlns="" id="{E90B863B-E716-A9D6-F30B-691841A45EFD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87" name="CaixaDeTexto 186">
            <a:extLst>
              <a:ext uri="{FF2B5EF4-FFF2-40B4-BE49-F238E27FC236}">
                <a16:creationId xmlns:a16="http://schemas.microsoft.com/office/drawing/2014/main" xmlns="" id="{7286A094-0781-2B1B-C744-DF083645E5DB}"/>
              </a:ext>
            </a:extLst>
          </p:cNvPr>
          <p:cNvSpPr txBox="1"/>
          <p:nvPr/>
        </p:nvSpPr>
        <p:spPr>
          <a:xfrm>
            <a:off x="2584786" y="4526759"/>
            <a:ext cx="17228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Conclui processo  com parecer</a:t>
            </a:r>
          </a:p>
        </p:txBody>
      </p:sp>
      <p:sp>
        <p:nvSpPr>
          <p:cNvPr id="127" name="CaixaDeTexto 126">
            <a:extLst>
              <a:ext uri="{FF2B5EF4-FFF2-40B4-BE49-F238E27FC236}">
                <a16:creationId xmlns:a16="http://schemas.microsoft.com/office/drawing/2014/main" xmlns="" id="{8A7D5739-E520-DE6C-DE65-CADD6391E5D0}"/>
              </a:ext>
            </a:extLst>
          </p:cNvPr>
          <p:cNvSpPr txBox="1"/>
          <p:nvPr/>
        </p:nvSpPr>
        <p:spPr>
          <a:xfrm>
            <a:off x="8170282" y="6570528"/>
            <a:ext cx="3942608" cy="305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pt-BR" sz="1000">
                <a:solidFill>
                  <a:schemeClr val="bg1">
                    <a:lumMod val="50000"/>
                  </a:schemeClr>
                </a:solidFill>
              </a:rPr>
              <a:t>* Retorna ao ponto inicial do </a:t>
            </a:r>
            <a:r>
              <a:rPr lang="pt-BR" sz="1000" err="1">
                <a:solidFill>
                  <a:schemeClr val="bg1">
                    <a:lumMod val="50000"/>
                  </a:schemeClr>
                </a:solidFill>
              </a:rPr>
              <a:t>COAP</a:t>
            </a:r>
            <a:r>
              <a:rPr lang="pt-BR" sz="1000">
                <a:solidFill>
                  <a:schemeClr val="bg1">
                    <a:lumMod val="50000"/>
                  </a:schemeClr>
                </a:solidFill>
              </a:rPr>
              <a:t> no fluxo.</a:t>
            </a:r>
          </a:p>
          <a:p>
            <a:pPr>
              <a:lnSpc>
                <a:spcPts val="800"/>
              </a:lnSpc>
            </a:pPr>
            <a:r>
              <a:rPr lang="pt-BR" sz="1000">
                <a:solidFill>
                  <a:schemeClr val="bg1">
                    <a:lumMod val="50000"/>
                  </a:schemeClr>
                </a:solidFill>
              </a:rPr>
              <a:t>   Serão permitidos 1 pedido de reconsideração e 1 pedido de recurso.</a:t>
            </a:r>
          </a:p>
        </p:txBody>
      </p:sp>
      <p:sp>
        <p:nvSpPr>
          <p:cNvPr id="129" name="CaixaDeTexto 128">
            <a:extLst>
              <a:ext uri="{FF2B5EF4-FFF2-40B4-BE49-F238E27FC236}">
                <a16:creationId xmlns:a16="http://schemas.microsoft.com/office/drawing/2014/main" xmlns="" id="{3B9EBF1E-70A8-C56F-A674-2A29AB824F24}"/>
              </a:ext>
            </a:extLst>
          </p:cNvPr>
          <p:cNvSpPr txBox="1"/>
          <p:nvPr/>
        </p:nvSpPr>
        <p:spPr>
          <a:xfrm>
            <a:off x="7468207" y="188332"/>
            <a:ext cx="14868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/>
              <a:t>Utiliza o processo autuado para o pedido de readaptação</a:t>
            </a:r>
          </a:p>
        </p:txBody>
      </p:sp>
      <p:sp>
        <p:nvSpPr>
          <p:cNvPr id="134" name="CaixaDeTexto 133">
            <a:extLst>
              <a:ext uri="{FF2B5EF4-FFF2-40B4-BE49-F238E27FC236}">
                <a16:creationId xmlns:a16="http://schemas.microsoft.com/office/drawing/2014/main" xmlns="" id="{82B57309-D332-A0C7-73BB-AA41E0708AE2}"/>
              </a:ext>
            </a:extLst>
          </p:cNvPr>
          <p:cNvSpPr txBox="1"/>
          <p:nvPr/>
        </p:nvSpPr>
        <p:spPr>
          <a:xfrm>
            <a:off x="2516546" y="1086632"/>
            <a:ext cx="303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>
                <a:solidFill>
                  <a:srgbClr val="0070C0"/>
                </a:solidFill>
              </a:rPr>
              <a:t>+</a:t>
            </a:r>
          </a:p>
        </p:txBody>
      </p:sp>
      <p:pic>
        <p:nvPicPr>
          <p:cNvPr id="3" name="Imagem 2" descr="Ícone&#10;&#10;Descrição gerada automaticamente">
            <a:extLst>
              <a:ext uri="{FF2B5EF4-FFF2-40B4-BE49-F238E27FC236}">
                <a16:creationId xmlns:a16="http://schemas.microsoft.com/office/drawing/2014/main" xmlns="" id="{9F281B3D-F894-E172-AE78-EE9C2A5AF8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69536" y="4396391"/>
            <a:ext cx="790575" cy="730250"/>
          </a:xfrm>
          <a:prstGeom prst="rect">
            <a:avLst/>
          </a:prstGeom>
        </p:spPr>
      </p:pic>
      <p:pic>
        <p:nvPicPr>
          <p:cNvPr id="14" name="Imagem 13" descr="Ícone&#10;&#10;Descrição gerada automaticamente">
            <a:extLst>
              <a:ext uri="{FF2B5EF4-FFF2-40B4-BE49-F238E27FC236}">
                <a16:creationId xmlns:a16="http://schemas.microsoft.com/office/drawing/2014/main" xmlns="" id="{D13FC6C0-D0F1-C1A3-E11E-A76E70ADC6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0119" y="5655807"/>
            <a:ext cx="790575" cy="730250"/>
          </a:xfrm>
          <a:prstGeom prst="rect">
            <a:avLst/>
          </a:prstGeom>
        </p:spPr>
      </p:pic>
      <p:pic>
        <p:nvPicPr>
          <p:cNvPr id="18" name="Imagem 17" descr="Ícone&#10;&#10;Descrição gerada automaticamente">
            <a:extLst>
              <a:ext uri="{FF2B5EF4-FFF2-40B4-BE49-F238E27FC236}">
                <a16:creationId xmlns:a16="http://schemas.microsoft.com/office/drawing/2014/main" xmlns="" id="{0771EAA6-935A-2AEF-B663-38446CDBC6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31286" y="956807"/>
            <a:ext cx="790575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714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Conector reto 119"/>
          <p:cNvCxnSpPr/>
          <p:nvPr/>
        </p:nvCxnSpPr>
        <p:spPr>
          <a:xfrm flipH="1">
            <a:off x="8060820" y="2146651"/>
            <a:ext cx="7316" cy="1008049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2" name="Group 2">
            <a:extLst>
              <a:ext uri="{FF2B5EF4-FFF2-40B4-BE49-F238E27FC236}">
                <a16:creationId xmlns:a16="http://schemas.microsoft.com/office/drawing/2014/main" xmlns="" id="{3F14936B-DB24-E061-EF0F-8388983CAFC1}"/>
              </a:ext>
            </a:extLst>
          </p:cNvPr>
          <p:cNvGrpSpPr/>
          <p:nvPr/>
        </p:nvGrpSpPr>
        <p:grpSpPr>
          <a:xfrm>
            <a:off x="3002984" y="1833305"/>
            <a:ext cx="1641076" cy="527727"/>
            <a:chOff x="0" y="0"/>
            <a:chExt cx="812800" cy="393390"/>
          </a:xfrm>
        </p:grpSpPr>
        <p:sp>
          <p:nvSpPr>
            <p:cNvPr id="143" name="Freeform 3">
              <a:extLst>
                <a:ext uri="{FF2B5EF4-FFF2-40B4-BE49-F238E27FC236}">
                  <a16:creationId xmlns:a16="http://schemas.microsoft.com/office/drawing/2014/main" xmlns="" id="{DC153C21-A898-CFBE-CB42-BC34A17BE9FB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44" name="TextBox 4">
              <a:extLst>
                <a:ext uri="{FF2B5EF4-FFF2-40B4-BE49-F238E27FC236}">
                  <a16:creationId xmlns:a16="http://schemas.microsoft.com/office/drawing/2014/main" xmlns="" id="{3F69F37D-875D-D96C-0569-65A3E44C39E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cxnSp>
        <p:nvCxnSpPr>
          <p:cNvPr id="146" name="Conector de Seta Reta 145">
            <a:extLst>
              <a:ext uri="{FF2B5EF4-FFF2-40B4-BE49-F238E27FC236}">
                <a16:creationId xmlns:a16="http://schemas.microsoft.com/office/drawing/2014/main" xmlns="" id="{0E97485D-B805-D178-2AEA-127A449509AC}"/>
              </a:ext>
            </a:extLst>
          </p:cNvPr>
          <p:cNvCxnSpPr>
            <a:cxnSpLocks/>
          </p:cNvCxnSpPr>
          <p:nvPr/>
        </p:nvCxnSpPr>
        <p:spPr>
          <a:xfrm flipH="1">
            <a:off x="10171957" y="1313805"/>
            <a:ext cx="1" cy="729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17">
            <a:extLst>
              <a:ext uri="{FF2B5EF4-FFF2-40B4-BE49-F238E27FC236}">
                <a16:creationId xmlns:a16="http://schemas.microsoft.com/office/drawing/2014/main" xmlns="" id="{D7F41C60-BBE2-8B99-86CD-5E8E14E1B872}"/>
              </a:ext>
            </a:extLst>
          </p:cNvPr>
          <p:cNvSpPr/>
          <p:nvPr/>
        </p:nvSpPr>
        <p:spPr>
          <a:xfrm>
            <a:off x="647114" y="814011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173FD1B1-5485-DDEC-51E2-343692E00D70}"/>
              </a:ext>
            </a:extLst>
          </p:cNvPr>
          <p:cNvSpPr txBox="1"/>
          <p:nvPr/>
        </p:nvSpPr>
        <p:spPr>
          <a:xfrm>
            <a:off x="1102123" y="987277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Servidor</a:t>
            </a:r>
          </a:p>
        </p:txBody>
      </p:sp>
      <p:sp>
        <p:nvSpPr>
          <p:cNvPr id="7" name="Freeform 17">
            <a:extLst>
              <a:ext uri="{FF2B5EF4-FFF2-40B4-BE49-F238E27FC236}">
                <a16:creationId xmlns:a16="http://schemas.microsoft.com/office/drawing/2014/main" xmlns="" id="{D3731846-BF3F-D2A9-BFAF-65102489CE17}"/>
              </a:ext>
            </a:extLst>
          </p:cNvPr>
          <p:cNvSpPr/>
          <p:nvPr/>
        </p:nvSpPr>
        <p:spPr>
          <a:xfrm>
            <a:off x="2846332" y="812530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A0C210E-B0F5-9397-4C3C-A88E8242D906}"/>
              </a:ext>
            </a:extLst>
          </p:cNvPr>
          <p:cNvSpPr txBox="1"/>
          <p:nvPr/>
        </p:nvSpPr>
        <p:spPr>
          <a:xfrm>
            <a:off x="3445720" y="1016165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Chefia </a:t>
            </a:r>
          </a:p>
        </p:txBody>
      </p:sp>
      <p:sp>
        <p:nvSpPr>
          <p:cNvPr id="9" name="Freeform 17">
            <a:extLst>
              <a:ext uri="{FF2B5EF4-FFF2-40B4-BE49-F238E27FC236}">
                <a16:creationId xmlns:a16="http://schemas.microsoft.com/office/drawing/2014/main" xmlns="" id="{031EB4FC-738C-B0F6-F4F3-E898FE1F716E}"/>
              </a:ext>
            </a:extLst>
          </p:cNvPr>
          <p:cNvSpPr/>
          <p:nvPr/>
        </p:nvSpPr>
        <p:spPr>
          <a:xfrm>
            <a:off x="5295087" y="810070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82B57309-D332-A0C7-73BB-AA41E0708AE2}"/>
              </a:ext>
            </a:extLst>
          </p:cNvPr>
          <p:cNvSpPr txBox="1"/>
          <p:nvPr/>
        </p:nvSpPr>
        <p:spPr>
          <a:xfrm>
            <a:off x="660452" y="582052"/>
            <a:ext cx="18847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err="1"/>
              <a:t>DEAC</a:t>
            </a:r>
            <a:endParaRPr lang="pt-BR" sz="110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8E950EF6-E013-AE9A-33FA-5C597C69DC01}"/>
              </a:ext>
            </a:extLst>
          </p:cNvPr>
          <p:cNvSpPr txBox="1"/>
          <p:nvPr/>
        </p:nvSpPr>
        <p:spPr>
          <a:xfrm>
            <a:off x="3051949" y="579385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Servidor readaptado?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553B8BDA-06C9-96CF-9687-4483B2282C85}"/>
              </a:ext>
            </a:extLst>
          </p:cNvPr>
          <p:cNvSpPr txBox="1"/>
          <p:nvPr/>
        </p:nvSpPr>
        <p:spPr>
          <a:xfrm>
            <a:off x="4743843" y="911429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3B9EBF1E-70A8-C56F-A674-2A29AB824F24}"/>
              </a:ext>
            </a:extLst>
          </p:cNvPr>
          <p:cNvSpPr txBox="1"/>
          <p:nvPr/>
        </p:nvSpPr>
        <p:spPr>
          <a:xfrm>
            <a:off x="7391840" y="1566921"/>
            <a:ext cx="14868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/>
              <a:t>Utiliza o processo autuado para o pedido de readaptação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1BA4940D-A6C5-D8B9-DC42-B5059D00BE4F}"/>
              </a:ext>
            </a:extLst>
          </p:cNvPr>
          <p:cNvSpPr txBox="1"/>
          <p:nvPr/>
        </p:nvSpPr>
        <p:spPr>
          <a:xfrm>
            <a:off x="3352821" y="1532647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xmlns="" id="{B13F6F18-303D-6FA7-2B11-60C7722DC941}"/>
              </a:ext>
            </a:extLst>
          </p:cNvPr>
          <p:cNvGrpSpPr/>
          <p:nvPr/>
        </p:nvGrpSpPr>
        <p:grpSpPr>
          <a:xfrm>
            <a:off x="9594324" y="961995"/>
            <a:ext cx="1155267" cy="512230"/>
            <a:chOff x="0" y="0"/>
            <a:chExt cx="812800" cy="393390"/>
          </a:xfrm>
        </p:grpSpPr>
        <p:sp>
          <p:nvSpPr>
            <p:cNvPr id="21" name="Freeform 3">
              <a:extLst>
                <a:ext uri="{FF2B5EF4-FFF2-40B4-BE49-F238E27FC236}">
                  <a16:creationId xmlns:a16="http://schemas.microsoft.com/office/drawing/2014/main" xmlns="" id="{01B032CB-96BE-2760-BDD4-0F4E7CF52066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22" name="TextBox 4">
              <a:extLst>
                <a:ext uri="{FF2B5EF4-FFF2-40B4-BE49-F238E27FC236}">
                  <a16:creationId xmlns:a16="http://schemas.microsoft.com/office/drawing/2014/main" xmlns="" id="{5F095A3D-8013-6CE4-EF16-91D50AF7F327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4" name="CaixaDeTexto 23">
            <a:extLst>
              <a:ext uri="{FF2B5EF4-FFF2-40B4-BE49-F238E27FC236}">
                <a16:creationId xmlns:a16="http://schemas.microsoft.com/office/drawing/2014/main" xmlns="" id="{53DE53B1-106F-CB1C-C45E-BF8C625C7E8F}"/>
              </a:ext>
            </a:extLst>
          </p:cNvPr>
          <p:cNvSpPr txBox="1"/>
          <p:nvPr/>
        </p:nvSpPr>
        <p:spPr>
          <a:xfrm>
            <a:off x="9812879" y="1028444"/>
            <a:ext cx="7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COAP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xmlns="" id="{E9C015A7-337C-1358-B16F-D246429305C2}"/>
              </a:ext>
            </a:extLst>
          </p:cNvPr>
          <p:cNvSpPr txBox="1"/>
          <p:nvPr/>
        </p:nvSpPr>
        <p:spPr>
          <a:xfrm>
            <a:off x="9474537" y="705813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/>
              <a:t>SEGES/COGEES/COAP</a:t>
            </a:r>
          </a:p>
        </p:txBody>
      </p:sp>
      <p:grpSp>
        <p:nvGrpSpPr>
          <p:cNvPr id="34" name="Group 5">
            <a:extLst>
              <a:ext uri="{FF2B5EF4-FFF2-40B4-BE49-F238E27FC236}">
                <a16:creationId xmlns:a16="http://schemas.microsoft.com/office/drawing/2014/main" xmlns="" id="{9D81143B-5F7D-67E5-DD32-29223C779895}"/>
              </a:ext>
            </a:extLst>
          </p:cNvPr>
          <p:cNvGrpSpPr/>
          <p:nvPr/>
        </p:nvGrpSpPr>
        <p:grpSpPr>
          <a:xfrm>
            <a:off x="9439141" y="2075828"/>
            <a:ext cx="1694945" cy="1098359"/>
            <a:chOff x="-260457" y="-123826"/>
            <a:chExt cx="933557" cy="812800"/>
          </a:xfrm>
        </p:grpSpPr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xmlns="" id="{DC4F7D06-A3BA-B444-8007-3032BAB2C186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36" name="TextBox 7">
              <a:extLst>
                <a:ext uri="{FF2B5EF4-FFF2-40B4-BE49-F238E27FC236}">
                  <a16:creationId xmlns:a16="http://schemas.microsoft.com/office/drawing/2014/main" xmlns="" id="{97C2849F-3F78-425C-2E0A-8252E1D258AD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37" name="CaixaDeTexto 36">
            <a:extLst>
              <a:ext uri="{FF2B5EF4-FFF2-40B4-BE49-F238E27FC236}">
                <a16:creationId xmlns:a16="http://schemas.microsoft.com/office/drawing/2014/main" xmlns="" id="{305DB694-2C55-45FC-415A-2C906943D11E}"/>
              </a:ext>
            </a:extLst>
          </p:cNvPr>
          <p:cNvSpPr txBox="1"/>
          <p:nvPr/>
        </p:nvSpPr>
        <p:spPr>
          <a:xfrm>
            <a:off x="9368485" y="2394174"/>
            <a:ext cx="164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Documentação completa?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xmlns="" id="{F6C72878-9131-26DB-073F-19AA1ACAFD08}"/>
              </a:ext>
            </a:extLst>
          </p:cNvPr>
          <p:cNvSpPr txBox="1"/>
          <p:nvPr/>
        </p:nvSpPr>
        <p:spPr>
          <a:xfrm>
            <a:off x="10906223" y="2474474"/>
            <a:ext cx="415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xmlns="" id="{2D243982-05D9-AA9D-8022-8DE40886EC7C}"/>
              </a:ext>
            </a:extLst>
          </p:cNvPr>
          <p:cNvSpPr txBox="1"/>
          <p:nvPr/>
        </p:nvSpPr>
        <p:spPr>
          <a:xfrm>
            <a:off x="9032705" y="2451066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grpSp>
        <p:nvGrpSpPr>
          <p:cNvPr id="44" name="Group 2">
            <a:extLst>
              <a:ext uri="{FF2B5EF4-FFF2-40B4-BE49-F238E27FC236}">
                <a16:creationId xmlns:a16="http://schemas.microsoft.com/office/drawing/2014/main" xmlns="" id="{1FC640C5-7F9F-24F5-8C5F-A4E3464AD392}"/>
              </a:ext>
            </a:extLst>
          </p:cNvPr>
          <p:cNvGrpSpPr/>
          <p:nvPr/>
        </p:nvGrpSpPr>
        <p:grpSpPr>
          <a:xfrm>
            <a:off x="10153925" y="3327868"/>
            <a:ext cx="1852267" cy="527727"/>
            <a:chOff x="0" y="0"/>
            <a:chExt cx="812800" cy="393390"/>
          </a:xfrm>
        </p:grpSpPr>
        <p:sp>
          <p:nvSpPr>
            <p:cNvPr id="45" name="Freeform 3">
              <a:extLst>
                <a:ext uri="{FF2B5EF4-FFF2-40B4-BE49-F238E27FC236}">
                  <a16:creationId xmlns:a16="http://schemas.microsoft.com/office/drawing/2014/main" xmlns="" id="{A2492B7C-172A-C58D-7575-5B293A5E9403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46" name="TextBox 4">
              <a:extLst>
                <a:ext uri="{FF2B5EF4-FFF2-40B4-BE49-F238E27FC236}">
                  <a16:creationId xmlns:a16="http://schemas.microsoft.com/office/drawing/2014/main" xmlns="" id="{722E4F04-68A3-C26C-322B-5F5E85F23C7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47" name="CaixaDeTexto 46">
            <a:extLst>
              <a:ext uri="{FF2B5EF4-FFF2-40B4-BE49-F238E27FC236}">
                <a16:creationId xmlns:a16="http://schemas.microsoft.com/office/drawing/2014/main" xmlns="" id="{493860F6-ADFE-F197-6FB9-13C335FDDD61}"/>
              </a:ext>
            </a:extLst>
          </p:cNvPr>
          <p:cNvSpPr txBox="1"/>
          <p:nvPr/>
        </p:nvSpPr>
        <p:spPr>
          <a:xfrm>
            <a:off x="10044613" y="3443804"/>
            <a:ext cx="2058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Avaliação documental</a:t>
            </a:r>
          </a:p>
        </p:txBody>
      </p:sp>
      <p:sp>
        <p:nvSpPr>
          <p:cNvPr id="96" name="Freeform 17">
            <a:extLst>
              <a:ext uri="{FF2B5EF4-FFF2-40B4-BE49-F238E27FC236}">
                <a16:creationId xmlns:a16="http://schemas.microsoft.com/office/drawing/2014/main" xmlns="" id="{8EE7666E-75A6-3E9E-9A7A-658DC2B16A30}"/>
              </a:ext>
            </a:extLst>
          </p:cNvPr>
          <p:cNvSpPr/>
          <p:nvPr/>
        </p:nvSpPr>
        <p:spPr>
          <a:xfrm>
            <a:off x="6696413" y="5132391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98" name="Group 5">
            <a:extLst>
              <a:ext uri="{FF2B5EF4-FFF2-40B4-BE49-F238E27FC236}">
                <a16:creationId xmlns:a16="http://schemas.microsoft.com/office/drawing/2014/main" xmlns="" id="{EC2B670D-66DF-F040-4457-E514C390D826}"/>
              </a:ext>
            </a:extLst>
          </p:cNvPr>
          <p:cNvGrpSpPr/>
          <p:nvPr/>
        </p:nvGrpSpPr>
        <p:grpSpPr>
          <a:xfrm>
            <a:off x="4806170" y="4852028"/>
            <a:ext cx="1881173" cy="1311783"/>
            <a:chOff x="-260457" y="-123826"/>
            <a:chExt cx="933557" cy="812800"/>
          </a:xfrm>
        </p:grpSpPr>
        <p:sp>
          <p:nvSpPr>
            <p:cNvPr id="99" name="Freeform 6">
              <a:extLst>
                <a:ext uri="{FF2B5EF4-FFF2-40B4-BE49-F238E27FC236}">
                  <a16:creationId xmlns:a16="http://schemas.microsoft.com/office/drawing/2014/main" xmlns="" id="{ABD16249-20AD-C301-D4ED-84D9F69D9FA1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00" name="TextBox 7">
              <a:extLst>
                <a:ext uri="{FF2B5EF4-FFF2-40B4-BE49-F238E27FC236}">
                  <a16:creationId xmlns:a16="http://schemas.microsoft.com/office/drawing/2014/main" xmlns="" id="{0B45736C-91DC-B45F-FEAF-87EE44680794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101" name="CaixaDeTexto 100">
            <a:extLst>
              <a:ext uri="{FF2B5EF4-FFF2-40B4-BE49-F238E27FC236}">
                <a16:creationId xmlns:a16="http://schemas.microsoft.com/office/drawing/2014/main" xmlns="" id="{EDF17A6E-8E8C-8B94-017B-C18B5D14531A}"/>
              </a:ext>
            </a:extLst>
          </p:cNvPr>
          <p:cNvSpPr txBox="1"/>
          <p:nvPr/>
        </p:nvSpPr>
        <p:spPr>
          <a:xfrm>
            <a:off x="4843778" y="5157348"/>
            <a:ext cx="15625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Pedido de compatibilidade para </a:t>
            </a:r>
            <a:r>
              <a:rPr lang="pt-BR" sz="1100" err="1">
                <a:solidFill>
                  <a:schemeClr val="bg1"/>
                </a:solidFill>
              </a:rPr>
              <a:t>DEAC</a:t>
            </a:r>
            <a:r>
              <a:rPr lang="pt-BR" sz="1100">
                <a:solidFill>
                  <a:schemeClr val="bg1"/>
                </a:solidFill>
              </a:rPr>
              <a:t> deferido?</a:t>
            </a:r>
          </a:p>
        </p:txBody>
      </p:sp>
      <p:sp>
        <p:nvSpPr>
          <p:cNvPr id="102" name="CaixaDeTexto 101">
            <a:extLst>
              <a:ext uri="{FF2B5EF4-FFF2-40B4-BE49-F238E27FC236}">
                <a16:creationId xmlns:a16="http://schemas.microsoft.com/office/drawing/2014/main" xmlns="" id="{5A7A6F39-E89D-C06B-A2E6-F928BFBCECE7}"/>
              </a:ext>
            </a:extLst>
          </p:cNvPr>
          <p:cNvSpPr txBox="1"/>
          <p:nvPr/>
        </p:nvSpPr>
        <p:spPr>
          <a:xfrm>
            <a:off x="4452409" y="5347807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xmlns="" id="{37A19713-FB68-E798-41FD-DF61FAFF4FD6}"/>
              </a:ext>
            </a:extLst>
          </p:cNvPr>
          <p:cNvSpPr txBox="1"/>
          <p:nvPr/>
        </p:nvSpPr>
        <p:spPr>
          <a:xfrm>
            <a:off x="5408236" y="6083644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104" name="Group 5">
            <a:extLst>
              <a:ext uri="{FF2B5EF4-FFF2-40B4-BE49-F238E27FC236}">
                <a16:creationId xmlns:a16="http://schemas.microsoft.com/office/drawing/2014/main" xmlns="" id="{10A59243-7E30-8692-211C-85A87A17B915}"/>
              </a:ext>
            </a:extLst>
          </p:cNvPr>
          <p:cNvGrpSpPr/>
          <p:nvPr/>
        </p:nvGrpSpPr>
        <p:grpSpPr>
          <a:xfrm>
            <a:off x="2807284" y="4937126"/>
            <a:ext cx="1694945" cy="1098359"/>
            <a:chOff x="-260457" y="-123826"/>
            <a:chExt cx="933557" cy="812800"/>
          </a:xfrm>
        </p:grpSpPr>
        <p:sp>
          <p:nvSpPr>
            <p:cNvPr id="105" name="Freeform 6">
              <a:extLst>
                <a:ext uri="{FF2B5EF4-FFF2-40B4-BE49-F238E27FC236}">
                  <a16:creationId xmlns:a16="http://schemas.microsoft.com/office/drawing/2014/main" xmlns="" id="{766D76BE-B101-E91B-D287-4A116B4ED39E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06" name="TextBox 7">
              <a:extLst>
                <a:ext uri="{FF2B5EF4-FFF2-40B4-BE49-F238E27FC236}">
                  <a16:creationId xmlns:a16="http://schemas.microsoft.com/office/drawing/2014/main" xmlns="" id="{B422B072-A4A9-C9D6-8290-E182A800FBE2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107" name="CaixaDeTexto 106">
            <a:extLst>
              <a:ext uri="{FF2B5EF4-FFF2-40B4-BE49-F238E27FC236}">
                <a16:creationId xmlns:a16="http://schemas.microsoft.com/office/drawing/2014/main" xmlns="" id="{ECCA03E1-8B4E-8617-7420-EDF84C4D65E7}"/>
              </a:ext>
            </a:extLst>
          </p:cNvPr>
          <p:cNvSpPr txBox="1"/>
          <p:nvPr/>
        </p:nvSpPr>
        <p:spPr>
          <a:xfrm>
            <a:off x="2777414" y="5269120"/>
            <a:ext cx="1506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Interposição de      recurso?</a:t>
            </a:r>
          </a:p>
        </p:txBody>
      </p:sp>
      <p:sp>
        <p:nvSpPr>
          <p:cNvPr id="108" name="CaixaDeTexto 107">
            <a:extLst>
              <a:ext uri="{FF2B5EF4-FFF2-40B4-BE49-F238E27FC236}">
                <a16:creationId xmlns:a16="http://schemas.microsoft.com/office/drawing/2014/main" xmlns="" id="{23105390-F861-B05F-2B37-824C57BF8ED9}"/>
              </a:ext>
            </a:extLst>
          </p:cNvPr>
          <p:cNvSpPr txBox="1"/>
          <p:nvPr/>
        </p:nvSpPr>
        <p:spPr>
          <a:xfrm>
            <a:off x="3305666" y="4707373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sp>
        <p:nvSpPr>
          <p:cNvPr id="109" name="CaixaDeTexto 108">
            <a:extLst>
              <a:ext uri="{FF2B5EF4-FFF2-40B4-BE49-F238E27FC236}">
                <a16:creationId xmlns:a16="http://schemas.microsoft.com/office/drawing/2014/main" xmlns="" id="{53EE5418-0D72-1BD0-1364-D2E6797B3210}"/>
              </a:ext>
            </a:extLst>
          </p:cNvPr>
          <p:cNvSpPr txBox="1"/>
          <p:nvPr/>
        </p:nvSpPr>
        <p:spPr>
          <a:xfrm>
            <a:off x="2609253" y="5483177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110" name="Group 2">
            <a:extLst>
              <a:ext uri="{FF2B5EF4-FFF2-40B4-BE49-F238E27FC236}">
                <a16:creationId xmlns:a16="http://schemas.microsoft.com/office/drawing/2014/main" xmlns="" id="{F6EE6A1E-D679-DD21-624C-C14E9D34C0BB}"/>
              </a:ext>
            </a:extLst>
          </p:cNvPr>
          <p:cNvGrpSpPr/>
          <p:nvPr/>
        </p:nvGrpSpPr>
        <p:grpSpPr>
          <a:xfrm>
            <a:off x="295246" y="2936199"/>
            <a:ext cx="2049353" cy="820379"/>
            <a:chOff x="0" y="0"/>
            <a:chExt cx="812800" cy="393390"/>
          </a:xfrm>
        </p:grpSpPr>
        <p:sp>
          <p:nvSpPr>
            <p:cNvPr id="111" name="Freeform 3">
              <a:extLst>
                <a:ext uri="{FF2B5EF4-FFF2-40B4-BE49-F238E27FC236}">
                  <a16:creationId xmlns:a16="http://schemas.microsoft.com/office/drawing/2014/main" xmlns="" id="{A08296DB-4B0F-E3A1-4114-F62DB7BA5524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12" name="TextBox 4">
              <a:extLst>
                <a:ext uri="{FF2B5EF4-FFF2-40B4-BE49-F238E27FC236}">
                  <a16:creationId xmlns:a16="http://schemas.microsoft.com/office/drawing/2014/main" xmlns="" id="{C3035F0B-7B58-1978-0BCB-328854A27EA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13" name="CaixaDeTexto 112">
            <a:extLst>
              <a:ext uri="{FF2B5EF4-FFF2-40B4-BE49-F238E27FC236}">
                <a16:creationId xmlns:a16="http://schemas.microsoft.com/office/drawing/2014/main" xmlns="" id="{5998F5B6-0C99-5C24-1409-DD966AC83FF8}"/>
              </a:ext>
            </a:extLst>
          </p:cNvPr>
          <p:cNvSpPr txBox="1"/>
          <p:nvPr/>
        </p:nvSpPr>
        <p:spPr>
          <a:xfrm>
            <a:off x="261504" y="2962070"/>
            <a:ext cx="2083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Insere novos subsídios médicos e de tratamento de saúde que justifiquem o recurso</a:t>
            </a:r>
          </a:p>
        </p:txBody>
      </p:sp>
      <p:sp>
        <p:nvSpPr>
          <p:cNvPr id="126" name="CaixaDeTexto 125">
            <a:extLst>
              <a:ext uri="{FF2B5EF4-FFF2-40B4-BE49-F238E27FC236}">
                <a16:creationId xmlns:a16="http://schemas.microsoft.com/office/drawing/2014/main" xmlns="" id="{684197F3-FDFD-C9D1-0EDB-FC93B08E8EEF}"/>
              </a:ext>
            </a:extLst>
          </p:cNvPr>
          <p:cNvSpPr txBox="1"/>
          <p:nvPr/>
        </p:nvSpPr>
        <p:spPr>
          <a:xfrm>
            <a:off x="250057" y="5250542"/>
            <a:ext cx="22334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Retorna o processo com a emissão do parecer</a:t>
            </a:r>
          </a:p>
        </p:txBody>
      </p:sp>
      <p:cxnSp>
        <p:nvCxnSpPr>
          <p:cNvPr id="128" name="Conector de Seta Reta 127">
            <a:extLst>
              <a:ext uri="{FF2B5EF4-FFF2-40B4-BE49-F238E27FC236}">
                <a16:creationId xmlns:a16="http://schemas.microsoft.com/office/drawing/2014/main" xmlns="" id="{5482E35F-2B62-AEE9-A7D9-9972A4D009E5}"/>
              </a:ext>
            </a:extLst>
          </p:cNvPr>
          <p:cNvCxnSpPr>
            <a:cxnSpLocks/>
          </p:cNvCxnSpPr>
          <p:nvPr/>
        </p:nvCxnSpPr>
        <p:spPr>
          <a:xfrm>
            <a:off x="2533182" y="1243401"/>
            <a:ext cx="3090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de Seta Reta 152">
            <a:extLst>
              <a:ext uri="{FF2B5EF4-FFF2-40B4-BE49-F238E27FC236}">
                <a16:creationId xmlns:a16="http://schemas.microsoft.com/office/drawing/2014/main" xmlns="" id="{2C1536D5-0E18-2AAE-32F0-E353ACBF2E23}"/>
              </a:ext>
            </a:extLst>
          </p:cNvPr>
          <p:cNvCxnSpPr>
            <a:cxnSpLocks/>
            <a:stCxn id="38" idx="2"/>
          </p:cNvCxnSpPr>
          <p:nvPr/>
        </p:nvCxnSpPr>
        <p:spPr>
          <a:xfrm>
            <a:off x="11113750" y="2751473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de Seta Reta 168">
            <a:extLst>
              <a:ext uri="{FF2B5EF4-FFF2-40B4-BE49-F238E27FC236}">
                <a16:creationId xmlns:a16="http://schemas.microsoft.com/office/drawing/2014/main" xmlns="" id="{A0F5A670-CCA4-920E-AB73-F10E9E95CDC2}"/>
              </a:ext>
            </a:extLst>
          </p:cNvPr>
          <p:cNvCxnSpPr>
            <a:cxnSpLocks/>
          </p:cNvCxnSpPr>
          <p:nvPr/>
        </p:nvCxnSpPr>
        <p:spPr>
          <a:xfrm flipH="1">
            <a:off x="8604584" y="5525004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 de Seta Reta 171">
            <a:extLst>
              <a:ext uri="{FF2B5EF4-FFF2-40B4-BE49-F238E27FC236}">
                <a16:creationId xmlns:a16="http://schemas.microsoft.com/office/drawing/2014/main" xmlns="" id="{9F2F645F-4978-D147-D7CC-B03F5757DF8D}"/>
              </a:ext>
            </a:extLst>
          </p:cNvPr>
          <p:cNvCxnSpPr>
            <a:cxnSpLocks/>
          </p:cNvCxnSpPr>
          <p:nvPr/>
        </p:nvCxnSpPr>
        <p:spPr>
          <a:xfrm flipH="1">
            <a:off x="6442243" y="5505132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de Seta Reta 172">
            <a:extLst>
              <a:ext uri="{FF2B5EF4-FFF2-40B4-BE49-F238E27FC236}">
                <a16:creationId xmlns:a16="http://schemas.microsoft.com/office/drawing/2014/main" xmlns="" id="{E3F3A5F9-8F45-0F1B-1646-68B6E9DBB27F}"/>
              </a:ext>
            </a:extLst>
          </p:cNvPr>
          <p:cNvCxnSpPr>
            <a:cxnSpLocks/>
          </p:cNvCxnSpPr>
          <p:nvPr/>
        </p:nvCxnSpPr>
        <p:spPr>
          <a:xfrm flipH="1">
            <a:off x="4283604" y="5486307"/>
            <a:ext cx="180680" cy="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ector de Seta Reta 173">
            <a:extLst>
              <a:ext uri="{FF2B5EF4-FFF2-40B4-BE49-F238E27FC236}">
                <a16:creationId xmlns:a16="http://schemas.microsoft.com/office/drawing/2014/main" xmlns="" id="{59760A20-EF0C-9E8D-D9F1-35CB7B45C805}"/>
              </a:ext>
            </a:extLst>
          </p:cNvPr>
          <p:cNvCxnSpPr>
            <a:cxnSpLocks/>
          </p:cNvCxnSpPr>
          <p:nvPr/>
        </p:nvCxnSpPr>
        <p:spPr>
          <a:xfrm flipV="1">
            <a:off x="3520502" y="4435117"/>
            <a:ext cx="0" cy="310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ector: Curvo 202">
            <a:extLst>
              <a:ext uri="{FF2B5EF4-FFF2-40B4-BE49-F238E27FC236}">
                <a16:creationId xmlns:a16="http://schemas.microsoft.com/office/drawing/2014/main" xmlns="" id="{4E8F0331-EF23-C76B-268D-C1933696FFE6}"/>
              </a:ext>
            </a:extLst>
          </p:cNvPr>
          <p:cNvCxnSpPr>
            <a:cxnSpLocks/>
            <a:stCxn id="101" idx="2"/>
          </p:cNvCxnSpPr>
          <p:nvPr/>
        </p:nvCxnSpPr>
        <p:spPr>
          <a:xfrm rot="5400000">
            <a:off x="3398714" y="3738338"/>
            <a:ext cx="207174" cy="4245523"/>
          </a:xfrm>
          <a:prstGeom prst="curvedConnector3">
            <a:avLst>
              <a:gd name="adj1" fmla="val 2103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ector: Curvo 208">
            <a:extLst>
              <a:ext uri="{FF2B5EF4-FFF2-40B4-BE49-F238E27FC236}">
                <a16:creationId xmlns:a16="http://schemas.microsoft.com/office/drawing/2014/main" xmlns="" id="{CC7E2E99-F5B9-6287-3DDB-FEFC4D28CC2A}"/>
              </a:ext>
            </a:extLst>
          </p:cNvPr>
          <p:cNvCxnSpPr>
            <a:cxnSpLocks/>
            <a:stCxn id="107" idx="1"/>
            <a:endCxn id="113" idx="3"/>
          </p:cNvCxnSpPr>
          <p:nvPr/>
        </p:nvCxnSpPr>
        <p:spPr>
          <a:xfrm rot="10800000">
            <a:off x="2344600" y="3377569"/>
            <a:ext cx="432815" cy="212238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2" name="Group 2">
            <a:extLst>
              <a:ext uri="{FF2B5EF4-FFF2-40B4-BE49-F238E27FC236}">
                <a16:creationId xmlns:a16="http://schemas.microsoft.com/office/drawing/2014/main" xmlns="" id="{09FC99AC-1BEF-B93B-B918-6AF051B45D7C}"/>
              </a:ext>
            </a:extLst>
          </p:cNvPr>
          <p:cNvGrpSpPr/>
          <p:nvPr/>
        </p:nvGrpSpPr>
        <p:grpSpPr>
          <a:xfrm>
            <a:off x="3017295" y="3042897"/>
            <a:ext cx="1155267" cy="512230"/>
            <a:chOff x="0" y="0"/>
            <a:chExt cx="812800" cy="393390"/>
          </a:xfrm>
        </p:grpSpPr>
        <p:sp>
          <p:nvSpPr>
            <p:cNvPr id="223" name="Freeform 3">
              <a:extLst>
                <a:ext uri="{FF2B5EF4-FFF2-40B4-BE49-F238E27FC236}">
                  <a16:creationId xmlns:a16="http://schemas.microsoft.com/office/drawing/2014/main" xmlns="" id="{34A77BB7-7BB3-F4C0-AD33-2296AA218E14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224" name="TextBox 4">
              <a:extLst>
                <a:ext uri="{FF2B5EF4-FFF2-40B4-BE49-F238E27FC236}">
                  <a16:creationId xmlns:a16="http://schemas.microsoft.com/office/drawing/2014/main" xmlns="" id="{8A3CC593-A3EF-E7EC-ECE0-90F342AE31EB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25" name="CaixaDeTexto 224">
            <a:extLst>
              <a:ext uri="{FF2B5EF4-FFF2-40B4-BE49-F238E27FC236}">
                <a16:creationId xmlns:a16="http://schemas.microsoft.com/office/drawing/2014/main" xmlns="" id="{C9188312-81D2-507E-3219-A21135C0279D}"/>
              </a:ext>
            </a:extLst>
          </p:cNvPr>
          <p:cNvSpPr txBox="1"/>
          <p:nvPr/>
        </p:nvSpPr>
        <p:spPr>
          <a:xfrm>
            <a:off x="3235850" y="3109346"/>
            <a:ext cx="7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COAP</a:t>
            </a:r>
          </a:p>
        </p:txBody>
      </p:sp>
      <p:cxnSp>
        <p:nvCxnSpPr>
          <p:cNvPr id="227" name="Conector: Curvo 226">
            <a:extLst>
              <a:ext uri="{FF2B5EF4-FFF2-40B4-BE49-F238E27FC236}">
                <a16:creationId xmlns:a16="http://schemas.microsoft.com/office/drawing/2014/main" xmlns="" id="{2D6B49FA-81B9-EFB3-D95C-2CCE9E7345C4}"/>
              </a:ext>
            </a:extLst>
          </p:cNvPr>
          <p:cNvCxnSpPr>
            <a:cxnSpLocks/>
            <a:stCxn id="113" idx="0"/>
            <a:endCxn id="225" idx="0"/>
          </p:cNvCxnSpPr>
          <p:nvPr/>
        </p:nvCxnSpPr>
        <p:spPr>
          <a:xfrm rot="16200000" flipH="1">
            <a:off x="2417322" y="1847799"/>
            <a:ext cx="80827" cy="2309369"/>
          </a:xfrm>
          <a:prstGeom prst="curvedConnector3">
            <a:avLst>
              <a:gd name="adj1" fmla="val -28282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CaixaDeTexto 282">
            <a:extLst>
              <a:ext uri="{FF2B5EF4-FFF2-40B4-BE49-F238E27FC236}">
                <a16:creationId xmlns:a16="http://schemas.microsoft.com/office/drawing/2014/main" xmlns="" id="{8A7D5739-E520-DE6C-DE65-CADD6391E5D0}"/>
              </a:ext>
            </a:extLst>
          </p:cNvPr>
          <p:cNvSpPr txBox="1"/>
          <p:nvPr/>
        </p:nvSpPr>
        <p:spPr>
          <a:xfrm>
            <a:off x="2883632" y="3543332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/>
              <a:t>SEGES/COGEES/COAP</a:t>
            </a:r>
          </a:p>
        </p:txBody>
      </p:sp>
      <p:sp>
        <p:nvSpPr>
          <p:cNvPr id="285" name="CaixaDeTexto 284">
            <a:extLst>
              <a:ext uri="{FF2B5EF4-FFF2-40B4-BE49-F238E27FC236}">
                <a16:creationId xmlns:a16="http://schemas.microsoft.com/office/drawing/2014/main" xmlns="" id="{223AC076-532E-F338-3784-44786AB1CD95}"/>
              </a:ext>
            </a:extLst>
          </p:cNvPr>
          <p:cNvSpPr txBox="1"/>
          <p:nvPr/>
        </p:nvSpPr>
        <p:spPr>
          <a:xfrm>
            <a:off x="667898" y="3729654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Prazo de 60 dias</a:t>
            </a:r>
          </a:p>
        </p:txBody>
      </p:sp>
      <p:sp>
        <p:nvSpPr>
          <p:cNvPr id="27" name="Freeform 61">
            <a:extLst>
              <a:ext uri="{FF2B5EF4-FFF2-40B4-BE49-F238E27FC236}">
                <a16:creationId xmlns:a16="http://schemas.microsoft.com/office/drawing/2014/main" xmlns="" id="{2D5C9ED9-C123-4F1C-A6B3-DBA46042D1C1}"/>
              </a:ext>
            </a:extLst>
          </p:cNvPr>
          <p:cNvSpPr/>
          <p:nvPr/>
        </p:nvSpPr>
        <p:spPr>
          <a:xfrm>
            <a:off x="234474" y="59242"/>
            <a:ext cx="329785" cy="343134"/>
          </a:xfrm>
          <a:custGeom>
            <a:avLst/>
            <a:gdLst/>
            <a:ahLst/>
            <a:cxnLst/>
            <a:rect l="l" t="t" r="r" b="b"/>
            <a:pathLst>
              <a:path w="1097329" h="1097329">
                <a:moveTo>
                  <a:pt x="0" y="0"/>
                </a:moveTo>
                <a:lnTo>
                  <a:pt x="1097329" y="0"/>
                </a:lnTo>
                <a:lnTo>
                  <a:pt x="1097329" y="1097329"/>
                </a:lnTo>
                <a:lnTo>
                  <a:pt x="0" y="109732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xmlns="" id="{CFF13F46-907F-268D-7F8D-1A28B58C835E}"/>
              </a:ext>
            </a:extLst>
          </p:cNvPr>
          <p:cNvSpPr txBox="1"/>
          <p:nvPr/>
        </p:nvSpPr>
        <p:spPr>
          <a:xfrm>
            <a:off x="576989" y="61156"/>
            <a:ext cx="1088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FLUXOS DE READAPTAÇÃO FUNCIONAL: </a:t>
            </a:r>
            <a:r>
              <a:rPr lang="pt-BR" b="1">
                <a:solidFill>
                  <a:schemeClr val="tx2">
                    <a:lumMod val="75000"/>
                  </a:schemeClr>
                </a:solidFill>
              </a:rPr>
              <a:t>DIÁRIA ESPECIAL DE ATIVIDADE COMPLEMENTAR (</a:t>
            </a:r>
            <a:r>
              <a:rPr lang="pt-BR" b="1" err="1">
                <a:solidFill>
                  <a:schemeClr val="tx2">
                    <a:lumMod val="75000"/>
                  </a:schemeClr>
                </a:solidFill>
              </a:rPr>
              <a:t>DEAC</a:t>
            </a:r>
            <a:r>
              <a:rPr lang="pt-BR" b="1">
                <a:solidFill>
                  <a:schemeClr val="tx2">
                    <a:lumMod val="75000"/>
                  </a:schemeClr>
                </a:solidFill>
              </a:rPr>
              <a:t>) - </a:t>
            </a:r>
            <a:r>
              <a:rPr lang="pt-BR" b="1" err="1">
                <a:solidFill>
                  <a:schemeClr val="tx2">
                    <a:lumMod val="75000"/>
                  </a:schemeClr>
                </a:solidFill>
              </a:rPr>
              <a:t>SMSU</a:t>
            </a:r>
            <a:r>
              <a:rPr lang="pt-BR" b="1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32" name="CaixaDeTexto 131">
            <a:extLst>
              <a:ext uri="{FF2B5EF4-FFF2-40B4-BE49-F238E27FC236}">
                <a16:creationId xmlns:a16="http://schemas.microsoft.com/office/drawing/2014/main" xmlns="" id="{8A7D5739-E520-DE6C-DE65-CADD6391E5D0}"/>
              </a:ext>
            </a:extLst>
          </p:cNvPr>
          <p:cNvSpPr txBox="1"/>
          <p:nvPr/>
        </p:nvSpPr>
        <p:spPr>
          <a:xfrm>
            <a:off x="4105514" y="3179626"/>
            <a:ext cx="276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*</a:t>
            </a:r>
          </a:p>
        </p:txBody>
      </p:sp>
      <p:sp>
        <p:nvSpPr>
          <p:cNvPr id="154" name="CaixaDeTexto 153">
            <a:extLst>
              <a:ext uri="{FF2B5EF4-FFF2-40B4-BE49-F238E27FC236}">
                <a16:creationId xmlns:a16="http://schemas.microsoft.com/office/drawing/2014/main" xmlns="" id="{3B9EBF1E-70A8-C56F-A674-2A29AB824F24}"/>
              </a:ext>
            </a:extLst>
          </p:cNvPr>
          <p:cNvSpPr txBox="1"/>
          <p:nvPr/>
        </p:nvSpPr>
        <p:spPr>
          <a:xfrm>
            <a:off x="2929457" y="1874074"/>
            <a:ext cx="1797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Não há necessidade de análise da </a:t>
            </a:r>
            <a:r>
              <a:rPr lang="pt-BR" sz="1200" err="1">
                <a:solidFill>
                  <a:schemeClr val="bg1"/>
                </a:solidFill>
              </a:rPr>
              <a:t>COGESS</a:t>
            </a:r>
            <a:endParaRPr lang="pt-BR" sz="1200">
              <a:solidFill>
                <a:schemeClr val="bg1"/>
              </a:solidFill>
            </a:endParaRPr>
          </a:p>
        </p:txBody>
      </p:sp>
      <p:cxnSp>
        <p:nvCxnSpPr>
          <p:cNvPr id="155" name="Conector: Angulado 41">
            <a:extLst>
              <a:ext uri="{FF2B5EF4-FFF2-40B4-BE49-F238E27FC236}">
                <a16:creationId xmlns:a16="http://schemas.microsoft.com/office/drawing/2014/main" xmlns="" id="{44AD1DD9-90C7-0390-4273-A01F5909B934}"/>
              </a:ext>
            </a:extLst>
          </p:cNvPr>
          <p:cNvCxnSpPr>
            <a:cxnSpLocks/>
            <a:endCxn id="134" idx="2"/>
          </p:cNvCxnSpPr>
          <p:nvPr/>
        </p:nvCxnSpPr>
        <p:spPr>
          <a:xfrm rot="10800000">
            <a:off x="6277891" y="1514060"/>
            <a:ext cx="2778566" cy="107550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CaixaDeTexto 174">
            <a:extLst>
              <a:ext uri="{FF2B5EF4-FFF2-40B4-BE49-F238E27FC236}">
                <a16:creationId xmlns:a16="http://schemas.microsoft.com/office/drawing/2014/main" xmlns="" id="{BC5B41B7-1C85-EE71-FE65-4AFD4CF4C614}"/>
              </a:ext>
            </a:extLst>
          </p:cNvPr>
          <p:cNvSpPr txBox="1"/>
          <p:nvPr/>
        </p:nvSpPr>
        <p:spPr>
          <a:xfrm>
            <a:off x="10172271" y="5402771"/>
            <a:ext cx="1977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Emissão de laudo</a:t>
            </a:r>
          </a:p>
        </p:txBody>
      </p:sp>
      <p:cxnSp>
        <p:nvCxnSpPr>
          <p:cNvPr id="176" name="Conector de Seta Reta 169">
            <a:extLst>
              <a:ext uri="{FF2B5EF4-FFF2-40B4-BE49-F238E27FC236}">
                <a16:creationId xmlns:a16="http://schemas.microsoft.com/office/drawing/2014/main" xmlns="" id="{18CF0882-39E8-1FFE-2A04-E329003C0564}"/>
              </a:ext>
            </a:extLst>
          </p:cNvPr>
          <p:cNvCxnSpPr>
            <a:cxnSpLocks/>
          </p:cNvCxnSpPr>
          <p:nvPr/>
        </p:nvCxnSpPr>
        <p:spPr>
          <a:xfrm flipH="1">
            <a:off x="10016014" y="5536940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de Seta Reta 170">
            <a:extLst>
              <a:ext uri="{FF2B5EF4-FFF2-40B4-BE49-F238E27FC236}">
                <a16:creationId xmlns:a16="http://schemas.microsoft.com/office/drawing/2014/main" xmlns="" id="{3256C515-E6E4-1651-842C-F3184032F8C5}"/>
              </a:ext>
            </a:extLst>
          </p:cNvPr>
          <p:cNvCxnSpPr>
            <a:cxnSpLocks/>
          </p:cNvCxnSpPr>
          <p:nvPr/>
        </p:nvCxnSpPr>
        <p:spPr>
          <a:xfrm>
            <a:off x="11120618" y="3870624"/>
            <a:ext cx="0" cy="1354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CaixaDeTexto 133">
            <a:extLst>
              <a:ext uri="{FF2B5EF4-FFF2-40B4-BE49-F238E27FC236}">
                <a16:creationId xmlns:a16="http://schemas.microsoft.com/office/drawing/2014/main" xmlns="" id="{0A0C210E-B0F5-9397-4C3C-A88E8242D906}"/>
              </a:ext>
            </a:extLst>
          </p:cNvPr>
          <p:cNvSpPr txBox="1"/>
          <p:nvPr/>
        </p:nvSpPr>
        <p:spPr>
          <a:xfrm>
            <a:off x="5485110" y="959653"/>
            <a:ext cx="158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/>
              <a:t>Divisão de Orientação Social (DOS) da </a:t>
            </a:r>
            <a:r>
              <a:rPr lang="pt-BR" sz="1200" err="1"/>
              <a:t>SMSU</a:t>
            </a:r>
            <a:endParaRPr lang="pt-BR" sz="1200"/>
          </a:p>
        </p:txBody>
      </p:sp>
      <p:cxnSp>
        <p:nvCxnSpPr>
          <p:cNvPr id="135" name="Conector de Seta Reta 127">
            <a:extLst>
              <a:ext uri="{FF2B5EF4-FFF2-40B4-BE49-F238E27FC236}">
                <a16:creationId xmlns:a16="http://schemas.microsoft.com/office/drawing/2014/main" xmlns="" id="{5482E35F-2B62-AEE9-A7D9-9972A4D009E5}"/>
              </a:ext>
            </a:extLst>
          </p:cNvPr>
          <p:cNvCxnSpPr>
            <a:cxnSpLocks/>
          </p:cNvCxnSpPr>
          <p:nvPr/>
        </p:nvCxnSpPr>
        <p:spPr>
          <a:xfrm>
            <a:off x="4766645" y="1243401"/>
            <a:ext cx="5284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de Seta Reta 127">
            <a:extLst>
              <a:ext uri="{FF2B5EF4-FFF2-40B4-BE49-F238E27FC236}">
                <a16:creationId xmlns:a16="http://schemas.microsoft.com/office/drawing/2014/main" xmlns="" id="{5482E35F-2B62-AEE9-A7D9-9972A4D009E5}"/>
              </a:ext>
            </a:extLst>
          </p:cNvPr>
          <p:cNvCxnSpPr>
            <a:cxnSpLocks/>
          </p:cNvCxnSpPr>
          <p:nvPr/>
        </p:nvCxnSpPr>
        <p:spPr>
          <a:xfrm>
            <a:off x="7206631" y="1218110"/>
            <a:ext cx="3090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de Seta Reta 127">
            <a:extLst>
              <a:ext uri="{FF2B5EF4-FFF2-40B4-BE49-F238E27FC236}">
                <a16:creationId xmlns:a16="http://schemas.microsoft.com/office/drawing/2014/main" xmlns="" id="{5482E35F-2B62-AEE9-A7D9-9972A4D009E5}"/>
              </a:ext>
            </a:extLst>
          </p:cNvPr>
          <p:cNvCxnSpPr>
            <a:cxnSpLocks/>
          </p:cNvCxnSpPr>
          <p:nvPr/>
        </p:nvCxnSpPr>
        <p:spPr>
          <a:xfrm>
            <a:off x="8676922" y="1188428"/>
            <a:ext cx="7912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de Seta Reta 127">
            <a:extLst>
              <a:ext uri="{FF2B5EF4-FFF2-40B4-BE49-F238E27FC236}">
                <a16:creationId xmlns:a16="http://schemas.microsoft.com/office/drawing/2014/main" xmlns="" id="{5482E35F-2B62-AEE9-A7D9-9972A4D009E5}"/>
              </a:ext>
            </a:extLst>
          </p:cNvPr>
          <p:cNvCxnSpPr>
            <a:cxnSpLocks/>
          </p:cNvCxnSpPr>
          <p:nvPr/>
        </p:nvCxnSpPr>
        <p:spPr>
          <a:xfrm flipH="1">
            <a:off x="3807877" y="1541243"/>
            <a:ext cx="1" cy="243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0" name="Group 2">
            <a:extLst>
              <a:ext uri="{FF2B5EF4-FFF2-40B4-BE49-F238E27FC236}">
                <a16:creationId xmlns:a16="http://schemas.microsoft.com/office/drawing/2014/main" xmlns="" id="{1FC640C5-7F9F-24F5-8C5F-A4E3464AD392}"/>
              </a:ext>
            </a:extLst>
          </p:cNvPr>
          <p:cNvGrpSpPr/>
          <p:nvPr/>
        </p:nvGrpSpPr>
        <p:grpSpPr>
          <a:xfrm>
            <a:off x="10225927" y="5261154"/>
            <a:ext cx="1852267" cy="527727"/>
            <a:chOff x="0" y="0"/>
            <a:chExt cx="812800" cy="393390"/>
          </a:xfrm>
        </p:grpSpPr>
        <p:sp>
          <p:nvSpPr>
            <p:cNvPr id="151" name="Freeform 3">
              <a:extLst>
                <a:ext uri="{FF2B5EF4-FFF2-40B4-BE49-F238E27FC236}">
                  <a16:creationId xmlns:a16="http://schemas.microsoft.com/office/drawing/2014/main" xmlns="" id="{A2492B7C-172A-C58D-7575-5B293A5E9403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52" name="TextBox 4">
              <a:extLst>
                <a:ext uri="{FF2B5EF4-FFF2-40B4-BE49-F238E27FC236}">
                  <a16:creationId xmlns:a16="http://schemas.microsoft.com/office/drawing/2014/main" xmlns="" id="{722E4F04-68A3-C26C-322B-5F5E85F23C7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58" name="CaixaDeTexto 157">
            <a:extLst>
              <a:ext uri="{FF2B5EF4-FFF2-40B4-BE49-F238E27FC236}">
                <a16:creationId xmlns:a16="http://schemas.microsoft.com/office/drawing/2014/main" xmlns="" id="{493860F6-ADFE-F197-6FB9-13C335FDDD61}"/>
              </a:ext>
            </a:extLst>
          </p:cNvPr>
          <p:cNvSpPr txBox="1"/>
          <p:nvPr/>
        </p:nvSpPr>
        <p:spPr>
          <a:xfrm>
            <a:off x="10116615" y="5377090"/>
            <a:ext cx="2058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Emissão do parecer</a:t>
            </a:r>
          </a:p>
        </p:txBody>
      </p:sp>
      <p:sp>
        <p:nvSpPr>
          <p:cNvPr id="163" name="CaixaDeTexto 162">
            <a:extLst>
              <a:ext uri="{FF2B5EF4-FFF2-40B4-BE49-F238E27FC236}">
                <a16:creationId xmlns:a16="http://schemas.microsoft.com/office/drawing/2014/main" xmlns="" id="{0A0C210E-B0F5-9397-4C3C-A88E8242D906}"/>
              </a:ext>
            </a:extLst>
          </p:cNvPr>
          <p:cNvSpPr txBox="1"/>
          <p:nvPr/>
        </p:nvSpPr>
        <p:spPr>
          <a:xfrm>
            <a:off x="6874393" y="5277088"/>
            <a:ext cx="158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/>
              <a:t>Divisão de Orientação Social (DOS) da </a:t>
            </a:r>
            <a:r>
              <a:rPr lang="pt-BR" sz="1200" err="1"/>
              <a:t>SMSU</a:t>
            </a:r>
            <a:endParaRPr lang="pt-BR" sz="1200"/>
          </a:p>
        </p:txBody>
      </p:sp>
      <p:grpSp>
        <p:nvGrpSpPr>
          <p:cNvPr id="170" name="Group 2">
            <a:extLst>
              <a:ext uri="{FF2B5EF4-FFF2-40B4-BE49-F238E27FC236}">
                <a16:creationId xmlns:a16="http://schemas.microsoft.com/office/drawing/2014/main" xmlns="" id="{1FC640C5-7F9F-24F5-8C5F-A4E3464AD392}"/>
              </a:ext>
            </a:extLst>
          </p:cNvPr>
          <p:cNvGrpSpPr/>
          <p:nvPr/>
        </p:nvGrpSpPr>
        <p:grpSpPr>
          <a:xfrm>
            <a:off x="234475" y="5269120"/>
            <a:ext cx="2110124" cy="651926"/>
            <a:chOff x="0" y="0"/>
            <a:chExt cx="812800" cy="393390"/>
          </a:xfrm>
        </p:grpSpPr>
        <p:sp>
          <p:nvSpPr>
            <p:cNvPr id="171" name="Freeform 3">
              <a:extLst>
                <a:ext uri="{FF2B5EF4-FFF2-40B4-BE49-F238E27FC236}">
                  <a16:creationId xmlns:a16="http://schemas.microsoft.com/office/drawing/2014/main" xmlns="" id="{A2492B7C-172A-C58D-7575-5B293A5E9403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82" name="TextBox 4">
              <a:extLst>
                <a:ext uri="{FF2B5EF4-FFF2-40B4-BE49-F238E27FC236}">
                  <a16:creationId xmlns:a16="http://schemas.microsoft.com/office/drawing/2014/main" xmlns="" id="{722E4F04-68A3-C26C-322B-5F5E85F23C7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83" name="CaixaDeTexto 182">
            <a:extLst>
              <a:ext uri="{FF2B5EF4-FFF2-40B4-BE49-F238E27FC236}">
                <a16:creationId xmlns:a16="http://schemas.microsoft.com/office/drawing/2014/main" xmlns="" id="{493860F6-ADFE-F197-6FB9-13C335FDDD61}"/>
              </a:ext>
            </a:extLst>
          </p:cNvPr>
          <p:cNvSpPr txBox="1"/>
          <p:nvPr/>
        </p:nvSpPr>
        <p:spPr>
          <a:xfrm>
            <a:off x="250447" y="5292869"/>
            <a:ext cx="2058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Retorna o processo para a unidade com o parecer de compatibilidade</a:t>
            </a:r>
          </a:p>
        </p:txBody>
      </p:sp>
      <p:sp>
        <p:nvSpPr>
          <p:cNvPr id="184" name="Balão de Fala: Retângulo com Cantos Arredondados 275">
            <a:extLst>
              <a:ext uri="{FF2B5EF4-FFF2-40B4-BE49-F238E27FC236}">
                <a16:creationId xmlns:a16="http://schemas.microsoft.com/office/drawing/2014/main" xmlns="" id="{A6BC1517-866A-FFCB-E74C-F3BEBC6E444B}"/>
              </a:ext>
            </a:extLst>
          </p:cNvPr>
          <p:cNvSpPr/>
          <p:nvPr/>
        </p:nvSpPr>
        <p:spPr>
          <a:xfrm>
            <a:off x="6326551" y="3315653"/>
            <a:ext cx="3323638" cy="900215"/>
          </a:xfrm>
          <a:prstGeom prst="wedgeRoundRectCallout">
            <a:avLst>
              <a:gd name="adj1" fmla="val -25969"/>
              <a:gd name="adj2" fmla="val 65467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>
              <a:buAutoNum type="alphaLcPeriod"/>
            </a:pPr>
            <a:r>
              <a:rPr lang="pt-BR" sz="900">
                <a:solidFill>
                  <a:schemeClr val="tx1"/>
                </a:solidFill>
              </a:rPr>
              <a:t>Anexo 1 da Portaria Conjunta 002/</a:t>
            </a:r>
            <a:r>
              <a:rPr lang="pt-BR" sz="900" err="1">
                <a:solidFill>
                  <a:schemeClr val="tx1"/>
                </a:solidFill>
              </a:rPr>
              <a:t>SMSU</a:t>
            </a:r>
            <a:r>
              <a:rPr lang="pt-BR" sz="900">
                <a:solidFill>
                  <a:schemeClr val="tx1"/>
                </a:solidFill>
              </a:rPr>
              <a:t>/</a:t>
            </a:r>
            <a:r>
              <a:rPr lang="pt-BR" sz="900" err="1">
                <a:solidFill>
                  <a:schemeClr val="tx1"/>
                </a:solidFill>
              </a:rPr>
              <a:t>SG-COGESS</a:t>
            </a:r>
            <a:r>
              <a:rPr lang="pt-BR" sz="900">
                <a:solidFill>
                  <a:schemeClr val="tx1"/>
                </a:solidFill>
              </a:rPr>
              <a:t>/2020;</a:t>
            </a:r>
          </a:p>
          <a:p>
            <a:pPr marL="228600" indent="-228600">
              <a:buAutoNum type="alphaLcPeriod"/>
            </a:pPr>
            <a:r>
              <a:rPr lang="pt-BR" sz="900">
                <a:solidFill>
                  <a:schemeClr val="tx1"/>
                </a:solidFill>
              </a:rPr>
              <a:t>Laudo de Readaptação Funcional;</a:t>
            </a:r>
          </a:p>
          <a:p>
            <a:pPr marL="228600" indent="-228600">
              <a:buAutoNum type="alphaLcPeriod"/>
            </a:pPr>
            <a:r>
              <a:rPr lang="pt-BR" sz="900">
                <a:solidFill>
                  <a:schemeClr val="tx1"/>
                </a:solidFill>
              </a:rPr>
              <a:t>Encaminhamento pela Chefia Imediata e/ou Superior;</a:t>
            </a:r>
          </a:p>
          <a:p>
            <a:pPr marL="228600" indent="-228600">
              <a:buAutoNum type="alphaLcPeriod"/>
            </a:pPr>
            <a:r>
              <a:rPr lang="pt-BR" sz="900">
                <a:solidFill>
                  <a:schemeClr val="tx1"/>
                </a:solidFill>
              </a:rPr>
              <a:t>Subsídios médicos atualizados, quando pertinente.</a:t>
            </a:r>
          </a:p>
        </p:txBody>
      </p:sp>
      <p:sp>
        <p:nvSpPr>
          <p:cNvPr id="196" name="CaixaDeTexto 195">
            <a:extLst>
              <a:ext uri="{FF2B5EF4-FFF2-40B4-BE49-F238E27FC236}">
                <a16:creationId xmlns:a16="http://schemas.microsoft.com/office/drawing/2014/main" xmlns="" id="{3B9EBF1E-70A8-C56F-A674-2A29AB824F24}"/>
              </a:ext>
            </a:extLst>
          </p:cNvPr>
          <p:cNvSpPr txBox="1"/>
          <p:nvPr/>
        </p:nvSpPr>
        <p:spPr>
          <a:xfrm>
            <a:off x="6354923" y="3114436"/>
            <a:ext cx="32593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/>
              <a:t>Os seguintes documentos deverão constar no processo:</a:t>
            </a:r>
          </a:p>
        </p:txBody>
      </p:sp>
      <p:grpSp>
        <p:nvGrpSpPr>
          <p:cNvPr id="197" name="Group 2">
            <a:extLst>
              <a:ext uri="{FF2B5EF4-FFF2-40B4-BE49-F238E27FC236}">
                <a16:creationId xmlns:a16="http://schemas.microsoft.com/office/drawing/2014/main" xmlns="" id="{FA0C9B1E-EAA7-F67D-6FFD-E3F01812E166}"/>
              </a:ext>
            </a:extLst>
          </p:cNvPr>
          <p:cNvGrpSpPr/>
          <p:nvPr/>
        </p:nvGrpSpPr>
        <p:grpSpPr>
          <a:xfrm>
            <a:off x="2599403" y="3862295"/>
            <a:ext cx="1754079" cy="548806"/>
            <a:chOff x="0" y="-133350"/>
            <a:chExt cx="865537" cy="526740"/>
          </a:xfrm>
        </p:grpSpPr>
        <p:sp>
          <p:nvSpPr>
            <p:cNvPr id="198" name="Freeform 3">
              <a:extLst>
                <a:ext uri="{FF2B5EF4-FFF2-40B4-BE49-F238E27FC236}">
                  <a16:creationId xmlns:a16="http://schemas.microsoft.com/office/drawing/2014/main" xmlns="" id="{D9FA6BFD-31E3-EDC9-7F53-E7268723AE3A}"/>
                </a:ext>
              </a:extLst>
            </p:cNvPr>
            <p:cNvSpPr/>
            <p:nvPr/>
          </p:nvSpPr>
          <p:spPr>
            <a:xfrm>
              <a:off x="52737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99" name="TextBox 4">
              <a:extLst>
                <a:ext uri="{FF2B5EF4-FFF2-40B4-BE49-F238E27FC236}">
                  <a16:creationId xmlns:a16="http://schemas.microsoft.com/office/drawing/2014/main" xmlns="" id="{E90B863B-E716-A9D6-F30B-691841A45EFD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00" name="CaixaDeTexto 199">
            <a:extLst>
              <a:ext uri="{FF2B5EF4-FFF2-40B4-BE49-F238E27FC236}">
                <a16:creationId xmlns:a16="http://schemas.microsoft.com/office/drawing/2014/main" xmlns="" id="{7286A094-0781-2B1B-C744-DF083645E5DB}"/>
              </a:ext>
            </a:extLst>
          </p:cNvPr>
          <p:cNvSpPr txBox="1"/>
          <p:nvPr/>
        </p:nvSpPr>
        <p:spPr>
          <a:xfrm>
            <a:off x="2656036" y="3992384"/>
            <a:ext cx="17228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Conclui processo  com parecer</a:t>
            </a:r>
          </a:p>
        </p:txBody>
      </p:sp>
      <p:sp>
        <p:nvSpPr>
          <p:cNvPr id="114" name="CaixaDeTexto 113">
            <a:extLst>
              <a:ext uri="{FF2B5EF4-FFF2-40B4-BE49-F238E27FC236}">
                <a16:creationId xmlns:a16="http://schemas.microsoft.com/office/drawing/2014/main" xmlns="" id="{8A7D5739-E520-DE6C-DE65-CADD6391E5D0}"/>
              </a:ext>
            </a:extLst>
          </p:cNvPr>
          <p:cNvSpPr txBox="1"/>
          <p:nvPr/>
        </p:nvSpPr>
        <p:spPr>
          <a:xfrm>
            <a:off x="8170282" y="6570528"/>
            <a:ext cx="3942608" cy="305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pt-BR" sz="1000">
                <a:solidFill>
                  <a:schemeClr val="bg1">
                    <a:lumMod val="50000"/>
                  </a:schemeClr>
                </a:solidFill>
              </a:rPr>
              <a:t>* Retorna ao ponto inicial do </a:t>
            </a:r>
            <a:r>
              <a:rPr lang="pt-BR" sz="1000" err="1">
                <a:solidFill>
                  <a:schemeClr val="bg1">
                    <a:lumMod val="50000"/>
                  </a:schemeClr>
                </a:solidFill>
              </a:rPr>
              <a:t>COAP</a:t>
            </a:r>
            <a:r>
              <a:rPr lang="pt-BR" sz="1000">
                <a:solidFill>
                  <a:schemeClr val="bg1">
                    <a:lumMod val="50000"/>
                  </a:schemeClr>
                </a:solidFill>
              </a:rPr>
              <a:t> no fluxo.</a:t>
            </a:r>
          </a:p>
          <a:p>
            <a:pPr>
              <a:lnSpc>
                <a:spcPts val="800"/>
              </a:lnSpc>
            </a:pPr>
            <a:r>
              <a:rPr lang="pt-BR" sz="1000">
                <a:solidFill>
                  <a:schemeClr val="bg1">
                    <a:lumMod val="50000"/>
                  </a:schemeClr>
                </a:solidFill>
              </a:rPr>
              <a:t>   Serão permitidos 1 pedido de reconsideração e 1 pedido de recurso.</a:t>
            </a:r>
          </a:p>
        </p:txBody>
      </p:sp>
      <p:pic>
        <p:nvPicPr>
          <p:cNvPr id="3" name="Imagem 2" descr="Ícone&#10;&#10;Descrição gerada automaticamente">
            <a:extLst>
              <a:ext uri="{FF2B5EF4-FFF2-40B4-BE49-F238E27FC236}">
                <a16:creationId xmlns:a16="http://schemas.microsoft.com/office/drawing/2014/main" xmlns="" id="{3966AD9A-6552-EBD4-290B-0B96C36F2E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36036" y="798057"/>
            <a:ext cx="790575" cy="730250"/>
          </a:xfrm>
          <a:prstGeom prst="rect">
            <a:avLst/>
          </a:prstGeom>
        </p:spPr>
      </p:pic>
      <p:pic>
        <p:nvPicPr>
          <p:cNvPr id="14" name="Imagem 13" descr="Ícone&#10;&#10;Descrição gerada automaticamente">
            <a:extLst>
              <a:ext uri="{FF2B5EF4-FFF2-40B4-BE49-F238E27FC236}">
                <a16:creationId xmlns:a16="http://schemas.microsoft.com/office/drawing/2014/main" xmlns="" id="{75E7FF5C-6B7F-9872-A7B5-24CAFCA5EE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37785" y="5147806"/>
            <a:ext cx="790575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8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9" name="Conector reto 118"/>
          <p:cNvCxnSpPr/>
          <p:nvPr/>
        </p:nvCxnSpPr>
        <p:spPr>
          <a:xfrm>
            <a:off x="6947706" y="2938611"/>
            <a:ext cx="0" cy="615261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de Seta Reta 145">
            <a:extLst>
              <a:ext uri="{FF2B5EF4-FFF2-40B4-BE49-F238E27FC236}">
                <a16:creationId xmlns:a16="http://schemas.microsoft.com/office/drawing/2014/main" xmlns="" id="{0E97485D-B805-D178-2AEA-127A449509AC}"/>
              </a:ext>
            </a:extLst>
          </p:cNvPr>
          <p:cNvCxnSpPr>
            <a:cxnSpLocks/>
          </p:cNvCxnSpPr>
          <p:nvPr/>
        </p:nvCxnSpPr>
        <p:spPr>
          <a:xfrm>
            <a:off x="9008209" y="2145055"/>
            <a:ext cx="5032" cy="512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17">
            <a:extLst>
              <a:ext uri="{FF2B5EF4-FFF2-40B4-BE49-F238E27FC236}">
                <a16:creationId xmlns:a16="http://schemas.microsoft.com/office/drawing/2014/main" xmlns="" id="{D7F41C60-BBE2-8B99-86CD-5E8E14E1B872}"/>
              </a:ext>
            </a:extLst>
          </p:cNvPr>
          <p:cNvSpPr/>
          <p:nvPr/>
        </p:nvSpPr>
        <p:spPr>
          <a:xfrm>
            <a:off x="872739" y="1479011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173FD1B1-5485-DDEC-51E2-343692E00D70}"/>
              </a:ext>
            </a:extLst>
          </p:cNvPr>
          <p:cNvSpPr txBox="1"/>
          <p:nvPr/>
        </p:nvSpPr>
        <p:spPr>
          <a:xfrm>
            <a:off x="1167320" y="1584037"/>
            <a:ext cx="1339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/>
              <a:t>Servidor e Chefia 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3B9EBF1E-70A8-C56F-A674-2A29AB824F24}"/>
              </a:ext>
            </a:extLst>
          </p:cNvPr>
          <p:cNvSpPr txBox="1"/>
          <p:nvPr/>
        </p:nvSpPr>
        <p:spPr>
          <a:xfrm>
            <a:off x="6228090" y="2338796"/>
            <a:ext cx="14868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/>
              <a:t>Utiliza o processo autuado para o pedido de readaptação</a:t>
            </a:r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xmlns="" id="{B13F6F18-303D-6FA7-2B11-60C7722DC941}"/>
              </a:ext>
            </a:extLst>
          </p:cNvPr>
          <p:cNvGrpSpPr/>
          <p:nvPr/>
        </p:nvGrpSpPr>
        <p:grpSpPr>
          <a:xfrm>
            <a:off x="8430574" y="1650745"/>
            <a:ext cx="1155267" cy="512230"/>
            <a:chOff x="0" y="0"/>
            <a:chExt cx="812800" cy="393390"/>
          </a:xfrm>
        </p:grpSpPr>
        <p:sp>
          <p:nvSpPr>
            <p:cNvPr id="21" name="Freeform 3">
              <a:extLst>
                <a:ext uri="{FF2B5EF4-FFF2-40B4-BE49-F238E27FC236}">
                  <a16:creationId xmlns:a16="http://schemas.microsoft.com/office/drawing/2014/main" xmlns="" id="{01B032CB-96BE-2760-BDD4-0F4E7CF52066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22" name="TextBox 4">
              <a:extLst>
                <a:ext uri="{FF2B5EF4-FFF2-40B4-BE49-F238E27FC236}">
                  <a16:creationId xmlns:a16="http://schemas.microsoft.com/office/drawing/2014/main" xmlns="" id="{5F095A3D-8013-6CE4-EF16-91D50AF7F327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4" name="CaixaDeTexto 23">
            <a:extLst>
              <a:ext uri="{FF2B5EF4-FFF2-40B4-BE49-F238E27FC236}">
                <a16:creationId xmlns:a16="http://schemas.microsoft.com/office/drawing/2014/main" xmlns="" id="{53DE53B1-106F-CB1C-C45E-BF8C625C7E8F}"/>
              </a:ext>
            </a:extLst>
          </p:cNvPr>
          <p:cNvSpPr txBox="1"/>
          <p:nvPr/>
        </p:nvSpPr>
        <p:spPr>
          <a:xfrm>
            <a:off x="8649129" y="1717194"/>
            <a:ext cx="7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COAP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xmlns="" id="{E9C015A7-337C-1358-B16F-D246429305C2}"/>
              </a:ext>
            </a:extLst>
          </p:cNvPr>
          <p:cNvSpPr txBox="1"/>
          <p:nvPr/>
        </p:nvSpPr>
        <p:spPr>
          <a:xfrm>
            <a:off x="8310787" y="1394563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/>
              <a:t>SEGES/COGEES/COAP</a:t>
            </a:r>
          </a:p>
        </p:txBody>
      </p:sp>
      <p:grpSp>
        <p:nvGrpSpPr>
          <p:cNvPr id="34" name="Group 5">
            <a:extLst>
              <a:ext uri="{FF2B5EF4-FFF2-40B4-BE49-F238E27FC236}">
                <a16:creationId xmlns:a16="http://schemas.microsoft.com/office/drawing/2014/main" xmlns="" id="{9D81143B-5F7D-67E5-DD32-29223C779895}"/>
              </a:ext>
            </a:extLst>
          </p:cNvPr>
          <p:cNvGrpSpPr/>
          <p:nvPr/>
        </p:nvGrpSpPr>
        <p:grpSpPr>
          <a:xfrm>
            <a:off x="8275391" y="2705203"/>
            <a:ext cx="1694945" cy="1098359"/>
            <a:chOff x="-260457" y="-123826"/>
            <a:chExt cx="933557" cy="812800"/>
          </a:xfrm>
        </p:grpSpPr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xmlns="" id="{DC4F7D06-A3BA-B444-8007-3032BAB2C186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36" name="TextBox 7">
              <a:extLst>
                <a:ext uri="{FF2B5EF4-FFF2-40B4-BE49-F238E27FC236}">
                  <a16:creationId xmlns:a16="http://schemas.microsoft.com/office/drawing/2014/main" xmlns="" id="{97C2849F-3F78-425C-2E0A-8252E1D258AD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37" name="CaixaDeTexto 36">
            <a:extLst>
              <a:ext uri="{FF2B5EF4-FFF2-40B4-BE49-F238E27FC236}">
                <a16:creationId xmlns:a16="http://schemas.microsoft.com/office/drawing/2014/main" xmlns="" id="{305DB694-2C55-45FC-415A-2C906943D11E}"/>
              </a:ext>
            </a:extLst>
          </p:cNvPr>
          <p:cNvSpPr txBox="1"/>
          <p:nvPr/>
        </p:nvSpPr>
        <p:spPr>
          <a:xfrm>
            <a:off x="8204735" y="3023549"/>
            <a:ext cx="164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Documentação completa?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xmlns="" id="{F6C72878-9131-26DB-073F-19AA1ACAFD08}"/>
              </a:ext>
            </a:extLst>
          </p:cNvPr>
          <p:cNvSpPr txBox="1"/>
          <p:nvPr/>
        </p:nvSpPr>
        <p:spPr>
          <a:xfrm>
            <a:off x="9702023" y="3094324"/>
            <a:ext cx="415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xmlns="" id="{2D243982-05D9-AA9D-8022-8DE40886EC7C}"/>
              </a:ext>
            </a:extLst>
          </p:cNvPr>
          <p:cNvSpPr txBox="1"/>
          <p:nvPr/>
        </p:nvSpPr>
        <p:spPr>
          <a:xfrm>
            <a:off x="7868955" y="3080441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grpSp>
        <p:nvGrpSpPr>
          <p:cNvPr id="44" name="Group 2">
            <a:extLst>
              <a:ext uri="{FF2B5EF4-FFF2-40B4-BE49-F238E27FC236}">
                <a16:creationId xmlns:a16="http://schemas.microsoft.com/office/drawing/2014/main" xmlns="" id="{1FC640C5-7F9F-24F5-8C5F-A4E3464AD392}"/>
              </a:ext>
            </a:extLst>
          </p:cNvPr>
          <p:cNvGrpSpPr/>
          <p:nvPr/>
        </p:nvGrpSpPr>
        <p:grpSpPr>
          <a:xfrm>
            <a:off x="8990175" y="3950318"/>
            <a:ext cx="1852267" cy="527727"/>
            <a:chOff x="0" y="0"/>
            <a:chExt cx="812800" cy="393390"/>
          </a:xfrm>
        </p:grpSpPr>
        <p:sp>
          <p:nvSpPr>
            <p:cNvPr id="45" name="Freeform 3">
              <a:extLst>
                <a:ext uri="{FF2B5EF4-FFF2-40B4-BE49-F238E27FC236}">
                  <a16:creationId xmlns:a16="http://schemas.microsoft.com/office/drawing/2014/main" xmlns="" id="{A2492B7C-172A-C58D-7575-5B293A5E9403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46" name="TextBox 4">
              <a:extLst>
                <a:ext uri="{FF2B5EF4-FFF2-40B4-BE49-F238E27FC236}">
                  <a16:creationId xmlns:a16="http://schemas.microsoft.com/office/drawing/2014/main" xmlns="" id="{722E4F04-68A3-C26C-322B-5F5E85F23C7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47" name="CaixaDeTexto 46">
            <a:extLst>
              <a:ext uri="{FF2B5EF4-FFF2-40B4-BE49-F238E27FC236}">
                <a16:creationId xmlns:a16="http://schemas.microsoft.com/office/drawing/2014/main" xmlns="" id="{493860F6-ADFE-F197-6FB9-13C335FDDD61}"/>
              </a:ext>
            </a:extLst>
          </p:cNvPr>
          <p:cNvSpPr txBox="1"/>
          <p:nvPr/>
        </p:nvSpPr>
        <p:spPr>
          <a:xfrm>
            <a:off x="8880863" y="4066254"/>
            <a:ext cx="2058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Avaliação documental</a:t>
            </a:r>
          </a:p>
        </p:txBody>
      </p:sp>
      <p:sp>
        <p:nvSpPr>
          <p:cNvPr id="126" name="CaixaDeTexto 125">
            <a:extLst>
              <a:ext uri="{FF2B5EF4-FFF2-40B4-BE49-F238E27FC236}">
                <a16:creationId xmlns:a16="http://schemas.microsoft.com/office/drawing/2014/main" xmlns="" id="{684197F3-FDFD-C9D1-0EDB-FC93B08E8EEF}"/>
              </a:ext>
            </a:extLst>
          </p:cNvPr>
          <p:cNvSpPr txBox="1"/>
          <p:nvPr/>
        </p:nvSpPr>
        <p:spPr>
          <a:xfrm>
            <a:off x="2892691" y="4984236"/>
            <a:ext cx="22334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Retorna o processo com a emissão do parecer</a:t>
            </a:r>
          </a:p>
        </p:txBody>
      </p:sp>
      <p:cxnSp>
        <p:nvCxnSpPr>
          <p:cNvPr id="128" name="Conector de Seta Reta 127">
            <a:extLst>
              <a:ext uri="{FF2B5EF4-FFF2-40B4-BE49-F238E27FC236}">
                <a16:creationId xmlns:a16="http://schemas.microsoft.com/office/drawing/2014/main" xmlns="" id="{5482E35F-2B62-AEE9-A7D9-9972A4D009E5}"/>
              </a:ext>
            </a:extLst>
          </p:cNvPr>
          <p:cNvCxnSpPr>
            <a:cxnSpLocks/>
          </p:cNvCxnSpPr>
          <p:nvPr/>
        </p:nvCxnSpPr>
        <p:spPr>
          <a:xfrm>
            <a:off x="2758807" y="1908401"/>
            <a:ext cx="3090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de Seta Reta 152">
            <a:extLst>
              <a:ext uri="{FF2B5EF4-FFF2-40B4-BE49-F238E27FC236}">
                <a16:creationId xmlns:a16="http://schemas.microsoft.com/office/drawing/2014/main" xmlns="" id="{2C1536D5-0E18-2AAE-32F0-E353ACBF2E23}"/>
              </a:ext>
            </a:extLst>
          </p:cNvPr>
          <p:cNvCxnSpPr>
            <a:cxnSpLocks/>
          </p:cNvCxnSpPr>
          <p:nvPr/>
        </p:nvCxnSpPr>
        <p:spPr>
          <a:xfrm>
            <a:off x="9926250" y="3373798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de Seta Reta 168">
            <a:extLst>
              <a:ext uri="{FF2B5EF4-FFF2-40B4-BE49-F238E27FC236}">
                <a16:creationId xmlns:a16="http://schemas.microsoft.com/office/drawing/2014/main" xmlns="" id="{A0F5A670-CCA4-920E-AB73-F10E9E95CDC2}"/>
              </a:ext>
            </a:extLst>
          </p:cNvPr>
          <p:cNvCxnSpPr>
            <a:cxnSpLocks/>
          </p:cNvCxnSpPr>
          <p:nvPr/>
        </p:nvCxnSpPr>
        <p:spPr>
          <a:xfrm flipH="1">
            <a:off x="7405209" y="5369186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 de Seta Reta 171">
            <a:extLst>
              <a:ext uri="{FF2B5EF4-FFF2-40B4-BE49-F238E27FC236}">
                <a16:creationId xmlns:a16="http://schemas.microsoft.com/office/drawing/2014/main" xmlns="" id="{9F2F645F-4978-D147-D7CC-B03F5757DF8D}"/>
              </a:ext>
            </a:extLst>
          </p:cNvPr>
          <p:cNvCxnSpPr>
            <a:cxnSpLocks/>
          </p:cNvCxnSpPr>
          <p:nvPr/>
        </p:nvCxnSpPr>
        <p:spPr>
          <a:xfrm flipH="1">
            <a:off x="5139003" y="5349314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61">
            <a:extLst>
              <a:ext uri="{FF2B5EF4-FFF2-40B4-BE49-F238E27FC236}">
                <a16:creationId xmlns:a16="http://schemas.microsoft.com/office/drawing/2014/main" xmlns="" id="{2D5C9ED9-C123-4F1C-A6B3-DBA46042D1C1}"/>
              </a:ext>
            </a:extLst>
          </p:cNvPr>
          <p:cNvSpPr/>
          <p:nvPr/>
        </p:nvSpPr>
        <p:spPr>
          <a:xfrm>
            <a:off x="234474" y="59242"/>
            <a:ext cx="329785" cy="343134"/>
          </a:xfrm>
          <a:custGeom>
            <a:avLst/>
            <a:gdLst/>
            <a:ahLst/>
            <a:cxnLst/>
            <a:rect l="l" t="t" r="r" b="b"/>
            <a:pathLst>
              <a:path w="1097329" h="1097329">
                <a:moveTo>
                  <a:pt x="0" y="0"/>
                </a:moveTo>
                <a:lnTo>
                  <a:pt x="1097329" y="0"/>
                </a:lnTo>
                <a:lnTo>
                  <a:pt x="1097329" y="1097329"/>
                </a:lnTo>
                <a:lnTo>
                  <a:pt x="0" y="109732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xmlns="" id="{CFF13F46-907F-268D-7F8D-1A28B58C835E}"/>
              </a:ext>
            </a:extLst>
          </p:cNvPr>
          <p:cNvSpPr txBox="1"/>
          <p:nvPr/>
        </p:nvSpPr>
        <p:spPr>
          <a:xfrm>
            <a:off x="576989" y="61156"/>
            <a:ext cx="1088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FLUXOS DE READAPTAÇÃO FUNCIONAL</a:t>
            </a:r>
            <a:r>
              <a:rPr lang="pt-BR" b="1">
                <a:solidFill>
                  <a:schemeClr val="bg1">
                    <a:lumMod val="50000"/>
                  </a:schemeClr>
                </a:solidFill>
              </a:rPr>
              <a:t>:  </a:t>
            </a:r>
            <a:r>
              <a:rPr lang="pt-BR" b="1">
                <a:solidFill>
                  <a:srgbClr val="7030A0"/>
                </a:solidFill>
              </a:rPr>
              <a:t>COMPATIBILIDADE DE TAREFAS PARA SERVIDORES READAPTADOS</a:t>
            </a:r>
          </a:p>
        </p:txBody>
      </p:sp>
      <p:cxnSp>
        <p:nvCxnSpPr>
          <p:cNvPr id="155" name="Conector: Angulado 41">
            <a:extLst>
              <a:ext uri="{FF2B5EF4-FFF2-40B4-BE49-F238E27FC236}">
                <a16:creationId xmlns:a16="http://schemas.microsoft.com/office/drawing/2014/main" xmlns="" id="{44AD1DD9-90C7-0390-4273-A01F5909B934}"/>
              </a:ext>
            </a:extLst>
          </p:cNvPr>
          <p:cNvCxnSpPr>
            <a:cxnSpLocks/>
            <a:endCxn id="115" idx="2"/>
          </p:cNvCxnSpPr>
          <p:nvPr/>
        </p:nvCxnSpPr>
        <p:spPr>
          <a:xfrm rot="10800000">
            <a:off x="4153711" y="2184316"/>
            <a:ext cx="3738999" cy="10940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CaixaDeTexto 174">
            <a:extLst>
              <a:ext uri="{FF2B5EF4-FFF2-40B4-BE49-F238E27FC236}">
                <a16:creationId xmlns:a16="http://schemas.microsoft.com/office/drawing/2014/main" xmlns="" id="{BC5B41B7-1C85-EE71-FE65-4AFD4CF4C614}"/>
              </a:ext>
            </a:extLst>
          </p:cNvPr>
          <p:cNvSpPr txBox="1"/>
          <p:nvPr/>
        </p:nvSpPr>
        <p:spPr>
          <a:xfrm>
            <a:off x="8972896" y="5246953"/>
            <a:ext cx="1977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Emissão de laudo</a:t>
            </a:r>
          </a:p>
        </p:txBody>
      </p:sp>
      <p:cxnSp>
        <p:nvCxnSpPr>
          <p:cNvPr id="176" name="Conector de Seta Reta 169">
            <a:extLst>
              <a:ext uri="{FF2B5EF4-FFF2-40B4-BE49-F238E27FC236}">
                <a16:creationId xmlns:a16="http://schemas.microsoft.com/office/drawing/2014/main" xmlns="" id="{18CF0882-39E8-1FFE-2A04-E329003C0564}"/>
              </a:ext>
            </a:extLst>
          </p:cNvPr>
          <p:cNvCxnSpPr>
            <a:cxnSpLocks/>
          </p:cNvCxnSpPr>
          <p:nvPr/>
        </p:nvCxnSpPr>
        <p:spPr>
          <a:xfrm flipH="1">
            <a:off x="8816639" y="5381122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de Seta Reta 127">
            <a:extLst>
              <a:ext uri="{FF2B5EF4-FFF2-40B4-BE49-F238E27FC236}">
                <a16:creationId xmlns:a16="http://schemas.microsoft.com/office/drawing/2014/main" xmlns="" id="{5482E35F-2B62-AEE9-A7D9-9972A4D009E5}"/>
              </a:ext>
            </a:extLst>
          </p:cNvPr>
          <p:cNvCxnSpPr>
            <a:cxnSpLocks/>
          </p:cNvCxnSpPr>
          <p:nvPr/>
        </p:nvCxnSpPr>
        <p:spPr>
          <a:xfrm>
            <a:off x="3602895" y="1868651"/>
            <a:ext cx="28039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de Seta Reta 127">
            <a:extLst>
              <a:ext uri="{FF2B5EF4-FFF2-40B4-BE49-F238E27FC236}">
                <a16:creationId xmlns:a16="http://schemas.microsoft.com/office/drawing/2014/main" xmlns="" id="{5482E35F-2B62-AEE9-A7D9-9972A4D009E5}"/>
              </a:ext>
            </a:extLst>
          </p:cNvPr>
          <p:cNvCxnSpPr>
            <a:cxnSpLocks/>
          </p:cNvCxnSpPr>
          <p:nvPr/>
        </p:nvCxnSpPr>
        <p:spPr>
          <a:xfrm>
            <a:off x="7513172" y="1877178"/>
            <a:ext cx="7912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0" name="Group 2">
            <a:extLst>
              <a:ext uri="{FF2B5EF4-FFF2-40B4-BE49-F238E27FC236}">
                <a16:creationId xmlns:a16="http://schemas.microsoft.com/office/drawing/2014/main" xmlns="" id="{1FC640C5-7F9F-24F5-8C5F-A4E3464AD392}"/>
              </a:ext>
            </a:extLst>
          </p:cNvPr>
          <p:cNvGrpSpPr/>
          <p:nvPr/>
        </p:nvGrpSpPr>
        <p:grpSpPr>
          <a:xfrm>
            <a:off x="9026552" y="5105336"/>
            <a:ext cx="1852267" cy="527727"/>
            <a:chOff x="0" y="0"/>
            <a:chExt cx="812800" cy="393390"/>
          </a:xfrm>
        </p:grpSpPr>
        <p:sp>
          <p:nvSpPr>
            <p:cNvPr id="151" name="Freeform 3">
              <a:extLst>
                <a:ext uri="{FF2B5EF4-FFF2-40B4-BE49-F238E27FC236}">
                  <a16:creationId xmlns:a16="http://schemas.microsoft.com/office/drawing/2014/main" xmlns="" id="{A2492B7C-172A-C58D-7575-5B293A5E9403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52" name="TextBox 4">
              <a:extLst>
                <a:ext uri="{FF2B5EF4-FFF2-40B4-BE49-F238E27FC236}">
                  <a16:creationId xmlns:a16="http://schemas.microsoft.com/office/drawing/2014/main" xmlns="" id="{722E4F04-68A3-C26C-322B-5F5E85F23C7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58" name="CaixaDeTexto 157">
            <a:extLst>
              <a:ext uri="{FF2B5EF4-FFF2-40B4-BE49-F238E27FC236}">
                <a16:creationId xmlns:a16="http://schemas.microsoft.com/office/drawing/2014/main" xmlns="" id="{493860F6-ADFE-F197-6FB9-13C335FDDD61}"/>
              </a:ext>
            </a:extLst>
          </p:cNvPr>
          <p:cNvSpPr txBox="1"/>
          <p:nvPr/>
        </p:nvSpPr>
        <p:spPr>
          <a:xfrm>
            <a:off x="8917240" y="5221272"/>
            <a:ext cx="2058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Emissão do parecer</a:t>
            </a:r>
          </a:p>
        </p:txBody>
      </p:sp>
      <p:grpSp>
        <p:nvGrpSpPr>
          <p:cNvPr id="170" name="Group 2">
            <a:extLst>
              <a:ext uri="{FF2B5EF4-FFF2-40B4-BE49-F238E27FC236}">
                <a16:creationId xmlns:a16="http://schemas.microsoft.com/office/drawing/2014/main" xmlns="" id="{1FC640C5-7F9F-24F5-8C5F-A4E3464AD392}"/>
              </a:ext>
            </a:extLst>
          </p:cNvPr>
          <p:cNvGrpSpPr/>
          <p:nvPr/>
        </p:nvGrpSpPr>
        <p:grpSpPr>
          <a:xfrm>
            <a:off x="2877109" y="5002814"/>
            <a:ext cx="2110124" cy="651926"/>
            <a:chOff x="0" y="0"/>
            <a:chExt cx="812800" cy="393390"/>
          </a:xfrm>
        </p:grpSpPr>
        <p:sp>
          <p:nvSpPr>
            <p:cNvPr id="171" name="Freeform 3">
              <a:extLst>
                <a:ext uri="{FF2B5EF4-FFF2-40B4-BE49-F238E27FC236}">
                  <a16:creationId xmlns:a16="http://schemas.microsoft.com/office/drawing/2014/main" xmlns="" id="{A2492B7C-172A-C58D-7575-5B293A5E9403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82" name="TextBox 4">
              <a:extLst>
                <a:ext uri="{FF2B5EF4-FFF2-40B4-BE49-F238E27FC236}">
                  <a16:creationId xmlns:a16="http://schemas.microsoft.com/office/drawing/2014/main" xmlns="" id="{722E4F04-68A3-C26C-322B-5F5E85F23C7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83" name="CaixaDeTexto 182">
            <a:extLst>
              <a:ext uri="{FF2B5EF4-FFF2-40B4-BE49-F238E27FC236}">
                <a16:creationId xmlns:a16="http://schemas.microsoft.com/office/drawing/2014/main" xmlns="" id="{493860F6-ADFE-F197-6FB9-13C335FDDD61}"/>
              </a:ext>
            </a:extLst>
          </p:cNvPr>
          <p:cNvSpPr txBox="1"/>
          <p:nvPr/>
        </p:nvSpPr>
        <p:spPr>
          <a:xfrm>
            <a:off x="2893081" y="5026563"/>
            <a:ext cx="2058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Retorna o processo para a unidade com o parecer sobre a compatibilidade</a:t>
            </a:r>
          </a:p>
        </p:txBody>
      </p:sp>
      <p:sp>
        <p:nvSpPr>
          <p:cNvPr id="196" name="CaixaDeTexto 195">
            <a:extLst>
              <a:ext uri="{FF2B5EF4-FFF2-40B4-BE49-F238E27FC236}">
                <a16:creationId xmlns:a16="http://schemas.microsoft.com/office/drawing/2014/main" xmlns="" id="{3B9EBF1E-70A8-C56F-A674-2A29AB824F24}"/>
              </a:ext>
            </a:extLst>
          </p:cNvPr>
          <p:cNvSpPr txBox="1"/>
          <p:nvPr/>
        </p:nvSpPr>
        <p:spPr>
          <a:xfrm>
            <a:off x="872739" y="1009862"/>
            <a:ext cx="4024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/>
              <a:t>Instrumento utilizado para sanar dúvidas relacionadas a compatibilidade das tarefas atribuídas para o servidor  e o laudo de readaptação funcional</a:t>
            </a:r>
          </a:p>
        </p:txBody>
      </p:sp>
      <p:sp>
        <p:nvSpPr>
          <p:cNvPr id="114" name="Freeform 17">
            <a:extLst>
              <a:ext uri="{FF2B5EF4-FFF2-40B4-BE49-F238E27FC236}">
                <a16:creationId xmlns:a16="http://schemas.microsoft.com/office/drawing/2014/main" xmlns="" id="{031EB4FC-738C-B0F6-F4F3-E898FE1F716E}"/>
              </a:ext>
            </a:extLst>
          </p:cNvPr>
          <p:cNvSpPr/>
          <p:nvPr/>
        </p:nvSpPr>
        <p:spPr>
          <a:xfrm>
            <a:off x="3065037" y="1468451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15" name="CaixaDeTexto 114">
            <a:extLst>
              <a:ext uri="{FF2B5EF4-FFF2-40B4-BE49-F238E27FC236}">
                <a16:creationId xmlns:a16="http://schemas.microsoft.com/office/drawing/2014/main" xmlns="" id="{6678616D-71F1-006D-8ED5-475250E9D6B9}"/>
              </a:ext>
            </a:extLst>
          </p:cNvPr>
          <p:cNvSpPr txBox="1"/>
          <p:nvPr/>
        </p:nvSpPr>
        <p:spPr>
          <a:xfrm>
            <a:off x="3664425" y="1672086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sp>
        <p:nvSpPr>
          <p:cNvPr id="116" name="Freeform 17">
            <a:extLst>
              <a:ext uri="{FF2B5EF4-FFF2-40B4-BE49-F238E27FC236}">
                <a16:creationId xmlns:a16="http://schemas.microsoft.com/office/drawing/2014/main" xmlns="" id="{031EB4FC-738C-B0F6-F4F3-E898FE1F716E}"/>
              </a:ext>
            </a:extLst>
          </p:cNvPr>
          <p:cNvSpPr/>
          <p:nvPr/>
        </p:nvSpPr>
        <p:spPr>
          <a:xfrm>
            <a:off x="5447024" y="4973546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17" name="CaixaDeTexto 116">
            <a:extLst>
              <a:ext uri="{FF2B5EF4-FFF2-40B4-BE49-F238E27FC236}">
                <a16:creationId xmlns:a16="http://schemas.microsoft.com/office/drawing/2014/main" xmlns="" id="{6678616D-71F1-006D-8ED5-475250E9D6B9}"/>
              </a:ext>
            </a:extLst>
          </p:cNvPr>
          <p:cNvSpPr txBox="1"/>
          <p:nvPr/>
        </p:nvSpPr>
        <p:spPr>
          <a:xfrm>
            <a:off x="6046412" y="5177181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cxnSp>
        <p:nvCxnSpPr>
          <p:cNvPr id="118" name="Conector de Seta Reta 152">
            <a:extLst>
              <a:ext uri="{FF2B5EF4-FFF2-40B4-BE49-F238E27FC236}">
                <a16:creationId xmlns:a16="http://schemas.microsoft.com/office/drawing/2014/main" xmlns="" id="{2C1536D5-0E18-2AAE-32F0-E353ACBF2E23}"/>
              </a:ext>
            </a:extLst>
          </p:cNvPr>
          <p:cNvCxnSpPr>
            <a:cxnSpLocks/>
          </p:cNvCxnSpPr>
          <p:nvPr/>
        </p:nvCxnSpPr>
        <p:spPr>
          <a:xfrm>
            <a:off x="9959525" y="4486248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Balão de Fala: Retângulo com Cantos Arredondados 275">
            <a:extLst>
              <a:ext uri="{FF2B5EF4-FFF2-40B4-BE49-F238E27FC236}">
                <a16:creationId xmlns:a16="http://schemas.microsoft.com/office/drawing/2014/main" xmlns="" id="{A6BC1517-866A-FFCB-E74C-F3BEBC6E444B}"/>
              </a:ext>
            </a:extLst>
          </p:cNvPr>
          <p:cNvSpPr/>
          <p:nvPr/>
        </p:nvSpPr>
        <p:spPr>
          <a:xfrm>
            <a:off x="5448580" y="3779672"/>
            <a:ext cx="2710362" cy="385289"/>
          </a:xfrm>
          <a:prstGeom prst="wedgeRoundRectCallout">
            <a:avLst>
              <a:gd name="adj1" fmla="val -27242"/>
              <a:gd name="adj2" fmla="val 65467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>
              <a:buAutoNum type="alphaLcPeriod"/>
            </a:pPr>
            <a:endParaRPr lang="pt-BR" sz="900">
              <a:solidFill>
                <a:schemeClr val="tx1"/>
              </a:solidFill>
            </a:endParaRPr>
          </a:p>
          <a:p>
            <a:pPr marL="228600" indent="-228600">
              <a:buAutoNum type="alphaLcPeriod"/>
            </a:pPr>
            <a:r>
              <a:rPr lang="pt-BR" sz="900">
                <a:solidFill>
                  <a:schemeClr val="tx1"/>
                </a:solidFill>
              </a:rPr>
              <a:t>Descrição detalhada das atividades atribuídas;</a:t>
            </a:r>
          </a:p>
          <a:p>
            <a:pPr marL="228600" indent="-228600">
              <a:buAutoNum type="alphaLcPeriod"/>
            </a:pPr>
            <a:r>
              <a:rPr lang="pt-BR" sz="900">
                <a:solidFill>
                  <a:schemeClr val="tx1"/>
                </a:solidFill>
              </a:rPr>
              <a:t>Laudo de Readaptação Funcional.</a:t>
            </a:r>
          </a:p>
          <a:p>
            <a:endParaRPr lang="pt-BR" sz="900">
              <a:solidFill>
                <a:schemeClr val="tx1"/>
              </a:solidFill>
            </a:endParaRPr>
          </a:p>
        </p:txBody>
      </p:sp>
      <p:sp>
        <p:nvSpPr>
          <p:cNvPr id="122" name="CaixaDeTexto 121">
            <a:extLst>
              <a:ext uri="{FF2B5EF4-FFF2-40B4-BE49-F238E27FC236}">
                <a16:creationId xmlns:a16="http://schemas.microsoft.com/office/drawing/2014/main" xmlns="" id="{3B9EBF1E-70A8-C56F-A674-2A29AB824F24}"/>
              </a:ext>
            </a:extLst>
          </p:cNvPr>
          <p:cNvSpPr txBox="1"/>
          <p:nvPr/>
        </p:nvSpPr>
        <p:spPr>
          <a:xfrm>
            <a:off x="5199967" y="3569716"/>
            <a:ext cx="32593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/>
              <a:t>Os seguintes documentos deverão constar no processo:</a:t>
            </a:r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xmlns="" id="{82B57309-D332-A0C7-73BB-AA41E0708AE2}"/>
              </a:ext>
            </a:extLst>
          </p:cNvPr>
          <p:cNvSpPr txBox="1"/>
          <p:nvPr/>
        </p:nvSpPr>
        <p:spPr>
          <a:xfrm>
            <a:off x="2748562" y="1618904"/>
            <a:ext cx="303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>
                <a:solidFill>
                  <a:srgbClr val="0070C0"/>
                </a:solidFill>
              </a:rPr>
              <a:t>+</a:t>
            </a:r>
          </a:p>
        </p:txBody>
      </p:sp>
      <p:pic>
        <p:nvPicPr>
          <p:cNvPr id="3" name="Imagem 2" descr="Ícone&#10;&#10;Descrição gerada automaticamente">
            <a:extLst>
              <a:ext uri="{FF2B5EF4-FFF2-40B4-BE49-F238E27FC236}">
                <a16:creationId xmlns:a16="http://schemas.microsoft.com/office/drawing/2014/main" xmlns="" id="{6779A550-E4CB-6ED3-3FCE-B2701E7C9B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14203" y="1496557"/>
            <a:ext cx="790575" cy="730250"/>
          </a:xfrm>
          <a:prstGeom prst="rect">
            <a:avLst/>
          </a:prstGeom>
        </p:spPr>
      </p:pic>
      <p:pic>
        <p:nvPicPr>
          <p:cNvPr id="7" name="Imagem 6" descr="Ícone&#10;&#10;Descrição gerada automaticamente">
            <a:extLst>
              <a:ext uri="{FF2B5EF4-FFF2-40B4-BE49-F238E27FC236}">
                <a16:creationId xmlns:a16="http://schemas.microsoft.com/office/drawing/2014/main" xmlns="" id="{39563B56-9573-DF7B-BEA2-B60DE9E140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15953" y="4999640"/>
            <a:ext cx="790575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799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ector em curva 25"/>
          <p:cNvCxnSpPr/>
          <p:nvPr/>
        </p:nvCxnSpPr>
        <p:spPr>
          <a:xfrm>
            <a:off x="10154561" y="3159382"/>
            <a:ext cx="776561" cy="65338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reto 118"/>
          <p:cNvCxnSpPr/>
          <p:nvPr/>
        </p:nvCxnSpPr>
        <p:spPr>
          <a:xfrm>
            <a:off x="7161456" y="2843611"/>
            <a:ext cx="0" cy="615261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de Seta Reta 145">
            <a:extLst>
              <a:ext uri="{FF2B5EF4-FFF2-40B4-BE49-F238E27FC236}">
                <a16:creationId xmlns:a16="http://schemas.microsoft.com/office/drawing/2014/main" xmlns="" id="{0E97485D-B805-D178-2AEA-127A449509AC}"/>
              </a:ext>
            </a:extLst>
          </p:cNvPr>
          <p:cNvCxnSpPr>
            <a:cxnSpLocks/>
          </p:cNvCxnSpPr>
          <p:nvPr/>
        </p:nvCxnSpPr>
        <p:spPr>
          <a:xfrm>
            <a:off x="9221959" y="2050055"/>
            <a:ext cx="5032" cy="512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3B9EBF1E-70A8-C56F-A674-2A29AB824F24}"/>
              </a:ext>
            </a:extLst>
          </p:cNvPr>
          <p:cNvSpPr txBox="1"/>
          <p:nvPr/>
        </p:nvSpPr>
        <p:spPr>
          <a:xfrm>
            <a:off x="6441840" y="2243796"/>
            <a:ext cx="14868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/>
              <a:t>Utiliza o processo autuado para o pedido de readaptação</a:t>
            </a:r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xmlns="" id="{B13F6F18-303D-6FA7-2B11-60C7722DC941}"/>
              </a:ext>
            </a:extLst>
          </p:cNvPr>
          <p:cNvGrpSpPr/>
          <p:nvPr/>
        </p:nvGrpSpPr>
        <p:grpSpPr>
          <a:xfrm>
            <a:off x="8644324" y="1555745"/>
            <a:ext cx="1155267" cy="512230"/>
            <a:chOff x="0" y="0"/>
            <a:chExt cx="812800" cy="393390"/>
          </a:xfrm>
        </p:grpSpPr>
        <p:sp>
          <p:nvSpPr>
            <p:cNvPr id="21" name="Freeform 3">
              <a:extLst>
                <a:ext uri="{FF2B5EF4-FFF2-40B4-BE49-F238E27FC236}">
                  <a16:creationId xmlns:a16="http://schemas.microsoft.com/office/drawing/2014/main" xmlns="" id="{01B032CB-96BE-2760-BDD4-0F4E7CF52066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22" name="TextBox 4">
              <a:extLst>
                <a:ext uri="{FF2B5EF4-FFF2-40B4-BE49-F238E27FC236}">
                  <a16:creationId xmlns:a16="http://schemas.microsoft.com/office/drawing/2014/main" xmlns="" id="{5F095A3D-8013-6CE4-EF16-91D50AF7F327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24" name="CaixaDeTexto 23">
            <a:extLst>
              <a:ext uri="{FF2B5EF4-FFF2-40B4-BE49-F238E27FC236}">
                <a16:creationId xmlns:a16="http://schemas.microsoft.com/office/drawing/2014/main" xmlns="" id="{53DE53B1-106F-CB1C-C45E-BF8C625C7E8F}"/>
              </a:ext>
            </a:extLst>
          </p:cNvPr>
          <p:cNvSpPr txBox="1"/>
          <p:nvPr/>
        </p:nvSpPr>
        <p:spPr>
          <a:xfrm>
            <a:off x="8862879" y="1622194"/>
            <a:ext cx="7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COAP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xmlns="" id="{E9C015A7-337C-1358-B16F-D246429305C2}"/>
              </a:ext>
            </a:extLst>
          </p:cNvPr>
          <p:cNvSpPr txBox="1"/>
          <p:nvPr/>
        </p:nvSpPr>
        <p:spPr>
          <a:xfrm>
            <a:off x="8524537" y="1299563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/>
              <a:t>SEGES/COGEES/COAP</a:t>
            </a:r>
          </a:p>
        </p:txBody>
      </p:sp>
      <p:grpSp>
        <p:nvGrpSpPr>
          <p:cNvPr id="34" name="Group 5">
            <a:extLst>
              <a:ext uri="{FF2B5EF4-FFF2-40B4-BE49-F238E27FC236}">
                <a16:creationId xmlns:a16="http://schemas.microsoft.com/office/drawing/2014/main" xmlns="" id="{9D81143B-5F7D-67E5-DD32-29223C779895}"/>
              </a:ext>
            </a:extLst>
          </p:cNvPr>
          <p:cNvGrpSpPr/>
          <p:nvPr/>
        </p:nvGrpSpPr>
        <p:grpSpPr>
          <a:xfrm>
            <a:off x="8489141" y="2610203"/>
            <a:ext cx="1694945" cy="1098359"/>
            <a:chOff x="-260457" y="-123826"/>
            <a:chExt cx="933557" cy="812800"/>
          </a:xfrm>
        </p:grpSpPr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xmlns="" id="{DC4F7D06-A3BA-B444-8007-3032BAB2C186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36" name="TextBox 7">
              <a:extLst>
                <a:ext uri="{FF2B5EF4-FFF2-40B4-BE49-F238E27FC236}">
                  <a16:creationId xmlns:a16="http://schemas.microsoft.com/office/drawing/2014/main" xmlns="" id="{97C2849F-3F78-425C-2E0A-8252E1D258AD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37" name="CaixaDeTexto 36">
            <a:extLst>
              <a:ext uri="{FF2B5EF4-FFF2-40B4-BE49-F238E27FC236}">
                <a16:creationId xmlns:a16="http://schemas.microsoft.com/office/drawing/2014/main" xmlns="" id="{305DB694-2C55-45FC-415A-2C906943D11E}"/>
              </a:ext>
            </a:extLst>
          </p:cNvPr>
          <p:cNvSpPr txBox="1"/>
          <p:nvPr/>
        </p:nvSpPr>
        <p:spPr>
          <a:xfrm>
            <a:off x="8418485" y="2928549"/>
            <a:ext cx="164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Documentação completa?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xmlns="" id="{F6C72878-9131-26DB-073F-19AA1ACAFD08}"/>
              </a:ext>
            </a:extLst>
          </p:cNvPr>
          <p:cNvSpPr txBox="1"/>
          <p:nvPr/>
        </p:nvSpPr>
        <p:spPr>
          <a:xfrm>
            <a:off x="9870841" y="2975574"/>
            <a:ext cx="415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xmlns="" id="{2D243982-05D9-AA9D-8022-8DE40886EC7C}"/>
              </a:ext>
            </a:extLst>
          </p:cNvPr>
          <p:cNvSpPr txBox="1"/>
          <p:nvPr/>
        </p:nvSpPr>
        <p:spPr>
          <a:xfrm>
            <a:off x="8082705" y="2985441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grpSp>
        <p:nvGrpSpPr>
          <p:cNvPr id="44" name="Group 2">
            <a:extLst>
              <a:ext uri="{FF2B5EF4-FFF2-40B4-BE49-F238E27FC236}">
                <a16:creationId xmlns:a16="http://schemas.microsoft.com/office/drawing/2014/main" xmlns="" id="{1FC640C5-7F9F-24F5-8C5F-A4E3464AD392}"/>
              </a:ext>
            </a:extLst>
          </p:cNvPr>
          <p:cNvGrpSpPr/>
          <p:nvPr/>
        </p:nvGrpSpPr>
        <p:grpSpPr>
          <a:xfrm>
            <a:off x="9940175" y="3855318"/>
            <a:ext cx="1852267" cy="527727"/>
            <a:chOff x="0" y="0"/>
            <a:chExt cx="812800" cy="393390"/>
          </a:xfrm>
        </p:grpSpPr>
        <p:sp>
          <p:nvSpPr>
            <p:cNvPr id="45" name="Freeform 3">
              <a:extLst>
                <a:ext uri="{FF2B5EF4-FFF2-40B4-BE49-F238E27FC236}">
                  <a16:creationId xmlns:a16="http://schemas.microsoft.com/office/drawing/2014/main" xmlns="" id="{A2492B7C-172A-C58D-7575-5B293A5E9403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46" name="TextBox 4">
              <a:extLst>
                <a:ext uri="{FF2B5EF4-FFF2-40B4-BE49-F238E27FC236}">
                  <a16:creationId xmlns:a16="http://schemas.microsoft.com/office/drawing/2014/main" xmlns="" id="{722E4F04-68A3-C26C-322B-5F5E85F23C7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47" name="CaixaDeTexto 46">
            <a:extLst>
              <a:ext uri="{FF2B5EF4-FFF2-40B4-BE49-F238E27FC236}">
                <a16:creationId xmlns:a16="http://schemas.microsoft.com/office/drawing/2014/main" xmlns="" id="{493860F6-ADFE-F197-6FB9-13C335FDDD61}"/>
              </a:ext>
            </a:extLst>
          </p:cNvPr>
          <p:cNvSpPr txBox="1"/>
          <p:nvPr/>
        </p:nvSpPr>
        <p:spPr>
          <a:xfrm>
            <a:off x="9807113" y="3971254"/>
            <a:ext cx="2058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Perícia médica documental</a:t>
            </a:r>
          </a:p>
        </p:txBody>
      </p:sp>
      <p:cxnSp>
        <p:nvCxnSpPr>
          <p:cNvPr id="169" name="Conector de Seta Reta 168">
            <a:extLst>
              <a:ext uri="{FF2B5EF4-FFF2-40B4-BE49-F238E27FC236}">
                <a16:creationId xmlns:a16="http://schemas.microsoft.com/office/drawing/2014/main" xmlns="" id="{A0F5A670-CCA4-920E-AB73-F10E9E95CDC2}"/>
              </a:ext>
            </a:extLst>
          </p:cNvPr>
          <p:cNvCxnSpPr>
            <a:cxnSpLocks/>
          </p:cNvCxnSpPr>
          <p:nvPr/>
        </p:nvCxnSpPr>
        <p:spPr>
          <a:xfrm flipH="1">
            <a:off x="8212709" y="5274186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 de Seta Reta 171">
            <a:extLst>
              <a:ext uri="{FF2B5EF4-FFF2-40B4-BE49-F238E27FC236}">
                <a16:creationId xmlns:a16="http://schemas.microsoft.com/office/drawing/2014/main" xmlns="" id="{9F2F645F-4978-D147-D7CC-B03F5757DF8D}"/>
              </a:ext>
            </a:extLst>
          </p:cNvPr>
          <p:cNvCxnSpPr>
            <a:cxnSpLocks/>
          </p:cNvCxnSpPr>
          <p:nvPr/>
        </p:nvCxnSpPr>
        <p:spPr>
          <a:xfrm flipH="1">
            <a:off x="6017753" y="5254314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61">
            <a:extLst>
              <a:ext uri="{FF2B5EF4-FFF2-40B4-BE49-F238E27FC236}">
                <a16:creationId xmlns:a16="http://schemas.microsoft.com/office/drawing/2014/main" xmlns="" id="{2D5C9ED9-C123-4F1C-A6B3-DBA46042D1C1}"/>
              </a:ext>
            </a:extLst>
          </p:cNvPr>
          <p:cNvSpPr/>
          <p:nvPr/>
        </p:nvSpPr>
        <p:spPr>
          <a:xfrm>
            <a:off x="234474" y="59242"/>
            <a:ext cx="329785" cy="343134"/>
          </a:xfrm>
          <a:custGeom>
            <a:avLst/>
            <a:gdLst/>
            <a:ahLst/>
            <a:cxnLst/>
            <a:rect l="l" t="t" r="r" b="b"/>
            <a:pathLst>
              <a:path w="1097329" h="1097329">
                <a:moveTo>
                  <a:pt x="0" y="0"/>
                </a:moveTo>
                <a:lnTo>
                  <a:pt x="1097329" y="0"/>
                </a:lnTo>
                <a:lnTo>
                  <a:pt x="1097329" y="1097329"/>
                </a:lnTo>
                <a:lnTo>
                  <a:pt x="0" y="109732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xmlns="" id="{CFF13F46-907F-268D-7F8D-1A28B58C835E}"/>
              </a:ext>
            </a:extLst>
          </p:cNvPr>
          <p:cNvSpPr txBox="1"/>
          <p:nvPr/>
        </p:nvSpPr>
        <p:spPr>
          <a:xfrm>
            <a:off x="576989" y="61156"/>
            <a:ext cx="1088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FLUXOS DE READAPTAÇÃO FUNCIONAL:</a:t>
            </a:r>
            <a:r>
              <a:rPr lang="pt-BR" b="1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pt-BR" b="1">
                <a:solidFill>
                  <a:srgbClr val="C00000"/>
                </a:solidFill>
              </a:rPr>
              <a:t> COMPATIBILIDADE DE FUNÇÃO (ALTERAÇÃO DE CARGO) - </a:t>
            </a:r>
            <a:r>
              <a:rPr lang="pt-BR" b="1" err="1">
                <a:solidFill>
                  <a:srgbClr val="C00000"/>
                </a:solidFill>
              </a:rPr>
              <a:t>SME</a:t>
            </a:r>
            <a:endParaRPr lang="pt-BR" b="1">
              <a:solidFill>
                <a:srgbClr val="C00000"/>
              </a:solidFill>
            </a:endParaRPr>
          </a:p>
        </p:txBody>
      </p:sp>
      <p:cxnSp>
        <p:nvCxnSpPr>
          <p:cNvPr id="155" name="Conector: Angulado 41">
            <a:extLst>
              <a:ext uri="{FF2B5EF4-FFF2-40B4-BE49-F238E27FC236}">
                <a16:creationId xmlns:a16="http://schemas.microsoft.com/office/drawing/2014/main" xmlns="" id="{44AD1DD9-90C7-0390-4273-A01F5909B934}"/>
              </a:ext>
            </a:extLst>
          </p:cNvPr>
          <p:cNvCxnSpPr>
            <a:cxnSpLocks/>
            <a:stCxn id="40" idx="1"/>
            <a:endCxn id="115" idx="2"/>
          </p:cNvCxnSpPr>
          <p:nvPr/>
        </p:nvCxnSpPr>
        <p:spPr>
          <a:xfrm rot="10800000">
            <a:off x="3559961" y="2050055"/>
            <a:ext cx="4522745" cy="107388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CaixaDeTexto 174">
            <a:extLst>
              <a:ext uri="{FF2B5EF4-FFF2-40B4-BE49-F238E27FC236}">
                <a16:creationId xmlns:a16="http://schemas.microsoft.com/office/drawing/2014/main" xmlns="" id="{BC5B41B7-1C85-EE71-FE65-4AFD4CF4C614}"/>
              </a:ext>
            </a:extLst>
          </p:cNvPr>
          <p:cNvSpPr txBox="1"/>
          <p:nvPr/>
        </p:nvSpPr>
        <p:spPr>
          <a:xfrm>
            <a:off x="9922896" y="5151953"/>
            <a:ext cx="1977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Emissão de laudo</a:t>
            </a:r>
          </a:p>
        </p:txBody>
      </p:sp>
      <p:cxnSp>
        <p:nvCxnSpPr>
          <p:cNvPr id="176" name="Conector de Seta Reta 169">
            <a:extLst>
              <a:ext uri="{FF2B5EF4-FFF2-40B4-BE49-F238E27FC236}">
                <a16:creationId xmlns:a16="http://schemas.microsoft.com/office/drawing/2014/main" xmlns="" id="{18CF0882-39E8-1FFE-2A04-E329003C0564}"/>
              </a:ext>
            </a:extLst>
          </p:cNvPr>
          <p:cNvCxnSpPr>
            <a:cxnSpLocks/>
          </p:cNvCxnSpPr>
          <p:nvPr/>
        </p:nvCxnSpPr>
        <p:spPr>
          <a:xfrm flipH="1">
            <a:off x="9624139" y="5286122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de Seta Reta 127">
            <a:extLst>
              <a:ext uri="{FF2B5EF4-FFF2-40B4-BE49-F238E27FC236}">
                <a16:creationId xmlns:a16="http://schemas.microsoft.com/office/drawing/2014/main" xmlns="" id="{5482E35F-2B62-AEE9-A7D9-9972A4D009E5}"/>
              </a:ext>
            </a:extLst>
          </p:cNvPr>
          <p:cNvCxnSpPr>
            <a:cxnSpLocks/>
          </p:cNvCxnSpPr>
          <p:nvPr/>
        </p:nvCxnSpPr>
        <p:spPr>
          <a:xfrm>
            <a:off x="3816645" y="1837151"/>
            <a:ext cx="28039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de Seta Reta 127">
            <a:extLst>
              <a:ext uri="{FF2B5EF4-FFF2-40B4-BE49-F238E27FC236}">
                <a16:creationId xmlns:a16="http://schemas.microsoft.com/office/drawing/2014/main" xmlns="" id="{5482E35F-2B62-AEE9-A7D9-9972A4D009E5}"/>
              </a:ext>
            </a:extLst>
          </p:cNvPr>
          <p:cNvCxnSpPr>
            <a:cxnSpLocks/>
          </p:cNvCxnSpPr>
          <p:nvPr/>
        </p:nvCxnSpPr>
        <p:spPr>
          <a:xfrm>
            <a:off x="7726922" y="1782178"/>
            <a:ext cx="7912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0" name="Group 2">
            <a:extLst>
              <a:ext uri="{FF2B5EF4-FFF2-40B4-BE49-F238E27FC236}">
                <a16:creationId xmlns:a16="http://schemas.microsoft.com/office/drawing/2014/main" xmlns="" id="{1FC640C5-7F9F-24F5-8C5F-A4E3464AD392}"/>
              </a:ext>
            </a:extLst>
          </p:cNvPr>
          <p:cNvGrpSpPr/>
          <p:nvPr/>
        </p:nvGrpSpPr>
        <p:grpSpPr>
          <a:xfrm>
            <a:off x="9976552" y="5010336"/>
            <a:ext cx="1852267" cy="527727"/>
            <a:chOff x="0" y="0"/>
            <a:chExt cx="812800" cy="393390"/>
          </a:xfrm>
        </p:grpSpPr>
        <p:sp>
          <p:nvSpPr>
            <p:cNvPr id="151" name="Freeform 3">
              <a:extLst>
                <a:ext uri="{FF2B5EF4-FFF2-40B4-BE49-F238E27FC236}">
                  <a16:creationId xmlns:a16="http://schemas.microsoft.com/office/drawing/2014/main" xmlns="" id="{A2492B7C-172A-C58D-7575-5B293A5E9403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52" name="TextBox 4">
              <a:extLst>
                <a:ext uri="{FF2B5EF4-FFF2-40B4-BE49-F238E27FC236}">
                  <a16:creationId xmlns:a16="http://schemas.microsoft.com/office/drawing/2014/main" xmlns="" id="{722E4F04-68A3-C26C-322B-5F5E85F23C7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58" name="CaixaDeTexto 157">
            <a:extLst>
              <a:ext uri="{FF2B5EF4-FFF2-40B4-BE49-F238E27FC236}">
                <a16:creationId xmlns:a16="http://schemas.microsoft.com/office/drawing/2014/main" xmlns="" id="{493860F6-ADFE-F197-6FB9-13C335FDDD61}"/>
              </a:ext>
            </a:extLst>
          </p:cNvPr>
          <p:cNvSpPr txBox="1"/>
          <p:nvPr/>
        </p:nvSpPr>
        <p:spPr>
          <a:xfrm>
            <a:off x="9843490" y="5126272"/>
            <a:ext cx="2058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Emissão do parecer</a:t>
            </a:r>
          </a:p>
        </p:txBody>
      </p:sp>
      <p:sp>
        <p:nvSpPr>
          <p:cNvPr id="196" name="CaixaDeTexto 195">
            <a:extLst>
              <a:ext uri="{FF2B5EF4-FFF2-40B4-BE49-F238E27FC236}">
                <a16:creationId xmlns:a16="http://schemas.microsoft.com/office/drawing/2014/main" xmlns="" id="{3B9EBF1E-70A8-C56F-A674-2A29AB824F24}"/>
              </a:ext>
            </a:extLst>
          </p:cNvPr>
          <p:cNvSpPr txBox="1"/>
          <p:nvPr/>
        </p:nvSpPr>
        <p:spPr>
          <a:xfrm>
            <a:off x="261504" y="707683"/>
            <a:ext cx="39870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/>
              <a:t>Instrumento utilizado para realizar a avaliação de compatibilidade de servidores readaptados para cargo eletivo (Supervisor escolar, Diretor de escola e Coordenador pedagógico)</a:t>
            </a:r>
          </a:p>
        </p:txBody>
      </p:sp>
      <p:sp>
        <p:nvSpPr>
          <p:cNvPr id="114" name="Freeform 17">
            <a:extLst>
              <a:ext uri="{FF2B5EF4-FFF2-40B4-BE49-F238E27FC236}">
                <a16:creationId xmlns:a16="http://schemas.microsoft.com/office/drawing/2014/main" xmlns="" id="{031EB4FC-738C-B0F6-F4F3-E898FE1F716E}"/>
              </a:ext>
            </a:extLst>
          </p:cNvPr>
          <p:cNvSpPr/>
          <p:nvPr/>
        </p:nvSpPr>
        <p:spPr>
          <a:xfrm>
            <a:off x="2471287" y="1337826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15" name="CaixaDeTexto 114">
            <a:extLst>
              <a:ext uri="{FF2B5EF4-FFF2-40B4-BE49-F238E27FC236}">
                <a16:creationId xmlns:a16="http://schemas.microsoft.com/office/drawing/2014/main" xmlns="" id="{6678616D-71F1-006D-8ED5-475250E9D6B9}"/>
              </a:ext>
            </a:extLst>
          </p:cNvPr>
          <p:cNvSpPr txBox="1"/>
          <p:nvPr/>
        </p:nvSpPr>
        <p:spPr>
          <a:xfrm>
            <a:off x="3070675" y="1541461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sp>
        <p:nvSpPr>
          <p:cNvPr id="116" name="Freeform 17">
            <a:extLst>
              <a:ext uri="{FF2B5EF4-FFF2-40B4-BE49-F238E27FC236}">
                <a16:creationId xmlns:a16="http://schemas.microsoft.com/office/drawing/2014/main" xmlns="" id="{031EB4FC-738C-B0F6-F4F3-E898FE1F716E}"/>
              </a:ext>
            </a:extLst>
          </p:cNvPr>
          <p:cNvSpPr/>
          <p:nvPr/>
        </p:nvSpPr>
        <p:spPr>
          <a:xfrm>
            <a:off x="6325774" y="4878546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17" name="CaixaDeTexto 116">
            <a:extLst>
              <a:ext uri="{FF2B5EF4-FFF2-40B4-BE49-F238E27FC236}">
                <a16:creationId xmlns:a16="http://schemas.microsoft.com/office/drawing/2014/main" xmlns="" id="{6678616D-71F1-006D-8ED5-475250E9D6B9}"/>
              </a:ext>
            </a:extLst>
          </p:cNvPr>
          <p:cNvSpPr txBox="1"/>
          <p:nvPr/>
        </p:nvSpPr>
        <p:spPr>
          <a:xfrm>
            <a:off x="6925162" y="5082181"/>
            <a:ext cx="97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URH </a:t>
            </a:r>
          </a:p>
        </p:txBody>
      </p:sp>
      <p:cxnSp>
        <p:nvCxnSpPr>
          <p:cNvPr id="118" name="Conector de Seta Reta 152">
            <a:extLst>
              <a:ext uri="{FF2B5EF4-FFF2-40B4-BE49-F238E27FC236}">
                <a16:creationId xmlns:a16="http://schemas.microsoft.com/office/drawing/2014/main" xmlns="" id="{2C1536D5-0E18-2AAE-32F0-E353ACBF2E23}"/>
              </a:ext>
            </a:extLst>
          </p:cNvPr>
          <p:cNvCxnSpPr>
            <a:cxnSpLocks/>
          </p:cNvCxnSpPr>
          <p:nvPr/>
        </p:nvCxnSpPr>
        <p:spPr>
          <a:xfrm>
            <a:off x="10909525" y="4391248"/>
            <a:ext cx="0" cy="52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Balão de Fala: Retângulo com Cantos Arredondados 275">
            <a:extLst>
              <a:ext uri="{FF2B5EF4-FFF2-40B4-BE49-F238E27FC236}">
                <a16:creationId xmlns:a16="http://schemas.microsoft.com/office/drawing/2014/main" xmlns="" id="{A6BC1517-866A-FFCB-E74C-F3BEBC6E444B}"/>
              </a:ext>
            </a:extLst>
          </p:cNvPr>
          <p:cNvSpPr/>
          <p:nvPr/>
        </p:nvSpPr>
        <p:spPr>
          <a:xfrm>
            <a:off x="5662330" y="3684672"/>
            <a:ext cx="2710362" cy="647759"/>
          </a:xfrm>
          <a:prstGeom prst="wedgeRoundRectCallout">
            <a:avLst>
              <a:gd name="adj1" fmla="val -27242"/>
              <a:gd name="adj2" fmla="val 65467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>
              <a:buAutoNum type="alphaLcPeriod"/>
            </a:pPr>
            <a:endParaRPr lang="pt-BR" sz="900">
              <a:solidFill>
                <a:schemeClr val="tx1"/>
              </a:solidFill>
            </a:endParaRPr>
          </a:p>
          <a:p>
            <a:pPr marL="228600" indent="-228600">
              <a:buAutoNum type="alphaLcPeriod"/>
            </a:pPr>
            <a:r>
              <a:rPr lang="pt-BR" sz="900">
                <a:solidFill>
                  <a:schemeClr val="tx1"/>
                </a:solidFill>
              </a:rPr>
              <a:t>Ata de reunião para eleição do cargo vago;</a:t>
            </a:r>
          </a:p>
          <a:p>
            <a:pPr marL="228600" indent="-228600">
              <a:buAutoNum type="alphaLcPeriod"/>
            </a:pPr>
            <a:r>
              <a:rPr lang="pt-BR" sz="900">
                <a:solidFill>
                  <a:schemeClr val="tx1"/>
                </a:solidFill>
              </a:rPr>
              <a:t>Requerimento para compatibilização de função;</a:t>
            </a:r>
          </a:p>
          <a:p>
            <a:pPr marL="228600" indent="-228600">
              <a:buAutoNum type="alphaLcPeriod"/>
            </a:pPr>
            <a:r>
              <a:rPr lang="pt-BR" sz="900">
                <a:solidFill>
                  <a:schemeClr val="tx1"/>
                </a:solidFill>
              </a:rPr>
              <a:t>Laudo de Readaptação Funcional.</a:t>
            </a:r>
          </a:p>
          <a:p>
            <a:endParaRPr lang="pt-BR" sz="900">
              <a:solidFill>
                <a:schemeClr val="tx1"/>
              </a:solidFill>
            </a:endParaRPr>
          </a:p>
        </p:txBody>
      </p:sp>
      <p:sp>
        <p:nvSpPr>
          <p:cNvPr id="122" name="CaixaDeTexto 121">
            <a:extLst>
              <a:ext uri="{FF2B5EF4-FFF2-40B4-BE49-F238E27FC236}">
                <a16:creationId xmlns:a16="http://schemas.microsoft.com/office/drawing/2014/main" xmlns="" id="{3B9EBF1E-70A8-C56F-A674-2A29AB824F24}"/>
              </a:ext>
            </a:extLst>
          </p:cNvPr>
          <p:cNvSpPr txBox="1"/>
          <p:nvPr/>
        </p:nvSpPr>
        <p:spPr>
          <a:xfrm>
            <a:off x="5413717" y="3474716"/>
            <a:ext cx="32593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/>
              <a:t>Os seguintes documentos deverão constar no processo:</a:t>
            </a:r>
          </a:p>
        </p:txBody>
      </p:sp>
      <p:grpSp>
        <p:nvGrpSpPr>
          <p:cNvPr id="60" name="Group 2">
            <a:extLst>
              <a:ext uri="{FF2B5EF4-FFF2-40B4-BE49-F238E27FC236}">
                <a16:creationId xmlns:a16="http://schemas.microsoft.com/office/drawing/2014/main" xmlns="" id="{FA0C9B1E-EAA7-F67D-6FFD-E3F01812E166}"/>
              </a:ext>
            </a:extLst>
          </p:cNvPr>
          <p:cNvGrpSpPr/>
          <p:nvPr/>
        </p:nvGrpSpPr>
        <p:grpSpPr>
          <a:xfrm>
            <a:off x="2255028" y="3612920"/>
            <a:ext cx="1754079" cy="548806"/>
            <a:chOff x="0" y="-133350"/>
            <a:chExt cx="865537" cy="526740"/>
          </a:xfrm>
        </p:grpSpPr>
        <p:sp>
          <p:nvSpPr>
            <p:cNvPr id="61" name="Freeform 3">
              <a:extLst>
                <a:ext uri="{FF2B5EF4-FFF2-40B4-BE49-F238E27FC236}">
                  <a16:creationId xmlns:a16="http://schemas.microsoft.com/office/drawing/2014/main" xmlns="" id="{D9FA6BFD-31E3-EDC9-7F53-E7268723AE3A}"/>
                </a:ext>
              </a:extLst>
            </p:cNvPr>
            <p:cNvSpPr/>
            <p:nvPr/>
          </p:nvSpPr>
          <p:spPr>
            <a:xfrm>
              <a:off x="52737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62" name="TextBox 4">
              <a:extLst>
                <a:ext uri="{FF2B5EF4-FFF2-40B4-BE49-F238E27FC236}">
                  <a16:creationId xmlns:a16="http://schemas.microsoft.com/office/drawing/2014/main" xmlns="" id="{E90B863B-E716-A9D6-F30B-691841A45EFD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64" name="CaixaDeTexto 63">
            <a:extLst>
              <a:ext uri="{FF2B5EF4-FFF2-40B4-BE49-F238E27FC236}">
                <a16:creationId xmlns:a16="http://schemas.microsoft.com/office/drawing/2014/main" xmlns="" id="{7286A094-0781-2B1B-C744-DF083645E5DB}"/>
              </a:ext>
            </a:extLst>
          </p:cNvPr>
          <p:cNvSpPr txBox="1"/>
          <p:nvPr/>
        </p:nvSpPr>
        <p:spPr>
          <a:xfrm>
            <a:off x="2311661" y="3743009"/>
            <a:ext cx="17228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>
                <a:solidFill>
                  <a:schemeClr val="bg1"/>
                </a:solidFill>
              </a:rPr>
              <a:t>Conclui processo  com parecer</a:t>
            </a:r>
          </a:p>
        </p:txBody>
      </p:sp>
      <p:sp>
        <p:nvSpPr>
          <p:cNvPr id="66" name="CaixaDeTexto 65">
            <a:extLst>
              <a:ext uri="{FF2B5EF4-FFF2-40B4-BE49-F238E27FC236}">
                <a16:creationId xmlns:a16="http://schemas.microsoft.com/office/drawing/2014/main" xmlns="" id="{5A7A6F39-E89D-C06B-A2E6-F928BFBCECE7}"/>
              </a:ext>
            </a:extLst>
          </p:cNvPr>
          <p:cNvSpPr txBox="1"/>
          <p:nvPr/>
        </p:nvSpPr>
        <p:spPr>
          <a:xfrm>
            <a:off x="4172059" y="5075765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grpSp>
        <p:nvGrpSpPr>
          <p:cNvPr id="67" name="Group 5">
            <a:extLst>
              <a:ext uri="{FF2B5EF4-FFF2-40B4-BE49-F238E27FC236}">
                <a16:creationId xmlns:a16="http://schemas.microsoft.com/office/drawing/2014/main" xmlns="" id="{10A59243-7E30-8692-211C-85A87A17B915}"/>
              </a:ext>
            </a:extLst>
          </p:cNvPr>
          <p:cNvGrpSpPr/>
          <p:nvPr/>
        </p:nvGrpSpPr>
        <p:grpSpPr>
          <a:xfrm>
            <a:off x="2454044" y="4679422"/>
            <a:ext cx="1694945" cy="1098359"/>
            <a:chOff x="-260457" y="-123826"/>
            <a:chExt cx="933557" cy="812800"/>
          </a:xfrm>
        </p:grpSpPr>
        <p:sp>
          <p:nvSpPr>
            <p:cNvPr id="68" name="Freeform 6">
              <a:extLst>
                <a:ext uri="{FF2B5EF4-FFF2-40B4-BE49-F238E27FC236}">
                  <a16:creationId xmlns:a16="http://schemas.microsoft.com/office/drawing/2014/main" xmlns="" id="{766D76BE-B101-E91B-D287-4A116B4ED39E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69" name="TextBox 7">
              <a:extLst>
                <a:ext uri="{FF2B5EF4-FFF2-40B4-BE49-F238E27FC236}">
                  <a16:creationId xmlns:a16="http://schemas.microsoft.com/office/drawing/2014/main" xmlns="" id="{B422B072-A4A9-C9D6-8290-E182A800FBE2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70" name="CaixaDeTexto 69">
            <a:extLst>
              <a:ext uri="{FF2B5EF4-FFF2-40B4-BE49-F238E27FC236}">
                <a16:creationId xmlns:a16="http://schemas.microsoft.com/office/drawing/2014/main" xmlns="" id="{ECCA03E1-8B4E-8617-7420-EDF84C4D65E7}"/>
              </a:ext>
            </a:extLst>
          </p:cNvPr>
          <p:cNvSpPr txBox="1"/>
          <p:nvPr/>
        </p:nvSpPr>
        <p:spPr>
          <a:xfrm>
            <a:off x="2424174" y="5011416"/>
            <a:ext cx="1506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Interposição de      recurso?</a:t>
            </a:r>
          </a:p>
        </p:txBody>
      </p:sp>
      <p:sp>
        <p:nvSpPr>
          <p:cNvPr id="71" name="CaixaDeTexto 70">
            <a:extLst>
              <a:ext uri="{FF2B5EF4-FFF2-40B4-BE49-F238E27FC236}">
                <a16:creationId xmlns:a16="http://schemas.microsoft.com/office/drawing/2014/main" xmlns="" id="{23105390-F861-B05F-2B37-824C57BF8ED9}"/>
              </a:ext>
            </a:extLst>
          </p:cNvPr>
          <p:cNvSpPr txBox="1"/>
          <p:nvPr/>
        </p:nvSpPr>
        <p:spPr>
          <a:xfrm>
            <a:off x="2956524" y="4453762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Não</a:t>
            </a:r>
          </a:p>
        </p:txBody>
      </p:sp>
      <p:grpSp>
        <p:nvGrpSpPr>
          <p:cNvPr id="73" name="Group 2">
            <a:extLst>
              <a:ext uri="{FF2B5EF4-FFF2-40B4-BE49-F238E27FC236}">
                <a16:creationId xmlns:a16="http://schemas.microsoft.com/office/drawing/2014/main" xmlns="" id="{45A7DF3D-5FED-D555-925A-C132C1EB0BE4}"/>
              </a:ext>
            </a:extLst>
          </p:cNvPr>
          <p:cNvGrpSpPr/>
          <p:nvPr/>
        </p:nvGrpSpPr>
        <p:grpSpPr>
          <a:xfrm>
            <a:off x="351031" y="5633303"/>
            <a:ext cx="2348035" cy="774304"/>
            <a:chOff x="0" y="0"/>
            <a:chExt cx="812800" cy="393390"/>
          </a:xfrm>
        </p:grpSpPr>
        <p:sp>
          <p:nvSpPr>
            <p:cNvPr id="74" name="Freeform 3">
              <a:extLst>
                <a:ext uri="{FF2B5EF4-FFF2-40B4-BE49-F238E27FC236}">
                  <a16:creationId xmlns:a16="http://schemas.microsoft.com/office/drawing/2014/main" xmlns="" id="{CCA3357B-1D38-FCA7-9511-16558853BB0C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75" name="TextBox 4">
              <a:extLst>
                <a:ext uri="{FF2B5EF4-FFF2-40B4-BE49-F238E27FC236}">
                  <a16:creationId xmlns:a16="http://schemas.microsoft.com/office/drawing/2014/main" xmlns="" id="{D8118157-8391-C594-A156-61C6A848D19D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76" name="CaixaDeTexto 75">
            <a:extLst>
              <a:ext uri="{FF2B5EF4-FFF2-40B4-BE49-F238E27FC236}">
                <a16:creationId xmlns:a16="http://schemas.microsoft.com/office/drawing/2014/main" xmlns="" id="{684197F3-FDFD-C9D1-0EDB-FC93B08E8EEF}"/>
              </a:ext>
            </a:extLst>
          </p:cNvPr>
          <p:cNvSpPr txBox="1"/>
          <p:nvPr/>
        </p:nvSpPr>
        <p:spPr>
          <a:xfrm>
            <a:off x="395567" y="5693463"/>
            <a:ext cx="2233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Retorna o processo para a unidade com o parecer sobre a compatibilidade</a:t>
            </a:r>
          </a:p>
        </p:txBody>
      </p:sp>
      <p:cxnSp>
        <p:nvCxnSpPr>
          <p:cNvPr id="78" name="Conector de Seta Reta 172">
            <a:extLst>
              <a:ext uri="{FF2B5EF4-FFF2-40B4-BE49-F238E27FC236}">
                <a16:creationId xmlns:a16="http://schemas.microsoft.com/office/drawing/2014/main" xmlns="" id="{E3F3A5F9-8F45-0F1B-1646-68B6E9DBB27F}"/>
              </a:ext>
            </a:extLst>
          </p:cNvPr>
          <p:cNvCxnSpPr>
            <a:cxnSpLocks/>
          </p:cNvCxnSpPr>
          <p:nvPr/>
        </p:nvCxnSpPr>
        <p:spPr>
          <a:xfrm flipH="1">
            <a:off x="3918488" y="5229593"/>
            <a:ext cx="330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de Seta Reta 173">
            <a:extLst>
              <a:ext uri="{FF2B5EF4-FFF2-40B4-BE49-F238E27FC236}">
                <a16:creationId xmlns:a16="http://schemas.microsoft.com/office/drawing/2014/main" xmlns="" id="{59760A20-EF0C-9E8D-D9F1-35CB7B45C805}"/>
              </a:ext>
            </a:extLst>
          </p:cNvPr>
          <p:cNvCxnSpPr>
            <a:cxnSpLocks/>
          </p:cNvCxnSpPr>
          <p:nvPr/>
        </p:nvCxnSpPr>
        <p:spPr>
          <a:xfrm flipV="1">
            <a:off x="3167262" y="4177413"/>
            <a:ext cx="0" cy="310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: Curvo 202">
            <a:extLst>
              <a:ext uri="{FF2B5EF4-FFF2-40B4-BE49-F238E27FC236}">
                <a16:creationId xmlns:a16="http://schemas.microsoft.com/office/drawing/2014/main" xmlns="" id="{4E8F0331-EF23-C76B-268D-C1933696FFE6}"/>
              </a:ext>
            </a:extLst>
          </p:cNvPr>
          <p:cNvCxnSpPr>
            <a:cxnSpLocks/>
          </p:cNvCxnSpPr>
          <p:nvPr/>
        </p:nvCxnSpPr>
        <p:spPr>
          <a:xfrm rot="10800000" flipV="1">
            <a:off x="1560675" y="5783291"/>
            <a:ext cx="3693575" cy="624316"/>
          </a:xfrm>
          <a:prstGeom prst="curvedConnector4">
            <a:avLst>
              <a:gd name="adj1" fmla="val -295"/>
              <a:gd name="adj2" fmla="val 13661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5">
            <a:extLst>
              <a:ext uri="{FF2B5EF4-FFF2-40B4-BE49-F238E27FC236}">
                <a16:creationId xmlns:a16="http://schemas.microsoft.com/office/drawing/2014/main" xmlns="" id="{EC2B670D-66DF-F040-4457-E514C390D826}"/>
              </a:ext>
            </a:extLst>
          </p:cNvPr>
          <p:cNvGrpSpPr/>
          <p:nvPr/>
        </p:nvGrpSpPr>
        <p:grpSpPr>
          <a:xfrm>
            <a:off x="4531572" y="4684932"/>
            <a:ext cx="1694945" cy="1098359"/>
            <a:chOff x="-260457" y="-123826"/>
            <a:chExt cx="933557" cy="812800"/>
          </a:xfrm>
        </p:grpSpPr>
        <p:sp>
          <p:nvSpPr>
            <p:cNvPr id="89" name="Freeform 6">
              <a:extLst>
                <a:ext uri="{FF2B5EF4-FFF2-40B4-BE49-F238E27FC236}">
                  <a16:creationId xmlns:a16="http://schemas.microsoft.com/office/drawing/2014/main" xmlns="" id="{ABD16249-20AD-C301-D4ED-84D9F69D9FA1}"/>
                </a:ext>
              </a:extLst>
            </p:cNvPr>
            <p:cNvSpPr/>
            <p:nvPr/>
          </p:nvSpPr>
          <p:spPr>
            <a:xfrm>
              <a:off x="-260457" y="-12382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90" name="TextBox 7">
              <a:extLst>
                <a:ext uri="{FF2B5EF4-FFF2-40B4-BE49-F238E27FC236}">
                  <a16:creationId xmlns:a16="http://schemas.microsoft.com/office/drawing/2014/main" xmlns="" id="{0B45736C-91DC-B45F-FEAF-87EE44680794}"/>
                </a:ext>
              </a:extLst>
            </p:cNvPr>
            <p:cNvSpPr txBox="1"/>
            <p:nvPr/>
          </p:nvSpPr>
          <p:spPr>
            <a:xfrm>
              <a:off x="139700" y="282575"/>
              <a:ext cx="533400" cy="390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110"/>
                </a:lnSpc>
              </a:pPr>
              <a:endParaRPr/>
            </a:p>
          </p:txBody>
        </p:sp>
      </p:grpSp>
      <p:sp>
        <p:nvSpPr>
          <p:cNvPr id="91" name="CaixaDeTexto 90">
            <a:extLst>
              <a:ext uri="{FF2B5EF4-FFF2-40B4-BE49-F238E27FC236}">
                <a16:creationId xmlns:a16="http://schemas.microsoft.com/office/drawing/2014/main" xmlns="" id="{EDF17A6E-8E8C-8B94-017B-C18B5D14531A}"/>
              </a:ext>
            </a:extLst>
          </p:cNvPr>
          <p:cNvSpPr txBox="1"/>
          <p:nvPr/>
        </p:nvSpPr>
        <p:spPr>
          <a:xfrm>
            <a:off x="4501702" y="4921390"/>
            <a:ext cx="1506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Pedido de compatibilidade deferido?</a:t>
            </a:r>
          </a:p>
        </p:txBody>
      </p:sp>
      <p:sp>
        <p:nvSpPr>
          <p:cNvPr id="95" name="CaixaDeTexto 94">
            <a:extLst>
              <a:ext uri="{FF2B5EF4-FFF2-40B4-BE49-F238E27FC236}">
                <a16:creationId xmlns:a16="http://schemas.microsoft.com/office/drawing/2014/main" xmlns="" id="{37A19713-FB68-E798-41FD-DF61FAFF4FD6}"/>
              </a:ext>
            </a:extLst>
          </p:cNvPr>
          <p:cNvSpPr txBox="1"/>
          <p:nvPr/>
        </p:nvSpPr>
        <p:spPr>
          <a:xfrm>
            <a:off x="4877417" y="5714242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grpSp>
        <p:nvGrpSpPr>
          <p:cNvPr id="96" name="Group 2">
            <a:extLst>
              <a:ext uri="{FF2B5EF4-FFF2-40B4-BE49-F238E27FC236}">
                <a16:creationId xmlns:a16="http://schemas.microsoft.com/office/drawing/2014/main" xmlns="" id="{F6EE6A1E-D679-DD21-624C-C14E9D34C0BB}"/>
              </a:ext>
            </a:extLst>
          </p:cNvPr>
          <p:cNvGrpSpPr/>
          <p:nvPr/>
        </p:nvGrpSpPr>
        <p:grpSpPr>
          <a:xfrm>
            <a:off x="295246" y="3161824"/>
            <a:ext cx="2049353" cy="820379"/>
            <a:chOff x="0" y="0"/>
            <a:chExt cx="812800" cy="393390"/>
          </a:xfrm>
        </p:grpSpPr>
        <p:sp>
          <p:nvSpPr>
            <p:cNvPr id="97" name="Freeform 3">
              <a:extLst>
                <a:ext uri="{FF2B5EF4-FFF2-40B4-BE49-F238E27FC236}">
                  <a16:creationId xmlns:a16="http://schemas.microsoft.com/office/drawing/2014/main" xmlns="" id="{A08296DB-4B0F-E3A1-4114-F62DB7BA5524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98" name="TextBox 4">
              <a:extLst>
                <a:ext uri="{FF2B5EF4-FFF2-40B4-BE49-F238E27FC236}">
                  <a16:creationId xmlns:a16="http://schemas.microsoft.com/office/drawing/2014/main" xmlns="" id="{C3035F0B-7B58-1978-0BCB-328854A27EA1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99" name="CaixaDeTexto 98">
            <a:extLst>
              <a:ext uri="{FF2B5EF4-FFF2-40B4-BE49-F238E27FC236}">
                <a16:creationId xmlns:a16="http://schemas.microsoft.com/office/drawing/2014/main" xmlns="" id="{5998F5B6-0C99-5C24-1409-DD966AC83FF8}"/>
              </a:ext>
            </a:extLst>
          </p:cNvPr>
          <p:cNvSpPr txBox="1"/>
          <p:nvPr/>
        </p:nvSpPr>
        <p:spPr>
          <a:xfrm>
            <a:off x="261504" y="3187695"/>
            <a:ext cx="2083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>
                <a:solidFill>
                  <a:schemeClr val="bg1"/>
                </a:solidFill>
              </a:rPr>
              <a:t>Insere novos subsídios médicos e de tratamento de saúde que justifiquem o recurso</a:t>
            </a:r>
          </a:p>
        </p:txBody>
      </p:sp>
      <p:grpSp>
        <p:nvGrpSpPr>
          <p:cNvPr id="100" name="Group 2">
            <a:extLst>
              <a:ext uri="{FF2B5EF4-FFF2-40B4-BE49-F238E27FC236}">
                <a16:creationId xmlns:a16="http://schemas.microsoft.com/office/drawing/2014/main" xmlns="" id="{09FC99AC-1BEF-B93B-B918-6AF051B45D7C}"/>
              </a:ext>
            </a:extLst>
          </p:cNvPr>
          <p:cNvGrpSpPr/>
          <p:nvPr/>
        </p:nvGrpSpPr>
        <p:grpSpPr>
          <a:xfrm>
            <a:off x="737875" y="2450494"/>
            <a:ext cx="1155267" cy="512230"/>
            <a:chOff x="0" y="0"/>
            <a:chExt cx="812800" cy="393390"/>
          </a:xfrm>
        </p:grpSpPr>
        <p:sp>
          <p:nvSpPr>
            <p:cNvPr id="101" name="Freeform 3">
              <a:extLst>
                <a:ext uri="{FF2B5EF4-FFF2-40B4-BE49-F238E27FC236}">
                  <a16:creationId xmlns:a16="http://schemas.microsoft.com/office/drawing/2014/main" xmlns="" id="{34A77BB7-7BB3-F4C0-AD33-2296AA218E14}"/>
                </a:ext>
              </a:extLst>
            </p:cNvPr>
            <p:cNvSpPr/>
            <p:nvPr/>
          </p:nvSpPr>
          <p:spPr>
            <a:xfrm>
              <a:off x="0" y="0"/>
              <a:ext cx="812800" cy="393390"/>
            </a:xfrm>
            <a:custGeom>
              <a:avLst/>
              <a:gdLst/>
              <a:ahLst/>
              <a:cxnLst/>
              <a:rect l="l" t="t" r="r" b="b"/>
              <a:pathLst>
                <a:path w="812800" h="393390">
                  <a:moveTo>
                    <a:pt x="609600" y="0"/>
                  </a:moveTo>
                  <a:cubicBezTo>
                    <a:pt x="721824" y="0"/>
                    <a:pt x="812800" y="88063"/>
                    <a:pt x="812800" y="196695"/>
                  </a:cubicBezTo>
                  <a:cubicBezTo>
                    <a:pt x="812800" y="305327"/>
                    <a:pt x="721824" y="393390"/>
                    <a:pt x="609600" y="393390"/>
                  </a:cubicBezTo>
                  <a:lnTo>
                    <a:pt x="203200" y="393390"/>
                  </a:lnTo>
                  <a:cubicBezTo>
                    <a:pt x="90976" y="393390"/>
                    <a:pt x="0" y="305327"/>
                    <a:pt x="0" y="196695"/>
                  </a:cubicBezTo>
                  <a:cubicBezTo>
                    <a:pt x="0" y="88063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1B7D9B"/>
            </a:solidFill>
          </p:spPr>
        </p:sp>
        <p:sp>
          <p:nvSpPr>
            <p:cNvPr id="102" name="TextBox 4">
              <a:extLst>
                <a:ext uri="{FF2B5EF4-FFF2-40B4-BE49-F238E27FC236}">
                  <a16:creationId xmlns:a16="http://schemas.microsoft.com/office/drawing/2014/main" xmlns="" id="{8A3CC593-A3EF-E7EC-ECE0-90F342AE31EB}"/>
                </a:ext>
              </a:extLst>
            </p:cNvPr>
            <p:cNvSpPr txBox="1"/>
            <p:nvPr/>
          </p:nvSpPr>
          <p:spPr>
            <a:xfrm>
              <a:off x="0" y="-133350"/>
              <a:ext cx="812800" cy="5267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1038"/>
                </a:lnSpc>
              </a:pPr>
              <a:endParaRPr/>
            </a:p>
          </p:txBody>
        </p:sp>
      </p:grpSp>
      <p:sp>
        <p:nvSpPr>
          <p:cNvPr id="103" name="CaixaDeTexto 102">
            <a:extLst>
              <a:ext uri="{FF2B5EF4-FFF2-40B4-BE49-F238E27FC236}">
                <a16:creationId xmlns:a16="http://schemas.microsoft.com/office/drawing/2014/main" xmlns="" id="{C9188312-81D2-507E-3219-A21135C0279D}"/>
              </a:ext>
            </a:extLst>
          </p:cNvPr>
          <p:cNvSpPr txBox="1"/>
          <p:nvPr/>
        </p:nvSpPr>
        <p:spPr>
          <a:xfrm>
            <a:off x="956430" y="2516943"/>
            <a:ext cx="7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COAP</a:t>
            </a:r>
          </a:p>
        </p:txBody>
      </p:sp>
      <p:sp>
        <p:nvSpPr>
          <p:cNvPr id="106" name="CaixaDeTexto 105">
            <a:extLst>
              <a:ext uri="{FF2B5EF4-FFF2-40B4-BE49-F238E27FC236}">
                <a16:creationId xmlns:a16="http://schemas.microsoft.com/office/drawing/2014/main" xmlns="" id="{223AC076-532E-F338-3784-44786AB1CD95}"/>
              </a:ext>
            </a:extLst>
          </p:cNvPr>
          <p:cNvSpPr txBox="1"/>
          <p:nvPr/>
        </p:nvSpPr>
        <p:spPr>
          <a:xfrm>
            <a:off x="703523" y="3967154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/>
              <a:t>Prazo de 60 dias</a:t>
            </a:r>
          </a:p>
        </p:txBody>
      </p:sp>
      <p:sp>
        <p:nvSpPr>
          <p:cNvPr id="107" name="CaixaDeTexto 106">
            <a:extLst>
              <a:ext uri="{FF2B5EF4-FFF2-40B4-BE49-F238E27FC236}">
                <a16:creationId xmlns:a16="http://schemas.microsoft.com/office/drawing/2014/main" xmlns="" id="{53EE5418-0D72-1BD0-1364-D2E6797B3210}"/>
              </a:ext>
            </a:extLst>
          </p:cNvPr>
          <p:cNvSpPr txBox="1"/>
          <p:nvPr/>
        </p:nvSpPr>
        <p:spPr>
          <a:xfrm>
            <a:off x="2105313" y="5079998"/>
            <a:ext cx="1641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Sim</a:t>
            </a:r>
          </a:p>
        </p:txBody>
      </p:sp>
      <p:cxnSp>
        <p:nvCxnSpPr>
          <p:cNvPr id="108" name="Conector: Curvo 208">
            <a:extLst>
              <a:ext uri="{FF2B5EF4-FFF2-40B4-BE49-F238E27FC236}">
                <a16:creationId xmlns:a16="http://schemas.microsoft.com/office/drawing/2014/main" xmlns="" id="{CC7E2E99-F5B9-6287-3DDB-FEFC4D28CC2A}"/>
              </a:ext>
            </a:extLst>
          </p:cNvPr>
          <p:cNvCxnSpPr>
            <a:cxnSpLocks/>
          </p:cNvCxnSpPr>
          <p:nvPr/>
        </p:nvCxnSpPr>
        <p:spPr>
          <a:xfrm rot="16200000" flipV="1">
            <a:off x="1221326" y="4293999"/>
            <a:ext cx="974888" cy="749417"/>
          </a:xfrm>
          <a:prstGeom prst="curvedConnector3">
            <a:avLst>
              <a:gd name="adj1" fmla="val 249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de Seta Reta 173">
            <a:extLst>
              <a:ext uri="{FF2B5EF4-FFF2-40B4-BE49-F238E27FC236}">
                <a16:creationId xmlns:a16="http://schemas.microsoft.com/office/drawing/2014/main" xmlns="" id="{59760A20-EF0C-9E8D-D9F1-35CB7B45C805}"/>
              </a:ext>
            </a:extLst>
          </p:cNvPr>
          <p:cNvCxnSpPr>
            <a:cxnSpLocks/>
          </p:cNvCxnSpPr>
          <p:nvPr/>
        </p:nvCxnSpPr>
        <p:spPr>
          <a:xfrm flipV="1">
            <a:off x="1316763" y="2946788"/>
            <a:ext cx="0" cy="310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CaixaDeTexto 122">
            <a:extLst>
              <a:ext uri="{FF2B5EF4-FFF2-40B4-BE49-F238E27FC236}">
                <a16:creationId xmlns:a16="http://schemas.microsoft.com/office/drawing/2014/main" xmlns="" id="{E9C015A7-337C-1358-B16F-D246429305C2}"/>
              </a:ext>
            </a:extLst>
          </p:cNvPr>
          <p:cNvSpPr txBox="1"/>
          <p:nvPr/>
        </p:nvSpPr>
        <p:spPr>
          <a:xfrm>
            <a:off x="584773" y="2193555"/>
            <a:ext cx="164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/>
              <a:t>SEGES/COGEES/COAP</a:t>
            </a:r>
          </a:p>
        </p:txBody>
      </p:sp>
      <p:sp>
        <p:nvSpPr>
          <p:cNvPr id="124" name="CaixaDeTexto 123">
            <a:extLst>
              <a:ext uri="{FF2B5EF4-FFF2-40B4-BE49-F238E27FC236}">
                <a16:creationId xmlns:a16="http://schemas.microsoft.com/office/drawing/2014/main" xmlns="" id="{8A7D5739-E520-DE6C-DE65-CADD6391E5D0}"/>
              </a:ext>
            </a:extLst>
          </p:cNvPr>
          <p:cNvSpPr txBox="1"/>
          <p:nvPr/>
        </p:nvSpPr>
        <p:spPr>
          <a:xfrm>
            <a:off x="1818593" y="2606874"/>
            <a:ext cx="276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/>
              <a:t>*</a:t>
            </a:r>
          </a:p>
        </p:txBody>
      </p:sp>
      <p:sp>
        <p:nvSpPr>
          <p:cNvPr id="125" name="Freeform 17">
            <a:extLst>
              <a:ext uri="{FF2B5EF4-FFF2-40B4-BE49-F238E27FC236}">
                <a16:creationId xmlns:a16="http://schemas.microsoft.com/office/drawing/2014/main" xmlns="" id="{031EB4FC-738C-B0F6-F4F3-E898FE1F716E}"/>
              </a:ext>
            </a:extLst>
          </p:cNvPr>
          <p:cNvSpPr/>
          <p:nvPr/>
        </p:nvSpPr>
        <p:spPr>
          <a:xfrm>
            <a:off x="216725" y="1288011"/>
            <a:ext cx="1888588" cy="715865"/>
          </a:xfrm>
          <a:custGeom>
            <a:avLst/>
            <a:gdLst/>
            <a:ahLst/>
            <a:cxnLst/>
            <a:rect l="l" t="t" r="r" b="b"/>
            <a:pathLst>
              <a:path w="6899984" h="5181260">
                <a:moveTo>
                  <a:pt x="0" y="0"/>
                </a:moveTo>
                <a:lnTo>
                  <a:pt x="6899983" y="0"/>
                </a:lnTo>
                <a:lnTo>
                  <a:pt x="6899983" y="5181261"/>
                </a:lnTo>
                <a:lnTo>
                  <a:pt x="0" y="518126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27" name="CaixaDeTexto 126">
            <a:extLst>
              <a:ext uri="{FF2B5EF4-FFF2-40B4-BE49-F238E27FC236}">
                <a16:creationId xmlns:a16="http://schemas.microsoft.com/office/drawing/2014/main" xmlns="" id="{6678616D-71F1-006D-8ED5-475250E9D6B9}"/>
              </a:ext>
            </a:extLst>
          </p:cNvPr>
          <p:cNvSpPr txBox="1"/>
          <p:nvPr/>
        </p:nvSpPr>
        <p:spPr>
          <a:xfrm>
            <a:off x="516759" y="1396646"/>
            <a:ext cx="1392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/>
              <a:t>Unidade de trabalho </a:t>
            </a:r>
          </a:p>
        </p:txBody>
      </p:sp>
      <p:cxnSp>
        <p:nvCxnSpPr>
          <p:cNvPr id="130" name="Conector de Seta Reta 127">
            <a:extLst>
              <a:ext uri="{FF2B5EF4-FFF2-40B4-BE49-F238E27FC236}">
                <a16:creationId xmlns:a16="http://schemas.microsoft.com/office/drawing/2014/main" xmlns="" id="{5482E35F-2B62-AEE9-A7D9-9972A4D009E5}"/>
              </a:ext>
            </a:extLst>
          </p:cNvPr>
          <p:cNvCxnSpPr>
            <a:cxnSpLocks/>
          </p:cNvCxnSpPr>
          <p:nvPr/>
        </p:nvCxnSpPr>
        <p:spPr>
          <a:xfrm>
            <a:off x="2105313" y="1736533"/>
            <a:ext cx="4664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CaixaDeTexto 85">
            <a:extLst>
              <a:ext uri="{FF2B5EF4-FFF2-40B4-BE49-F238E27FC236}">
                <a16:creationId xmlns:a16="http://schemas.microsoft.com/office/drawing/2014/main" xmlns="" id="{8A7D5739-E520-DE6C-DE65-CADD6391E5D0}"/>
              </a:ext>
            </a:extLst>
          </p:cNvPr>
          <p:cNvSpPr txBox="1"/>
          <p:nvPr/>
        </p:nvSpPr>
        <p:spPr>
          <a:xfrm>
            <a:off x="8170282" y="6570528"/>
            <a:ext cx="3942608" cy="305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pt-BR" sz="1000">
                <a:solidFill>
                  <a:schemeClr val="bg1">
                    <a:lumMod val="50000"/>
                  </a:schemeClr>
                </a:solidFill>
              </a:rPr>
              <a:t>* Retorna ao ponto inicial do </a:t>
            </a:r>
            <a:r>
              <a:rPr lang="pt-BR" sz="1000" err="1">
                <a:solidFill>
                  <a:schemeClr val="bg1">
                    <a:lumMod val="50000"/>
                  </a:schemeClr>
                </a:solidFill>
              </a:rPr>
              <a:t>COAP</a:t>
            </a:r>
            <a:r>
              <a:rPr lang="pt-BR" sz="1000">
                <a:solidFill>
                  <a:schemeClr val="bg1">
                    <a:lumMod val="50000"/>
                  </a:schemeClr>
                </a:solidFill>
              </a:rPr>
              <a:t> no fluxo.</a:t>
            </a:r>
          </a:p>
          <a:p>
            <a:pPr>
              <a:lnSpc>
                <a:spcPts val="800"/>
              </a:lnSpc>
            </a:pPr>
            <a:r>
              <a:rPr lang="pt-BR" sz="1000">
                <a:solidFill>
                  <a:schemeClr val="bg1">
                    <a:lumMod val="50000"/>
                  </a:schemeClr>
                </a:solidFill>
              </a:rPr>
              <a:t>   Serão permitidos 1 pedido de reconsideração e 1 pedido de recurso.</a:t>
            </a:r>
          </a:p>
        </p:txBody>
      </p:sp>
      <p:pic>
        <p:nvPicPr>
          <p:cNvPr id="3" name="Imagem 2" descr="Ícone&#10;&#10;Descrição gerada automaticamente">
            <a:extLst>
              <a:ext uri="{FF2B5EF4-FFF2-40B4-BE49-F238E27FC236}">
                <a16:creationId xmlns:a16="http://schemas.microsoft.com/office/drawing/2014/main" xmlns="" id="{1259CF96-A48F-CE90-2290-1DD061077F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15286" y="1443640"/>
            <a:ext cx="790575" cy="730250"/>
          </a:xfrm>
          <a:prstGeom prst="rect">
            <a:avLst/>
          </a:prstGeom>
        </p:spPr>
      </p:pic>
      <p:pic>
        <p:nvPicPr>
          <p:cNvPr id="5" name="Imagem 4" descr="Ícone&#10;&#10;Descrição gerada automaticamente">
            <a:extLst>
              <a:ext uri="{FF2B5EF4-FFF2-40B4-BE49-F238E27FC236}">
                <a16:creationId xmlns:a16="http://schemas.microsoft.com/office/drawing/2014/main" xmlns="" id="{12D26B6F-CB85-F4BA-0AD8-46433ABFCD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77953" y="4925557"/>
            <a:ext cx="790575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1387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1273</Words>
  <Application>Microsoft Office PowerPoint</Application>
  <PresentationFormat>Personalizar</PresentationFormat>
  <Paragraphs>282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Maury Junior</dc:creator>
  <cp:lastModifiedBy>Administrador</cp:lastModifiedBy>
  <cp:revision>4</cp:revision>
  <dcterms:created xsi:type="dcterms:W3CDTF">2024-03-31T21:47:41Z</dcterms:created>
  <dcterms:modified xsi:type="dcterms:W3CDTF">2024-06-19T15:47:03Z</dcterms:modified>
</cp:coreProperties>
</file>