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99" r:id="rId7"/>
    <p:sldId id="260" r:id="rId8"/>
    <p:sldId id="261" r:id="rId9"/>
    <p:sldId id="310" r:id="rId10"/>
    <p:sldId id="308" r:id="rId11"/>
    <p:sldId id="307" r:id="rId12"/>
    <p:sldId id="285" r:id="rId13"/>
    <p:sldId id="287" r:id="rId14"/>
    <p:sldId id="300" r:id="rId15"/>
    <p:sldId id="301" r:id="rId16"/>
    <p:sldId id="289" r:id="rId17"/>
    <p:sldId id="290" r:id="rId18"/>
    <p:sldId id="291" r:id="rId19"/>
    <p:sldId id="302" r:id="rId20"/>
    <p:sldId id="303" r:id="rId21"/>
    <p:sldId id="304" r:id="rId22"/>
    <p:sldId id="292" r:id="rId23"/>
    <p:sldId id="298" r:id="rId24"/>
    <p:sldId id="306" r:id="rId25"/>
    <p:sldId id="286" r:id="rId26"/>
    <p:sldId id="288" r:id="rId27"/>
    <p:sldId id="293" r:id="rId28"/>
    <p:sldId id="294" r:id="rId29"/>
    <p:sldId id="295" r:id="rId30"/>
    <p:sldId id="296" r:id="rId31"/>
    <p:sldId id="297" r:id="rId32"/>
    <p:sldId id="309" r:id="rId33"/>
    <p:sldId id="305" r:id="rId34"/>
    <p:sldId id="263" r:id="rId35"/>
    <p:sldId id="311" r:id="rId36"/>
    <p:sldId id="283" r:id="rId37"/>
    <p:sldId id="284" r:id="rId38"/>
  </p:sldIdLst>
  <p:sldSz cx="18288000" cy="10287000"/>
  <p:notesSz cx="6858000" cy="9144000"/>
  <p:embeddedFontLst>
    <p:embeddedFont>
      <p:font typeface="League Spartan" panose="020B0604020202020204" charset="0"/>
      <p:regular r:id="rId39"/>
    </p:embeddedFont>
    <p:embeddedFont>
      <p:font typeface="Open Sans Extra Bold" panose="020B0604020202020204" charset="0"/>
      <p:regular r:id="rId40"/>
    </p:embeddedFont>
    <p:embeddedFont>
      <p:font typeface="Poppins" panose="00000500000000000000" pitchFamily="2" charset="0"/>
      <p:regular r:id="rId41"/>
      <p:bold r:id="rId42"/>
      <p:italic r:id="rId43"/>
      <p:boldItalic r:id="rId44"/>
    </p:embeddedFont>
    <p:embeddedFont>
      <p:font typeface="Poppins Bold" panose="00000800000000000000" pitchFamily="2" charset="0"/>
      <p:regular r:id="rId45"/>
      <p:bold r:id="rId46"/>
    </p:embeddedFont>
    <p:embeddedFont>
      <p:font typeface="Poppins ExtraBold" panose="00000900000000000000" pitchFamily="2" charset="0"/>
      <p:regular r:id="rId47"/>
      <p:bold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00100C-70EB-9E08-D573-B1650C413562}" v="12" dt="2025-01-29T15:28:33.705"/>
    <p1510:client id="{9B86D71C-4C1A-397C-DCBE-168782922D7A}" v="1" dt="2025-01-29T13:49:29.322"/>
    <p1510:client id="{E0BA226D-A1C3-B0D8-5305-E944F069B77D}" v="972" dt="2025-01-28T21:05:06.7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6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8.fntdata"/><Relationship Id="rId20" Type="http://schemas.openxmlformats.org/officeDocument/2006/relationships/slide" Target="slides/slide16.xml"/><Relationship Id="rId41" Type="http://schemas.openxmlformats.org/officeDocument/2006/relationships/font" Target="fonts/font3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apital.sp.gov.br/documents/d/gestao/manual-para-operadores-cents-2024-pd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apital.sp.gov.br/web/gestao/w/coordenadoria_de_parcerias_com_o_terceiro_setor__copats/cents/36690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dados.prefeitura.sp.gov.br/pt_PT/dataset/lista-de-entidades-cadastradas-no-cents-da-copat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sLLs1YO6_A&amp;t=103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dyXhzrQfn0k&amp;t=4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validar.iti.gov.br/index.html" TargetMode="Externa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apital.sp.gov.br/web/gestao/w/coordenadoria_de_parcerias_com_o_terceiro_setor__copats/cents/31305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s://web22.prodam/SJ2008_CENTS_INTRANET/login.aspx?ReturnUrl=%2fSJ2008_CENTS_INTRANET%2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7551398"/>
            <a:ext cx="3798968" cy="1392577"/>
          </a:xfrm>
          <a:custGeom>
            <a:avLst/>
            <a:gdLst/>
            <a:ahLst/>
            <a:cxnLst/>
            <a:rect l="l" t="t" r="r" b="b"/>
            <a:pathLst>
              <a:path w="3798968" h="1392577">
                <a:moveTo>
                  <a:pt x="0" y="0"/>
                </a:moveTo>
                <a:lnTo>
                  <a:pt x="3798968" y="0"/>
                </a:lnTo>
                <a:lnTo>
                  <a:pt x="3798968" y="1392577"/>
                </a:lnTo>
                <a:lnTo>
                  <a:pt x="0" y="13925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046495" y="391591"/>
            <a:ext cx="6985506" cy="1859206"/>
            <a:chOff x="0" y="0"/>
            <a:chExt cx="2503448" cy="6662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03448" cy="666297"/>
            </a:xfrm>
            <a:custGeom>
              <a:avLst/>
              <a:gdLst/>
              <a:ahLst/>
              <a:cxnLst/>
              <a:rect l="l" t="t" r="r" b="b"/>
              <a:pathLst>
                <a:path w="2503448" h="666297">
                  <a:moveTo>
                    <a:pt x="41006" y="0"/>
                  </a:moveTo>
                  <a:lnTo>
                    <a:pt x="2462441" y="0"/>
                  </a:lnTo>
                  <a:cubicBezTo>
                    <a:pt x="2485088" y="0"/>
                    <a:pt x="2503448" y="18359"/>
                    <a:pt x="2503448" y="41006"/>
                  </a:cubicBezTo>
                  <a:lnTo>
                    <a:pt x="2503448" y="625291"/>
                  </a:lnTo>
                  <a:cubicBezTo>
                    <a:pt x="2503448" y="647938"/>
                    <a:pt x="2485088" y="666297"/>
                    <a:pt x="2462441" y="666297"/>
                  </a:cubicBezTo>
                  <a:lnTo>
                    <a:pt x="41006" y="666297"/>
                  </a:lnTo>
                  <a:cubicBezTo>
                    <a:pt x="18359" y="666297"/>
                    <a:pt x="0" y="647938"/>
                    <a:pt x="0" y="625291"/>
                  </a:cubicBezTo>
                  <a:lnTo>
                    <a:pt x="0" y="41006"/>
                  </a:lnTo>
                  <a:cubicBezTo>
                    <a:pt x="0" y="18359"/>
                    <a:pt x="18359" y="0"/>
                    <a:pt x="4100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00025" cap="rnd">
              <a:solidFill>
                <a:srgbClr val="03989E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503448" cy="694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8966775" y="2393150"/>
            <a:ext cx="14033687" cy="7893850"/>
            <a:chOff x="0" y="0"/>
            <a:chExt cx="1128903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l="-19509" t="-7049" r="-481" b="-21830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7960566" y="1331645"/>
            <a:ext cx="9792569" cy="7926655"/>
            <a:chOff x="0" y="0"/>
            <a:chExt cx="2588486" cy="209526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88486" cy="2095266"/>
            </a:xfrm>
            <a:custGeom>
              <a:avLst/>
              <a:gdLst/>
              <a:ahLst/>
              <a:cxnLst/>
              <a:rect l="l" t="t" r="r" b="b"/>
              <a:pathLst>
                <a:path w="2588486" h="2095266">
                  <a:moveTo>
                    <a:pt x="29252" y="0"/>
                  </a:moveTo>
                  <a:lnTo>
                    <a:pt x="2559234" y="0"/>
                  </a:lnTo>
                  <a:cubicBezTo>
                    <a:pt x="2566992" y="0"/>
                    <a:pt x="2574432" y="3082"/>
                    <a:pt x="2579918" y="8568"/>
                  </a:cubicBezTo>
                  <a:cubicBezTo>
                    <a:pt x="2585404" y="14053"/>
                    <a:pt x="2588486" y="21494"/>
                    <a:pt x="2588486" y="29252"/>
                  </a:cubicBezTo>
                  <a:lnTo>
                    <a:pt x="2588486" y="2066014"/>
                  </a:lnTo>
                  <a:cubicBezTo>
                    <a:pt x="2588486" y="2073772"/>
                    <a:pt x="2585404" y="2081212"/>
                    <a:pt x="2579918" y="2086698"/>
                  </a:cubicBezTo>
                  <a:cubicBezTo>
                    <a:pt x="2574432" y="2092184"/>
                    <a:pt x="2566992" y="2095266"/>
                    <a:pt x="2559234" y="2095266"/>
                  </a:cubicBezTo>
                  <a:lnTo>
                    <a:pt x="29252" y="2095266"/>
                  </a:lnTo>
                  <a:cubicBezTo>
                    <a:pt x="21494" y="2095266"/>
                    <a:pt x="14053" y="2092184"/>
                    <a:pt x="8568" y="2086698"/>
                  </a:cubicBezTo>
                  <a:cubicBezTo>
                    <a:pt x="3082" y="2081212"/>
                    <a:pt x="0" y="2073772"/>
                    <a:pt x="0" y="2066014"/>
                  </a:cubicBezTo>
                  <a:lnTo>
                    <a:pt x="0" y="29252"/>
                  </a:lnTo>
                  <a:cubicBezTo>
                    <a:pt x="0" y="21494"/>
                    <a:pt x="3082" y="14053"/>
                    <a:pt x="8568" y="8568"/>
                  </a:cubicBezTo>
                  <a:cubicBezTo>
                    <a:pt x="14053" y="3082"/>
                    <a:pt x="21494" y="0"/>
                    <a:pt x="2925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00025" cap="rnd">
              <a:solidFill>
                <a:srgbClr val="0A3979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588486" cy="21238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976610" y="-311566"/>
            <a:ext cx="6525393" cy="6753531"/>
            <a:chOff x="0" y="0"/>
            <a:chExt cx="2338554" cy="242031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338554" cy="2420313"/>
            </a:xfrm>
            <a:custGeom>
              <a:avLst/>
              <a:gdLst/>
              <a:ahLst/>
              <a:cxnLst/>
              <a:rect l="l" t="t" r="r" b="b"/>
              <a:pathLst>
                <a:path w="2338554" h="2420313">
                  <a:moveTo>
                    <a:pt x="43898" y="0"/>
                  </a:moveTo>
                  <a:lnTo>
                    <a:pt x="2294656" y="0"/>
                  </a:lnTo>
                  <a:cubicBezTo>
                    <a:pt x="2318900" y="0"/>
                    <a:pt x="2338554" y="19654"/>
                    <a:pt x="2338554" y="43898"/>
                  </a:cubicBezTo>
                  <a:lnTo>
                    <a:pt x="2338554" y="2376415"/>
                  </a:lnTo>
                  <a:cubicBezTo>
                    <a:pt x="2338554" y="2400659"/>
                    <a:pt x="2318900" y="2420313"/>
                    <a:pt x="2294656" y="2420313"/>
                  </a:cubicBezTo>
                  <a:lnTo>
                    <a:pt x="43898" y="2420313"/>
                  </a:lnTo>
                  <a:cubicBezTo>
                    <a:pt x="19654" y="2420313"/>
                    <a:pt x="0" y="2400659"/>
                    <a:pt x="0" y="2376415"/>
                  </a:cubicBezTo>
                  <a:lnTo>
                    <a:pt x="0" y="43898"/>
                  </a:lnTo>
                  <a:cubicBezTo>
                    <a:pt x="0" y="19654"/>
                    <a:pt x="19654" y="0"/>
                    <a:pt x="4389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00025" cap="rnd">
              <a:solidFill>
                <a:srgbClr val="FF7926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2338554" cy="24488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27643" y="2251507"/>
            <a:ext cx="7939132" cy="2811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471"/>
              </a:lnSpc>
            </a:pPr>
            <a:r>
              <a:rPr lang="pt-BR" sz="6000">
                <a:solidFill>
                  <a:srgbClr val="000000"/>
                </a:solidFill>
                <a:latin typeface="League Spartan Bold"/>
              </a:rPr>
              <a:t>Apresentação - Melhorias CENTS</a:t>
            </a:r>
            <a:endParaRPr lang="pt-BR" sz="6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9222" b="-9222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00119" y="2312274"/>
            <a:ext cx="15598604" cy="9525"/>
          </a:xfrm>
          <a:prstGeom prst="line">
            <a:avLst/>
          </a:prstGeom>
          <a:ln w="47625" cap="rnd">
            <a:solidFill>
              <a:srgbClr val="0A397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6402039" y="1518243"/>
            <a:ext cx="828686" cy="841657"/>
            <a:chOff x="0" y="0"/>
            <a:chExt cx="363594" cy="36928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3594" cy="369285"/>
            </a:xfrm>
            <a:custGeom>
              <a:avLst/>
              <a:gdLst/>
              <a:ahLst/>
              <a:cxnLst/>
              <a:rect l="l" t="t" r="r" b="b"/>
              <a:pathLst>
                <a:path w="363594" h="369285">
                  <a:moveTo>
                    <a:pt x="177506" y="0"/>
                  </a:moveTo>
                  <a:lnTo>
                    <a:pt x="186088" y="0"/>
                  </a:lnTo>
                  <a:cubicBezTo>
                    <a:pt x="233165" y="0"/>
                    <a:pt x="278315" y="18701"/>
                    <a:pt x="311603" y="51990"/>
                  </a:cubicBezTo>
                  <a:cubicBezTo>
                    <a:pt x="344892" y="85279"/>
                    <a:pt x="363594" y="130428"/>
                    <a:pt x="363594" y="177506"/>
                  </a:cubicBezTo>
                  <a:lnTo>
                    <a:pt x="363594" y="191779"/>
                  </a:lnTo>
                  <a:cubicBezTo>
                    <a:pt x="363594" y="238856"/>
                    <a:pt x="344892" y="284006"/>
                    <a:pt x="311603" y="317294"/>
                  </a:cubicBezTo>
                  <a:cubicBezTo>
                    <a:pt x="278315" y="350583"/>
                    <a:pt x="233165" y="369285"/>
                    <a:pt x="186088" y="369285"/>
                  </a:cubicBezTo>
                  <a:lnTo>
                    <a:pt x="177506" y="369285"/>
                  </a:lnTo>
                  <a:cubicBezTo>
                    <a:pt x="130428" y="369285"/>
                    <a:pt x="85279" y="350583"/>
                    <a:pt x="51990" y="317294"/>
                  </a:cubicBezTo>
                  <a:cubicBezTo>
                    <a:pt x="18701" y="284006"/>
                    <a:pt x="0" y="238856"/>
                    <a:pt x="0" y="191779"/>
                  </a:cubicBezTo>
                  <a:lnTo>
                    <a:pt x="0" y="177506"/>
                  </a:lnTo>
                  <a:cubicBezTo>
                    <a:pt x="0" y="130428"/>
                    <a:pt x="18701" y="85279"/>
                    <a:pt x="51990" y="51990"/>
                  </a:cubicBezTo>
                  <a:cubicBezTo>
                    <a:pt x="85279" y="18701"/>
                    <a:pt x="130428" y="0"/>
                    <a:pt x="177506" y="0"/>
                  </a:cubicBezTo>
                  <a:close/>
                </a:path>
              </a:pathLst>
            </a:custGeom>
            <a:solidFill>
              <a:srgbClr val="0A397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363594" cy="426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50">
                  <a:solidFill>
                    <a:srgbClr val="FFFFFF"/>
                  </a:solidFill>
                  <a:latin typeface="Open Sans Extra Bold"/>
                  <a:ea typeface="Open Sans Extra Bold"/>
                  <a:cs typeface="Open Sans Extra Bold"/>
                </a:rPr>
                <a:t>4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1685" y="1511000"/>
            <a:ext cx="12497342" cy="559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lnSpc>
                <a:spcPts val="4610"/>
              </a:lnSpc>
              <a:buAutoNum type="arabicPeriod"/>
            </a:pPr>
            <a:r>
              <a:rPr lang="pt-BR" sz="3250">
                <a:solidFill>
                  <a:srgbClr val="000000"/>
                </a:solidFill>
                <a:latin typeface="Poppins Bold"/>
              </a:rPr>
              <a:t>Descongelamento de cadastro por qualquer operador</a:t>
            </a:r>
            <a:endParaRPr lang="pt-BR" sz="3293">
              <a:solidFill>
                <a:srgbClr val="000000"/>
              </a:solidFill>
              <a:latin typeface="Poppins Bold"/>
              <a:cs typeface="Poppi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694" y="2951145"/>
            <a:ext cx="15655681" cy="4781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400">
                <a:solidFill>
                  <a:srgbClr val="000000"/>
                </a:solidFill>
                <a:latin typeface="Poppins"/>
              </a:rPr>
              <a:t>Necessário em situações que a entidade necessita realizar alterações no cadastro e está com o status em análise.</a:t>
            </a:r>
            <a:endParaRPr lang="pt-BR" sz="2400">
              <a:latin typeface="Poppins"/>
              <a:cs typeface="Poppins"/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endParaRPr lang="pt-BR" sz="2400">
              <a:solidFill>
                <a:srgbClr val="000000"/>
              </a:solidFill>
              <a:latin typeface="Poppins"/>
              <a:cs typeface="Poppins"/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400">
                <a:solidFill>
                  <a:srgbClr val="000000"/>
                </a:solidFill>
                <a:latin typeface="Poppins"/>
                <a:cs typeface="Poppins"/>
              </a:rPr>
              <a:t>O sistema não permite alterações pela entidade após a inscrição inicial e, por isso, é necessário o descongelamento.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endParaRPr lang="pt-BR" sz="2400">
              <a:solidFill>
                <a:srgbClr val="000000"/>
              </a:solidFill>
              <a:latin typeface="Poppins"/>
              <a:cs typeface="Poppins"/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400">
                <a:solidFill>
                  <a:srgbClr val="000000"/>
                </a:solidFill>
                <a:latin typeface="Poppins"/>
                <a:cs typeface="Poppins"/>
              </a:rPr>
              <a:t>Expansão desta função para os operadores: </a:t>
            </a:r>
            <a:r>
              <a:rPr lang="pt-BR" sz="2400" b="1">
                <a:solidFill>
                  <a:srgbClr val="000000"/>
                </a:solidFill>
                <a:latin typeface="Poppins"/>
                <a:cs typeface="Poppins"/>
              </a:rPr>
              <a:t>maior agilidade nos processos, diminuindo o tempo de espera pelos responsáveis das entidades</a:t>
            </a:r>
          </a:p>
          <a:p>
            <a:pPr marL="285750" indent="-285750">
              <a:lnSpc>
                <a:spcPts val="2998"/>
              </a:lnSpc>
              <a:buFont typeface="Arial"/>
              <a:buChar char="•"/>
            </a:pPr>
            <a:endParaRPr lang="en-US" sz="1700">
              <a:solidFill>
                <a:srgbClr val="000000"/>
              </a:solidFill>
              <a:latin typeface="Poppins"/>
              <a:cs typeface="Poppin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9050" y="-954067"/>
            <a:ext cx="8078533" cy="1965283"/>
            <a:chOff x="0" y="0"/>
            <a:chExt cx="10771377" cy="2620378"/>
          </a:xfrm>
        </p:grpSpPr>
        <p:grpSp>
          <p:nvGrpSpPr>
            <p:cNvPr id="11" name="Group 11"/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7926"/>
                </a:solidFill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A3979"/>
                </a:solidFill>
                <a:prstDash val="solid"/>
                <a:round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3989E"/>
                </a:solidFill>
                <a:prstDash val="solid"/>
                <a:round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0AFEF"/>
                </a:solidFill>
                <a:prstDash val="solid"/>
                <a:round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7868983" y="-917030"/>
            <a:ext cx="8078533" cy="1965283"/>
            <a:chOff x="0" y="0"/>
            <a:chExt cx="10771377" cy="2620378"/>
          </a:xfrm>
        </p:grpSpPr>
        <p:grpSp>
          <p:nvGrpSpPr>
            <p:cNvPr id="36" name="Group 36"/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B587"/>
                </a:solidFill>
                <a:prstDash val="solid"/>
                <a:round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3368B2"/>
                </a:solidFill>
                <a:prstDash val="solid"/>
                <a:round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85B0EB"/>
                </a:solidFill>
                <a:prstDash val="solid"/>
                <a:round/>
              </a:ln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DAC3"/>
                </a:solidFill>
                <a:prstDash val="solid"/>
                <a:round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C6DEFF"/>
                </a:solidFill>
                <a:prstDash val="solid"/>
                <a:round/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60" name="Group 60"/>
          <p:cNvGrpSpPr/>
          <p:nvPr/>
        </p:nvGrpSpPr>
        <p:grpSpPr>
          <a:xfrm>
            <a:off x="16685427" y="-566437"/>
            <a:ext cx="837129" cy="1639743"/>
            <a:chOff x="0" y="0"/>
            <a:chExt cx="311820" cy="610783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311820" cy="610783"/>
            </a:xfrm>
            <a:custGeom>
              <a:avLst/>
              <a:gdLst/>
              <a:ahLst/>
              <a:cxnLst/>
              <a:rect l="l" t="t" r="r" b="b"/>
              <a:pathLst>
                <a:path w="311820" h="610783">
                  <a:moveTo>
                    <a:pt x="155910" y="0"/>
                  </a:moveTo>
                  <a:lnTo>
                    <a:pt x="155910" y="0"/>
                  </a:lnTo>
                  <a:cubicBezTo>
                    <a:pt x="197260" y="0"/>
                    <a:pt x="236916" y="16426"/>
                    <a:pt x="266155" y="45665"/>
                  </a:cubicBezTo>
                  <a:cubicBezTo>
                    <a:pt x="295393" y="74904"/>
                    <a:pt x="311820" y="114560"/>
                    <a:pt x="311820" y="155910"/>
                  </a:cubicBezTo>
                  <a:lnTo>
                    <a:pt x="311820" y="454873"/>
                  </a:lnTo>
                  <a:cubicBezTo>
                    <a:pt x="311820" y="496223"/>
                    <a:pt x="295393" y="535879"/>
                    <a:pt x="266155" y="565118"/>
                  </a:cubicBezTo>
                  <a:cubicBezTo>
                    <a:pt x="236916" y="594356"/>
                    <a:pt x="197260" y="610783"/>
                    <a:pt x="155910" y="610783"/>
                  </a:cubicBezTo>
                  <a:lnTo>
                    <a:pt x="155910" y="610783"/>
                  </a:lnTo>
                  <a:cubicBezTo>
                    <a:pt x="114560" y="610783"/>
                    <a:pt x="74904" y="594356"/>
                    <a:pt x="45665" y="565118"/>
                  </a:cubicBezTo>
                  <a:cubicBezTo>
                    <a:pt x="16426" y="535879"/>
                    <a:pt x="0" y="496223"/>
                    <a:pt x="0" y="454873"/>
                  </a:cubicBezTo>
                  <a:lnTo>
                    <a:pt x="0" y="155910"/>
                  </a:lnTo>
                  <a:cubicBezTo>
                    <a:pt x="0" y="114560"/>
                    <a:pt x="16426" y="74904"/>
                    <a:pt x="45665" y="45665"/>
                  </a:cubicBezTo>
                  <a:cubicBezTo>
                    <a:pt x="74904" y="16426"/>
                    <a:pt x="114560" y="0"/>
                    <a:pt x="1559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FFB587"/>
              </a:solidFill>
              <a:prstDash val="solid"/>
              <a:round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38100"/>
              <a:ext cx="311820" cy="648883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5585648" y="-377449"/>
            <a:ext cx="1369546" cy="1209196"/>
            <a:chOff x="0" y="0"/>
            <a:chExt cx="510138" cy="45041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510138" cy="450410"/>
            </a:xfrm>
            <a:custGeom>
              <a:avLst/>
              <a:gdLst/>
              <a:ahLst/>
              <a:cxnLst/>
              <a:rect l="l" t="t" r="r" b="b"/>
              <a:pathLst>
                <a:path w="510138" h="450410">
                  <a:moveTo>
                    <a:pt x="209158" y="0"/>
                  </a:moveTo>
                  <a:lnTo>
                    <a:pt x="300980" y="0"/>
                  </a:lnTo>
                  <a:cubicBezTo>
                    <a:pt x="356452" y="0"/>
                    <a:pt x="409652" y="22036"/>
                    <a:pt x="448877" y="61261"/>
                  </a:cubicBezTo>
                  <a:cubicBezTo>
                    <a:pt x="488102" y="100486"/>
                    <a:pt x="510138" y="153686"/>
                    <a:pt x="510138" y="209158"/>
                  </a:cubicBezTo>
                  <a:lnTo>
                    <a:pt x="510138" y="241252"/>
                  </a:lnTo>
                  <a:cubicBezTo>
                    <a:pt x="510138" y="356767"/>
                    <a:pt x="416495" y="450410"/>
                    <a:pt x="300980" y="450410"/>
                  </a:cubicBezTo>
                  <a:lnTo>
                    <a:pt x="209158" y="450410"/>
                  </a:lnTo>
                  <a:cubicBezTo>
                    <a:pt x="93643" y="450410"/>
                    <a:pt x="0" y="356767"/>
                    <a:pt x="0" y="241252"/>
                  </a:cubicBezTo>
                  <a:lnTo>
                    <a:pt x="0" y="209158"/>
                  </a:lnTo>
                  <a:cubicBezTo>
                    <a:pt x="0" y="93643"/>
                    <a:pt x="93643" y="0"/>
                    <a:pt x="20915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082C6"/>
              </a:solidFill>
              <a:prstDash val="solid"/>
              <a:round/>
            </a:ln>
          </p:spPr>
        </p:sp>
        <p:sp>
          <p:nvSpPr>
            <p:cNvPr id="65" name="TextBox 65"/>
            <p:cNvSpPr txBox="1"/>
            <p:nvPr/>
          </p:nvSpPr>
          <p:spPr>
            <a:xfrm>
              <a:off x="0" y="-38100"/>
              <a:ext cx="510138" cy="48851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7245037" y="-337049"/>
            <a:ext cx="2098531" cy="1180967"/>
            <a:chOff x="0" y="0"/>
            <a:chExt cx="781675" cy="439895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781675" cy="439895"/>
            </a:xfrm>
            <a:custGeom>
              <a:avLst/>
              <a:gdLst/>
              <a:ahLst/>
              <a:cxnLst/>
              <a:rect l="l" t="t" r="r" b="b"/>
              <a:pathLst>
                <a:path w="781675" h="439895">
                  <a:moveTo>
                    <a:pt x="136501" y="0"/>
                  </a:moveTo>
                  <a:lnTo>
                    <a:pt x="645174" y="0"/>
                  </a:lnTo>
                  <a:cubicBezTo>
                    <a:pt x="681377" y="0"/>
                    <a:pt x="716096" y="14381"/>
                    <a:pt x="741695" y="39980"/>
                  </a:cubicBezTo>
                  <a:cubicBezTo>
                    <a:pt x="767294" y="65579"/>
                    <a:pt x="781675" y="100298"/>
                    <a:pt x="781675" y="136501"/>
                  </a:cubicBezTo>
                  <a:lnTo>
                    <a:pt x="781675" y="303394"/>
                  </a:lnTo>
                  <a:cubicBezTo>
                    <a:pt x="781675" y="378781"/>
                    <a:pt x="720562" y="439895"/>
                    <a:pt x="645174" y="439895"/>
                  </a:cubicBezTo>
                  <a:lnTo>
                    <a:pt x="136501" y="439895"/>
                  </a:lnTo>
                  <a:cubicBezTo>
                    <a:pt x="100298" y="439895"/>
                    <a:pt x="65579" y="425513"/>
                    <a:pt x="39980" y="399914"/>
                  </a:cubicBezTo>
                  <a:cubicBezTo>
                    <a:pt x="14381" y="374316"/>
                    <a:pt x="0" y="339596"/>
                    <a:pt x="0" y="303394"/>
                  </a:cubicBezTo>
                  <a:lnTo>
                    <a:pt x="0" y="136501"/>
                  </a:lnTo>
                  <a:cubicBezTo>
                    <a:pt x="0" y="61113"/>
                    <a:pt x="61113" y="0"/>
                    <a:pt x="1365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3989E"/>
              </a:solidFill>
              <a:prstDash val="solid"/>
              <a:round/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0" y="-38100"/>
              <a:ext cx="781675" cy="477995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sp>
        <p:nvSpPr>
          <p:cNvPr id="69" name="Freeform 69"/>
          <p:cNvSpPr/>
          <p:nvPr/>
        </p:nvSpPr>
        <p:spPr>
          <a:xfrm>
            <a:off x="1028700" y="9030098"/>
            <a:ext cx="2048030" cy="750740"/>
          </a:xfrm>
          <a:custGeom>
            <a:avLst/>
            <a:gdLst/>
            <a:ahLst/>
            <a:cxnLst/>
            <a:rect l="l" t="t" r="r" b="b"/>
            <a:pathLst>
              <a:path w="2048030" h="750740">
                <a:moveTo>
                  <a:pt x="0" y="0"/>
                </a:moveTo>
                <a:lnTo>
                  <a:pt x="2048030" y="0"/>
                </a:lnTo>
                <a:lnTo>
                  <a:pt x="2048030" y="750741"/>
                </a:lnTo>
                <a:lnTo>
                  <a:pt x="0" y="7507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99285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8792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9222" b="-9222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00119" y="2312274"/>
            <a:ext cx="15598604" cy="9525"/>
          </a:xfrm>
          <a:prstGeom prst="line">
            <a:avLst/>
          </a:prstGeom>
          <a:ln w="47625" cap="rnd">
            <a:solidFill>
              <a:srgbClr val="0A397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6402039" y="1518243"/>
            <a:ext cx="828686" cy="841657"/>
            <a:chOff x="0" y="0"/>
            <a:chExt cx="363594" cy="36928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3594" cy="369285"/>
            </a:xfrm>
            <a:custGeom>
              <a:avLst/>
              <a:gdLst/>
              <a:ahLst/>
              <a:cxnLst/>
              <a:rect l="l" t="t" r="r" b="b"/>
              <a:pathLst>
                <a:path w="363594" h="369285">
                  <a:moveTo>
                    <a:pt x="177506" y="0"/>
                  </a:moveTo>
                  <a:lnTo>
                    <a:pt x="186088" y="0"/>
                  </a:lnTo>
                  <a:cubicBezTo>
                    <a:pt x="233165" y="0"/>
                    <a:pt x="278315" y="18701"/>
                    <a:pt x="311603" y="51990"/>
                  </a:cubicBezTo>
                  <a:cubicBezTo>
                    <a:pt x="344892" y="85279"/>
                    <a:pt x="363594" y="130428"/>
                    <a:pt x="363594" y="177506"/>
                  </a:cubicBezTo>
                  <a:lnTo>
                    <a:pt x="363594" y="191779"/>
                  </a:lnTo>
                  <a:cubicBezTo>
                    <a:pt x="363594" y="238856"/>
                    <a:pt x="344892" y="284006"/>
                    <a:pt x="311603" y="317294"/>
                  </a:cubicBezTo>
                  <a:cubicBezTo>
                    <a:pt x="278315" y="350583"/>
                    <a:pt x="233165" y="369285"/>
                    <a:pt x="186088" y="369285"/>
                  </a:cubicBezTo>
                  <a:lnTo>
                    <a:pt x="177506" y="369285"/>
                  </a:lnTo>
                  <a:cubicBezTo>
                    <a:pt x="130428" y="369285"/>
                    <a:pt x="85279" y="350583"/>
                    <a:pt x="51990" y="317294"/>
                  </a:cubicBezTo>
                  <a:cubicBezTo>
                    <a:pt x="18701" y="284006"/>
                    <a:pt x="0" y="238856"/>
                    <a:pt x="0" y="191779"/>
                  </a:cubicBezTo>
                  <a:lnTo>
                    <a:pt x="0" y="177506"/>
                  </a:lnTo>
                  <a:cubicBezTo>
                    <a:pt x="0" y="130428"/>
                    <a:pt x="18701" y="85279"/>
                    <a:pt x="51990" y="51990"/>
                  </a:cubicBezTo>
                  <a:cubicBezTo>
                    <a:pt x="85279" y="18701"/>
                    <a:pt x="130428" y="0"/>
                    <a:pt x="177506" y="0"/>
                  </a:cubicBezTo>
                  <a:close/>
                </a:path>
              </a:pathLst>
            </a:custGeom>
            <a:solidFill>
              <a:srgbClr val="0A397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363594" cy="426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50">
                  <a:solidFill>
                    <a:srgbClr val="FFFFFF"/>
                  </a:solidFill>
                  <a:latin typeface="Open Sans Extra Bold"/>
                  <a:ea typeface="Open Sans Extra Bold"/>
                  <a:cs typeface="Open Sans Extra Bold"/>
                </a:rPr>
                <a:t>5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1685" y="1511000"/>
            <a:ext cx="12497342" cy="559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lnSpc>
                <a:spcPts val="4610"/>
              </a:lnSpc>
              <a:buAutoNum type="arabicPeriod"/>
            </a:pPr>
            <a:r>
              <a:rPr lang="pt-BR" sz="3250">
                <a:solidFill>
                  <a:srgbClr val="000000"/>
                </a:solidFill>
                <a:latin typeface="Poppins Bold"/>
              </a:rPr>
              <a:t>Descongelamento de cadastro por qualquer operador</a:t>
            </a:r>
            <a:endParaRPr lang="pt-BR" sz="3293">
              <a:solidFill>
                <a:srgbClr val="000000"/>
              </a:solidFill>
              <a:latin typeface="Poppins Bold"/>
              <a:cs typeface="Poppi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694" y="2951145"/>
            <a:ext cx="7525285" cy="2717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400">
                <a:solidFill>
                  <a:srgbClr val="000000"/>
                </a:solidFill>
                <a:latin typeface="Poppins"/>
              </a:rPr>
              <a:t>Passo a passo:</a:t>
            </a:r>
            <a:endParaRPr lang="pt-BR" sz="2400">
              <a:solidFill>
                <a:srgbClr val="000000"/>
              </a:solidFill>
              <a:latin typeface="Poppins"/>
              <a:cs typeface="Poppins"/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endParaRPr lang="pt-BR" sz="2400">
              <a:solidFill>
                <a:srgbClr val="000000"/>
              </a:solidFill>
              <a:latin typeface="Poppins"/>
              <a:cs typeface="Poppins"/>
            </a:endParaRPr>
          </a:p>
          <a:p>
            <a:pPr algn="just">
              <a:lnSpc>
                <a:spcPct val="150000"/>
              </a:lnSpc>
            </a:pPr>
            <a:r>
              <a:rPr lang="pt-BR" sz="2400">
                <a:solidFill>
                  <a:srgbClr val="000000"/>
                </a:solidFill>
                <a:latin typeface="Poppins"/>
                <a:cs typeface="Poppins"/>
              </a:rPr>
              <a:t>1) </a:t>
            </a:r>
            <a:r>
              <a:rPr lang="pt-BR" sz="2400">
                <a:solidFill>
                  <a:srgbClr val="000000"/>
                </a:solidFill>
                <a:latin typeface="Poppins"/>
                <a:ea typeface="+mn-lt"/>
                <a:cs typeface="+mn-lt"/>
              </a:rPr>
              <a:t>Entre no CENTS com seu usuário e senha e selecione a opção “Cadastro/Ferramentas Gestor” no lado esquerdo da tela;</a:t>
            </a:r>
            <a:endParaRPr lang="pt-BR" sz="2400">
              <a:solidFill>
                <a:srgbClr val="000000"/>
              </a:solidFill>
              <a:latin typeface="Poppins"/>
              <a:cs typeface="Poppin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9050" y="-954067"/>
            <a:ext cx="8078533" cy="1965283"/>
            <a:chOff x="0" y="0"/>
            <a:chExt cx="10771377" cy="2620378"/>
          </a:xfrm>
        </p:grpSpPr>
        <p:grpSp>
          <p:nvGrpSpPr>
            <p:cNvPr id="11" name="Group 11"/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7926"/>
                </a:solidFill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A3979"/>
                </a:solidFill>
                <a:prstDash val="solid"/>
                <a:round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3989E"/>
                </a:solidFill>
                <a:prstDash val="solid"/>
                <a:round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0AFEF"/>
                </a:solidFill>
                <a:prstDash val="solid"/>
                <a:round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7868983" y="-917030"/>
            <a:ext cx="8078533" cy="1965283"/>
            <a:chOff x="0" y="0"/>
            <a:chExt cx="10771377" cy="2620378"/>
          </a:xfrm>
        </p:grpSpPr>
        <p:grpSp>
          <p:nvGrpSpPr>
            <p:cNvPr id="36" name="Group 36"/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B587"/>
                </a:solidFill>
                <a:prstDash val="solid"/>
                <a:round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3368B2"/>
                </a:solidFill>
                <a:prstDash val="solid"/>
                <a:round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85B0EB"/>
                </a:solidFill>
                <a:prstDash val="solid"/>
                <a:round/>
              </a:ln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DAC3"/>
                </a:solidFill>
                <a:prstDash val="solid"/>
                <a:round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C6DEFF"/>
                </a:solidFill>
                <a:prstDash val="solid"/>
                <a:round/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60" name="Group 60"/>
          <p:cNvGrpSpPr/>
          <p:nvPr/>
        </p:nvGrpSpPr>
        <p:grpSpPr>
          <a:xfrm>
            <a:off x="16685427" y="-566437"/>
            <a:ext cx="837129" cy="1639743"/>
            <a:chOff x="0" y="0"/>
            <a:chExt cx="311820" cy="610783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311820" cy="610783"/>
            </a:xfrm>
            <a:custGeom>
              <a:avLst/>
              <a:gdLst/>
              <a:ahLst/>
              <a:cxnLst/>
              <a:rect l="l" t="t" r="r" b="b"/>
              <a:pathLst>
                <a:path w="311820" h="610783">
                  <a:moveTo>
                    <a:pt x="155910" y="0"/>
                  </a:moveTo>
                  <a:lnTo>
                    <a:pt x="155910" y="0"/>
                  </a:lnTo>
                  <a:cubicBezTo>
                    <a:pt x="197260" y="0"/>
                    <a:pt x="236916" y="16426"/>
                    <a:pt x="266155" y="45665"/>
                  </a:cubicBezTo>
                  <a:cubicBezTo>
                    <a:pt x="295393" y="74904"/>
                    <a:pt x="311820" y="114560"/>
                    <a:pt x="311820" y="155910"/>
                  </a:cubicBezTo>
                  <a:lnTo>
                    <a:pt x="311820" y="454873"/>
                  </a:lnTo>
                  <a:cubicBezTo>
                    <a:pt x="311820" y="496223"/>
                    <a:pt x="295393" y="535879"/>
                    <a:pt x="266155" y="565118"/>
                  </a:cubicBezTo>
                  <a:cubicBezTo>
                    <a:pt x="236916" y="594356"/>
                    <a:pt x="197260" y="610783"/>
                    <a:pt x="155910" y="610783"/>
                  </a:cubicBezTo>
                  <a:lnTo>
                    <a:pt x="155910" y="610783"/>
                  </a:lnTo>
                  <a:cubicBezTo>
                    <a:pt x="114560" y="610783"/>
                    <a:pt x="74904" y="594356"/>
                    <a:pt x="45665" y="565118"/>
                  </a:cubicBezTo>
                  <a:cubicBezTo>
                    <a:pt x="16426" y="535879"/>
                    <a:pt x="0" y="496223"/>
                    <a:pt x="0" y="454873"/>
                  </a:cubicBezTo>
                  <a:lnTo>
                    <a:pt x="0" y="155910"/>
                  </a:lnTo>
                  <a:cubicBezTo>
                    <a:pt x="0" y="114560"/>
                    <a:pt x="16426" y="74904"/>
                    <a:pt x="45665" y="45665"/>
                  </a:cubicBezTo>
                  <a:cubicBezTo>
                    <a:pt x="74904" y="16426"/>
                    <a:pt x="114560" y="0"/>
                    <a:pt x="1559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FFB587"/>
              </a:solidFill>
              <a:prstDash val="solid"/>
              <a:round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38100"/>
              <a:ext cx="311820" cy="648883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5585648" y="-377449"/>
            <a:ext cx="1369546" cy="1209196"/>
            <a:chOff x="0" y="0"/>
            <a:chExt cx="510138" cy="45041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510138" cy="450410"/>
            </a:xfrm>
            <a:custGeom>
              <a:avLst/>
              <a:gdLst/>
              <a:ahLst/>
              <a:cxnLst/>
              <a:rect l="l" t="t" r="r" b="b"/>
              <a:pathLst>
                <a:path w="510138" h="450410">
                  <a:moveTo>
                    <a:pt x="209158" y="0"/>
                  </a:moveTo>
                  <a:lnTo>
                    <a:pt x="300980" y="0"/>
                  </a:lnTo>
                  <a:cubicBezTo>
                    <a:pt x="356452" y="0"/>
                    <a:pt x="409652" y="22036"/>
                    <a:pt x="448877" y="61261"/>
                  </a:cubicBezTo>
                  <a:cubicBezTo>
                    <a:pt x="488102" y="100486"/>
                    <a:pt x="510138" y="153686"/>
                    <a:pt x="510138" y="209158"/>
                  </a:cubicBezTo>
                  <a:lnTo>
                    <a:pt x="510138" y="241252"/>
                  </a:lnTo>
                  <a:cubicBezTo>
                    <a:pt x="510138" y="356767"/>
                    <a:pt x="416495" y="450410"/>
                    <a:pt x="300980" y="450410"/>
                  </a:cubicBezTo>
                  <a:lnTo>
                    <a:pt x="209158" y="450410"/>
                  </a:lnTo>
                  <a:cubicBezTo>
                    <a:pt x="93643" y="450410"/>
                    <a:pt x="0" y="356767"/>
                    <a:pt x="0" y="241252"/>
                  </a:cubicBezTo>
                  <a:lnTo>
                    <a:pt x="0" y="209158"/>
                  </a:lnTo>
                  <a:cubicBezTo>
                    <a:pt x="0" y="93643"/>
                    <a:pt x="93643" y="0"/>
                    <a:pt x="20915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082C6"/>
              </a:solidFill>
              <a:prstDash val="solid"/>
              <a:round/>
            </a:ln>
          </p:spPr>
        </p:sp>
        <p:sp>
          <p:nvSpPr>
            <p:cNvPr id="65" name="TextBox 65"/>
            <p:cNvSpPr txBox="1"/>
            <p:nvPr/>
          </p:nvSpPr>
          <p:spPr>
            <a:xfrm>
              <a:off x="0" y="-38100"/>
              <a:ext cx="510138" cy="48851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7245037" y="-337049"/>
            <a:ext cx="2098531" cy="1180967"/>
            <a:chOff x="0" y="0"/>
            <a:chExt cx="781675" cy="439895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781675" cy="439895"/>
            </a:xfrm>
            <a:custGeom>
              <a:avLst/>
              <a:gdLst/>
              <a:ahLst/>
              <a:cxnLst/>
              <a:rect l="l" t="t" r="r" b="b"/>
              <a:pathLst>
                <a:path w="781675" h="439895">
                  <a:moveTo>
                    <a:pt x="136501" y="0"/>
                  </a:moveTo>
                  <a:lnTo>
                    <a:pt x="645174" y="0"/>
                  </a:lnTo>
                  <a:cubicBezTo>
                    <a:pt x="681377" y="0"/>
                    <a:pt x="716096" y="14381"/>
                    <a:pt x="741695" y="39980"/>
                  </a:cubicBezTo>
                  <a:cubicBezTo>
                    <a:pt x="767294" y="65579"/>
                    <a:pt x="781675" y="100298"/>
                    <a:pt x="781675" y="136501"/>
                  </a:cubicBezTo>
                  <a:lnTo>
                    <a:pt x="781675" y="303394"/>
                  </a:lnTo>
                  <a:cubicBezTo>
                    <a:pt x="781675" y="378781"/>
                    <a:pt x="720562" y="439895"/>
                    <a:pt x="645174" y="439895"/>
                  </a:cubicBezTo>
                  <a:lnTo>
                    <a:pt x="136501" y="439895"/>
                  </a:lnTo>
                  <a:cubicBezTo>
                    <a:pt x="100298" y="439895"/>
                    <a:pt x="65579" y="425513"/>
                    <a:pt x="39980" y="399914"/>
                  </a:cubicBezTo>
                  <a:cubicBezTo>
                    <a:pt x="14381" y="374316"/>
                    <a:pt x="0" y="339596"/>
                    <a:pt x="0" y="303394"/>
                  </a:cubicBezTo>
                  <a:lnTo>
                    <a:pt x="0" y="136501"/>
                  </a:lnTo>
                  <a:cubicBezTo>
                    <a:pt x="0" y="61113"/>
                    <a:pt x="61113" y="0"/>
                    <a:pt x="1365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3989E"/>
              </a:solidFill>
              <a:prstDash val="solid"/>
              <a:round/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0" y="-38100"/>
              <a:ext cx="781675" cy="477995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sp>
        <p:nvSpPr>
          <p:cNvPr id="69" name="Freeform 69"/>
          <p:cNvSpPr/>
          <p:nvPr/>
        </p:nvSpPr>
        <p:spPr>
          <a:xfrm>
            <a:off x="1028700" y="9030098"/>
            <a:ext cx="2048030" cy="750740"/>
          </a:xfrm>
          <a:custGeom>
            <a:avLst/>
            <a:gdLst/>
            <a:ahLst/>
            <a:cxnLst/>
            <a:rect l="l" t="t" r="r" b="b"/>
            <a:pathLst>
              <a:path w="2048030" h="750740">
                <a:moveTo>
                  <a:pt x="0" y="0"/>
                </a:moveTo>
                <a:lnTo>
                  <a:pt x="2048030" y="0"/>
                </a:lnTo>
                <a:lnTo>
                  <a:pt x="2048030" y="750741"/>
                </a:lnTo>
                <a:lnTo>
                  <a:pt x="0" y="7507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9" name="Imagem 8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8FAC2678-6A0A-1C08-84B1-4C5ADE0B3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6873" y="2744279"/>
            <a:ext cx="6714048" cy="4453387"/>
          </a:xfrm>
          <a:prstGeom prst="rect">
            <a:avLst/>
          </a:prstGeom>
        </p:spPr>
      </p:pic>
      <p:sp>
        <p:nvSpPr>
          <p:cNvPr id="70" name="TextBox 8">
            <a:extLst>
              <a:ext uri="{FF2B5EF4-FFF2-40B4-BE49-F238E27FC236}">
                <a16:creationId xmlns:a16="http://schemas.microsoft.com/office/drawing/2014/main" id="{AF592085-05B3-F04C-F5FF-183F9DDC9AD9}"/>
              </a:ext>
            </a:extLst>
          </p:cNvPr>
          <p:cNvSpPr txBox="1"/>
          <p:nvPr/>
        </p:nvSpPr>
        <p:spPr>
          <a:xfrm>
            <a:off x="1028694" y="7458446"/>
            <a:ext cx="7525285" cy="1055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>
                <a:solidFill>
                  <a:srgbClr val="000000"/>
                </a:solidFill>
                <a:latin typeface="Poppins"/>
                <a:cs typeface="Poppins"/>
              </a:rPr>
              <a:t>2) Selecione a opção "Descongelamento de Organização"</a:t>
            </a:r>
            <a:endParaRPr lang="pt-BR" sz="2400">
              <a:solidFill>
                <a:srgbClr val="000000"/>
              </a:solidFill>
              <a:latin typeface="Poppins"/>
              <a:ea typeface="Calibri"/>
              <a:cs typeface="Calibri"/>
            </a:endParaRPr>
          </a:p>
        </p:txBody>
      </p:sp>
      <p:pic>
        <p:nvPicPr>
          <p:cNvPr id="71" name="Imagem 70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7DFF3F91-72BA-D511-0DD6-30AEF8BE49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9788" y="7467420"/>
            <a:ext cx="7238821" cy="132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13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8792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9222" b="-9222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00119" y="2312274"/>
            <a:ext cx="15598604" cy="9525"/>
          </a:xfrm>
          <a:prstGeom prst="line">
            <a:avLst/>
          </a:prstGeom>
          <a:ln w="47625" cap="rnd">
            <a:solidFill>
              <a:srgbClr val="0A397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6402039" y="1518243"/>
            <a:ext cx="828686" cy="841657"/>
            <a:chOff x="0" y="0"/>
            <a:chExt cx="363594" cy="36928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3594" cy="369285"/>
            </a:xfrm>
            <a:custGeom>
              <a:avLst/>
              <a:gdLst/>
              <a:ahLst/>
              <a:cxnLst/>
              <a:rect l="l" t="t" r="r" b="b"/>
              <a:pathLst>
                <a:path w="363594" h="369285">
                  <a:moveTo>
                    <a:pt x="177506" y="0"/>
                  </a:moveTo>
                  <a:lnTo>
                    <a:pt x="186088" y="0"/>
                  </a:lnTo>
                  <a:cubicBezTo>
                    <a:pt x="233165" y="0"/>
                    <a:pt x="278315" y="18701"/>
                    <a:pt x="311603" y="51990"/>
                  </a:cubicBezTo>
                  <a:cubicBezTo>
                    <a:pt x="344892" y="85279"/>
                    <a:pt x="363594" y="130428"/>
                    <a:pt x="363594" y="177506"/>
                  </a:cubicBezTo>
                  <a:lnTo>
                    <a:pt x="363594" y="191779"/>
                  </a:lnTo>
                  <a:cubicBezTo>
                    <a:pt x="363594" y="238856"/>
                    <a:pt x="344892" y="284006"/>
                    <a:pt x="311603" y="317294"/>
                  </a:cubicBezTo>
                  <a:cubicBezTo>
                    <a:pt x="278315" y="350583"/>
                    <a:pt x="233165" y="369285"/>
                    <a:pt x="186088" y="369285"/>
                  </a:cubicBezTo>
                  <a:lnTo>
                    <a:pt x="177506" y="369285"/>
                  </a:lnTo>
                  <a:cubicBezTo>
                    <a:pt x="130428" y="369285"/>
                    <a:pt x="85279" y="350583"/>
                    <a:pt x="51990" y="317294"/>
                  </a:cubicBezTo>
                  <a:cubicBezTo>
                    <a:pt x="18701" y="284006"/>
                    <a:pt x="0" y="238856"/>
                    <a:pt x="0" y="191779"/>
                  </a:cubicBezTo>
                  <a:lnTo>
                    <a:pt x="0" y="177506"/>
                  </a:lnTo>
                  <a:cubicBezTo>
                    <a:pt x="0" y="130428"/>
                    <a:pt x="18701" y="85279"/>
                    <a:pt x="51990" y="51990"/>
                  </a:cubicBezTo>
                  <a:cubicBezTo>
                    <a:pt x="85279" y="18701"/>
                    <a:pt x="130428" y="0"/>
                    <a:pt x="177506" y="0"/>
                  </a:cubicBezTo>
                  <a:close/>
                </a:path>
              </a:pathLst>
            </a:custGeom>
            <a:solidFill>
              <a:srgbClr val="0A397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363594" cy="426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50">
                  <a:solidFill>
                    <a:srgbClr val="FFFFFF"/>
                  </a:solidFill>
                  <a:latin typeface="Open Sans Extra Bold"/>
                  <a:ea typeface="Open Sans Extra Bold"/>
                  <a:cs typeface="Open Sans Extra Bold"/>
                </a:rPr>
                <a:t>6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1685" y="1511000"/>
            <a:ext cx="12497342" cy="559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lnSpc>
                <a:spcPts val="4610"/>
              </a:lnSpc>
              <a:buAutoNum type="arabicPeriod"/>
            </a:pPr>
            <a:r>
              <a:rPr lang="pt-BR" sz="3250">
                <a:solidFill>
                  <a:srgbClr val="000000"/>
                </a:solidFill>
                <a:latin typeface="Poppins Bold"/>
              </a:rPr>
              <a:t>Descongelamento de cadastro por qualquer operador</a:t>
            </a:r>
            <a:endParaRPr lang="pt-BR" sz="3293">
              <a:solidFill>
                <a:srgbClr val="000000"/>
              </a:solidFill>
              <a:latin typeface="Poppins Bold"/>
              <a:cs typeface="Poppi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694" y="2951145"/>
            <a:ext cx="7525285" cy="10116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300">
                <a:solidFill>
                  <a:srgbClr val="000000"/>
                </a:solidFill>
                <a:latin typeface="Poppins"/>
                <a:cs typeface="Poppins"/>
              </a:rPr>
              <a:t>3) Insira o CNPJ da entidade e clique em "pesquisar"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9050" y="-954067"/>
            <a:ext cx="8078533" cy="1965283"/>
            <a:chOff x="0" y="0"/>
            <a:chExt cx="10771377" cy="2620378"/>
          </a:xfrm>
        </p:grpSpPr>
        <p:grpSp>
          <p:nvGrpSpPr>
            <p:cNvPr id="11" name="Group 11"/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7926"/>
                </a:solidFill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A3979"/>
                </a:solidFill>
                <a:prstDash val="solid"/>
                <a:round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3989E"/>
                </a:solidFill>
                <a:prstDash val="solid"/>
                <a:round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0AFEF"/>
                </a:solidFill>
                <a:prstDash val="solid"/>
                <a:round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7868983" y="-917030"/>
            <a:ext cx="8078533" cy="1965283"/>
            <a:chOff x="0" y="0"/>
            <a:chExt cx="10771377" cy="2620378"/>
          </a:xfrm>
        </p:grpSpPr>
        <p:grpSp>
          <p:nvGrpSpPr>
            <p:cNvPr id="36" name="Group 36"/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B587"/>
                </a:solidFill>
                <a:prstDash val="solid"/>
                <a:round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3368B2"/>
                </a:solidFill>
                <a:prstDash val="solid"/>
                <a:round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85B0EB"/>
                </a:solidFill>
                <a:prstDash val="solid"/>
                <a:round/>
              </a:ln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DAC3"/>
                </a:solidFill>
                <a:prstDash val="solid"/>
                <a:round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C6DEFF"/>
                </a:solidFill>
                <a:prstDash val="solid"/>
                <a:round/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60" name="Group 60"/>
          <p:cNvGrpSpPr/>
          <p:nvPr/>
        </p:nvGrpSpPr>
        <p:grpSpPr>
          <a:xfrm>
            <a:off x="16685427" y="-566437"/>
            <a:ext cx="837129" cy="1639743"/>
            <a:chOff x="0" y="0"/>
            <a:chExt cx="311820" cy="610783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311820" cy="610783"/>
            </a:xfrm>
            <a:custGeom>
              <a:avLst/>
              <a:gdLst/>
              <a:ahLst/>
              <a:cxnLst/>
              <a:rect l="l" t="t" r="r" b="b"/>
              <a:pathLst>
                <a:path w="311820" h="610783">
                  <a:moveTo>
                    <a:pt x="155910" y="0"/>
                  </a:moveTo>
                  <a:lnTo>
                    <a:pt x="155910" y="0"/>
                  </a:lnTo>
                  <a:cubicBezTo>
                    <a:pt x="197260" y="0"/>
                    <a:pt x="236916" y="16426"/>
                    <a:pt x="266155" y="45665"/>
                  </a:cubicBezTo>
                  <a:cubicBezTo>
                    <a:pt x="295393" y="74904"/>
                    <a:pt x="311820" y="114560"/>
                    <a:pt x="311820" y="155910"/>
                  </a:cubicBezTo>
                  <a:lnTo>
                    <a:pt x="311820" y="454873"/>
                  </a:lnTo>
                  <a:cubicBezTo>
                    <a:pt x="311820" y="496223"/>
                    <a:pt x="295393" y="535879"/>
                    <a:pt x="266155" y="565118"/>
                  </a:cubicBezTo>
                  <a:cubicBezTo>
                    <a:pt x="236916" y="594356"/>
                    <a:pt x="197260" y="610783"/>
                    <a:pt x="155910" y="610783"/>
                  </a:cubicBezTo>
                  <a:lnTo>
                    <a:pt x="155910" y="610783"/>
                  </a:lnTo>
                  <a:cubicBezTo>
                    <a:pt x="114560" y="610783"/>
                    <a:pt x="74904" y="594356"/>
                    <a:pt x="45665" y="565118"/>
                  </a:cubicBezTo>
                  <a:cubicBezTo>
                    <a:pt x="16426" y="535879"/>
                    <a:pt x="0" y="496223"/>
                    <a:pt x="0" y="454873"/>
                  </a:cubicBezTo>
                  <a:lnTo>
                    <a:pt x="0" y="155910"/>
                  </a:lnTo>
                  <a:cubicBezTo>
                    <a:pt x="0" y="114560"/>
                    <a:pt x="16426" y="74904"/>
                    <a:pt x="45665" y="45665"/>
                  </a:cubicBezTo>
                  <a:cubicBezTo>
                    <a:pt x="74904" y="16426"/>
                    <a:pt x="114560" y="0"/>
                    <a:pt x="1559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FFB587"/>
              </a:solidFill>
              <a:prstDash val="solid"/>
              <a:round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38100"/>
              <a:ext cx="311820" cy="648883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5585648" y="-377449"/>
            <a:ext cx="1369546" cy="1209196"/>
            <a:chOff x="0" y="0"/>
            <a:chExt cx="510138" cy="45041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510138" cy="450410"/>
            </a:xfrm>
            <a:custGeom>
              <a:avLst/>
              <a:gdLst/>
              <a:ahLst/>
              <a:cxnLst/>
              <a:rect l="l" t="t" r="r" b="b"/>
              <a:pathLst>
                <a:path w="510138" h="450410">
                  <a:moveTo>
                    <a:pt x="209158" y="0"/>
                  </a:moveTo>
                  <a:lnTo>
                    <a:pt x="300980" y="0"/>
                  </a:lnTo>
                  <a:cubicBezTo>
                    <a:pt x="356452" y="0"/>
                    <a:pt x="409652" y="22036"/>
                    <a:pt x="448877" y="61261"/>
                  </a:cubicBezTo>
                  <a:cubicBezTo>
                    <a:pt x="488102" y="100486"/>
                    <a:pt x="510138" y="153686"/>
                    <a:pt x="510138" y="209158"/>
                  </a:cubicBezTo>
                  <a:lnTo>
                    <a:pt x="510138" y="241252"/>
                  </a:lnTo>
                  <a:cubicBezTo>
                    <a:pt x="510138" y="356767"/>
                    <a:pt x="416495" y="450410"/>
                    <a:pt x="300980" y="450410"/>
                  </a:cubicBezTo>
                  <a:lnTo>
                    <a:pt x="209158" y="450410"/>
                  </a:lnTo>
                  <a:cubicBezTo>
                    <a:pt x="93643" y="450410"/>
                    <a:pt x="0" y="356767"/>
                    <a:pt x="0" y="241252"/>
                  </a:cubicBezTo>
                  <a:lnTo>
                    <a:pt x="0" y="209158"/>
                  </a:lnTo>
                  <a:cubicBezTo>
                    <a:pt x="0" y="93643"/>
                    <a:pt x="93643" y="0"/>
                    <a:pt x="20915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082C6"/>
              </a:solidFill>
              <a:prstDash val="solid"/>
              <a:round/>
            </a:ln>
          </p:spPr>
        </p:sp>
        <p:sp>
          <p:nvSpPr>
            <p:cNvPr id="65" name="TextBox 65"/>
            <p:cNvSpPr txBox="1"/>
            <p:nvPr/>
          </p:nvSpPr>
          <p:spPr>
            <a:xfrm>
              <a:off x="0" y="-38100"/>
              <a:ext cx="510138" cy="48851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7245037" y="-337049"/>
            <a:ext cx="2098531" cy="1180967"/>
            <a:chOff x="0" y="0"/>
            <a:chExt cx="781675" cy="439895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781675" cy="439895"/>
            </a:xfrm>
            <a:custGeom>
              <a:avLst/>
              <a:gdLst/>
              <a:ahLst/>
              <a:cxnLst/>
              <a:rect l="l" t="t" r="r" b="b"/>
              <a:pathLst>
                <a:path w="781675" h="439895">
                  <a:moveTo>
                    <a:pt x="136501" y="0"/>
                  </a:moveTo>
                  <a:lnTo>
                    <a:pt x="645174" y="0"/>
                  </a:lnTo>
                  <a:cubicBezTo>
                    <a:pt x="681377" y="0"/>
                    <a:pt x="716096" y="14381"/>
                    <a:pt x="741695" y="39980"/>
                  </a:cubicBezTo>
                  <a:cubicBezTo>
                    <a:pt x="767294" y="65579"/>
                    <a:pt x="781675" y="100298"/>
                    <a:pt x="781675" y="136501"/>
                  </a:cubicBezTo>
                  <a:lnTo>
                    <a:pt x="781675" y="303394"/>
                  </a:lnTo>
                  <a:cubicBezTo>
                    <a:pt x="781675" y="378781"/>
                    <a:pt x="720562" y="439895"/>
                    <a:pt x="645174" y="439895"/>
                  </a:cubicBezTo>
                  <a:lnTo>
                    <a:pt x="136501" y="439895"/>
                  </a:lnTo>
                  <a:cubicBezTo>
                    <a:pt x="100298" y="439895"/>
                    <a:pt x="65579" y="425513"/>
                    <a:pt x="39980" y="399914"/>
                  </a:cubicBezTo>
                  <a:cubicBezTo>
                    <a:pt x="14381" y="374316"/>
                    <a:pt x="0" y="339596"/>
                    <a:pt x="0" y="303394"/>
                  </a:cubicBezTo>
                  <a:lnTo>
                    <a:pt x="0" y="136501"/>
                  </a:lnTo>
                  <a:cubicBezTo>
                    <a:pt x="0" y="61113"/>
                    <a:pt x="61113" y="0"/>
                    <a:pt x="1365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3989E"/>
              </a:solidFill>
              <a:prstDash val="solid"/>
              <a:round/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0" y="-38100"/>
              <a:ext cx="781675" cy="477995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sp>
        <p:nvSpPr>
          <p:cNvPr id="69" name="Freeform 69"/>
          <p:cNvSpPr/>
          <p:nvPr/>
        </p:nvSpPr>
        <p:spPr>
          <a:xfrm>
            <a:off x="1028700" y="9030098"/>
            <a:ext cx="2048030" cy="750740"/>
          </a:xfrm>
          <a:custGeom>
            <a:avLst/>
            <a:gdLst/>
            <a:ahLst/>
            <a:cxnLst/>
            <a:rect l="l" t="t" r="r" b="b"/>
            <a:pathLst>
              <a:path w="2048030" h="750740">
                <a:moveTo>
                  <a:pt x="0" y="0"/>
                </a:moveTo>
                <a:lnTo>
                  <a:pt x="2048030" y="0"/>
                </a:lnTo>
                <a:lnTo>
                  <a:pt x="2048030" y="750741"/>
                </a:lnTo>
                <a:lnTo>
                  <a:pt x="0" y="7507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0" name="TextBox 8">
            <a:extLst>
              <a:ext uri="{FF2B5EF4-FFF2-40B4-BE49-F238E27FC236}">
                <a16:creationId xmlns:a16="http://schemas.microsoft.com/office/drawing/2014/main" id="{AF592085-05B3-F04C-F5FF-183F9DDC9AD9}"/>
              </a:ext>
            </a:extLst>
          </p:cNvPr>
          <p:cNvSpPr txBox="1"/>
          <p:nvPr/>
        </p:nvSpPr>
        <p:spPr>
          <a:xfrm>
            <a:off x="1028693" y="6854598"/>
            <a:ext cx="7525285" cy="20735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300">
                <a:solidFill>
                  <a:srgbClr val="000000"/>
                </a:solidFill>
                <a:latin typeface="Poppins"/>
                <a:ea typeface="+mn-lt"/>
                <a:cs typeface="+mn-lt"/>
              </a:rPr>
              <a:t>5) Aparecerá a mensagem "Descongelamento efetuado com sucesso". O status do cadastro da entidade passará de “análise” para “inscrição”, onde ela poderá realizar as alterações solicitadas.</a:t>
            </a:r>
            <a:endParaRPr lang="pt-BR" sz="2300">
              <a:latin typeface="Poppins"/>
              <a:cs typeface="Poppins"/>
            </a:endParaRPr>
          </a:p>
        </p:txBody>
      </p:sp>
      <p:pic>
        <p:nvPicPr>
          <p:cNvPr id="73" name="Imagem 7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A57B462C-F113-56F2-747F-93986E689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8583" y="2801878"/>
            <a:ext cx="7991835" cy="1211113"/>
          </a:xfrm>
          <a:prstGeom prst="rect">
            <a:avLst/>
          </a:prstGeom>
        </p:spPr>
      </p:pic>
      <p:sp>
        <p:nvSpPr>
          <p:cNvPr id="74" name="TextBox 8">
            <a:extLst>
              <a:ext uri="{FF2B5EF4-FFF2-40B4-BE49-F238E27FC236}">
                <a16:creationId xmlns:a16="http://schemas.microsoft.com/office/drawing/2014/main" id="{82887FD4-D65E-F09D-EAC2-3E2551717684}"/>
              </a:ext>
            </a:extLst>
          </p:cNvPr>
          <p:cNvSpPr txBox="1"/>
          <p:nvPr/>
        </p:nvSpPr>
        <p:spPr>
          <a:xfrm>
            <a:off x="1028694" y="4611730"/>
            <a:ext cx="7525285" cy="15426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300">
                <a:solidFill>
                  <a:srgbClr val="000000"/>
                </a:solidFill>
                <a:latin typeface="Poppins"/>
                <a:cs typeface="Poppins"/>
              </a:rPr>
              <a:t>4)</a:t>
            </a:r>
            <a:r>
              <a:rPr lang="pt-BR" sz="2300">
                <a:solidFill>
                  <a:srgbClr val="000000"/>
                </a:solidFill>
                <a:latin typeface="Poppins"/>
                <a:ea typeface="+mn-lt"/>
                <a:cs typeface="Poppins"/>
              </a:rPr>
              <a:t> </a:t>
            </a:r>
            <a:r>
              <a:rPr lang="pt-BR" sz="2300">
                <a:solidFill>
                  <a:srgbClr val="000000"/>
                </a:solidFill>
                <a:latin typeface="Poppins"/>
                <a:ea typeface="+mn-lt"/>
                <a:cs typeface="+mn-lt"/>
              </a:rPr>
              <a:t>Aparecerá um campo com o as informações da organização. Clique em “Descongelar Organização” para finalizar o procedimento;</a:t>
            </a:r>
            <a:endParaRPr lang="pt-BR" sz="2300">
              <a:solidFill>
                <a:srgbClr val="000000"/>
              </a:solidFill>
              <a:latin typeface="Poppins"/>
              <a:cs typeface="Poppins"/>
            </a:endParaRPr>
          </a:p>
        </p:txBody>
      </p:sp>
      <p:pic>
        <p:nvPicPr>
          <p:cNvPr id="75" name="Imagem 74" descr="Interface gráfica do usuário, Tabela&#10;&#10;Descrição gerada automaticamente">
            <a:extLst>
              <a:ext uri="{FF2B5EF4-FFF2-40B4-BE49-F238E27FC236}">
                <a16:creationId xmlns:a16="http://schemas.microsoft.com/office/drawing/2014/main" id="{EB10EF53-2FCA-DFF8-3E4F-E10A5056BB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2806" y="4602372"/>
            <a:ext cx="7940256" cy="2225256"/>
          </a:xfrm>
          <a:prstGeom prst="rect">
            <a:avLst/>
          </a:prstGeom>
        </p:spPr>
      </p:pic>
      <p:pic>
        <p:nvPicPr>
          <p:cNvPr id="76" name="Imagem 75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C1C6D725-2D86-1032-1D8D-7C4D5D03B2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6362" y="7114456"/>
            <a:ext cx="7800616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01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4505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9222" b="-9222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00119" y="2312274"/>
            <a:ext cx="15598604" cy="9525"/>
          </a:xfrm>
          <a:prstGeom prst="line">
            <a:avLst/>
          </a:prstGeom>
          <a:ln w="47625" cap="rnd">
            <a:solidFill>
              <a:srgbClr val="0A397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6402039" y="1518243"/>
            <a:ext cx="828686" cy="841657"/>
            <a:chOff x="0" y="0"/>
            <a:chExt cx="363594" cy="36928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3594" cy="369285"/>
            </a:xfrm>
            <a:custGeom>
              <a:avLst/>
              <a:gdLst/>
              <a:ahLst/>
              <a:cxnLst/>
              <a:rect l="l" t="t" r="r" b="b"/>
              <a:pathLst>
                <a:path w="363594" h="369285">
                  <a:moveTo>
                    <a:pt x="177506" y="0"/>
                  </a:moveTo>
                  <a:lnTo>
                    <a:pt x="186088" y="0"/>
                  </a:lnTo>
                  <a:cubicBezTo>
                    <a:pt x="233165" y="0"/>
                    <a:pt x="278315" y="18701"/>
                    <a:pt x="311603" y="51990"/>
                  </a:cubicBezTo>
                  <a:cubicBezTo>
                    <a:pt x="344892" y="85279"/>
                    <a:pt x="363594" y="130428"/>
                    <a:pt x="363594" y="177506"/>
                  </a:cubicBezTo>
                  <a:lnTo>
                    <a:pt x="363594" y="191779"/>
                  </a:lnTo>
                  <a:cubicBezTo>
                    <a:pt x="363594" y="238856"/>
                    <a:pt x="344892" y="284006"/>
                    <a:pt x="311603" y="317294"/>
                  </a:cubicBezTo>
                  <a:cubicBezTo>
                    <a:pt x="278315" y="350583"/>
                    <a:pt x="233165" y="369285"/>
                    <a:pt x="186088" y="369285"/>
                  </a:cubicBezTo>
                  <a:lnTo>
                    <a:pt x="177506" y="369285"/>
                  </a:lnTo>
                  <a:cubicBezTo>
                    <a:pt x="130428" y="369285"/>
                    <a:pt x="85279" y="350583"/>
                    <a:pt x="51990" y="317294"/>
                  </a:cubicBezTo>
                  <a:cubicBezTo>
                    <a:pt x="18701" y="284006"/>
                    <a:pt x="0" y="238856"/>
                    <a:pt x="0" y="191779"/>
                  </a:cubicBezTo>
                  <a:lnTo>
                    <a:pt x="0" y="177506"/>
                  </a:lnTo>
                  <a:cubicBezTo>
                    <a:pt x="0" y="130428"/>
                    <a:pt x="18701" y="85279"/>
                    <a:pt x="51990" y="51990"/>
                  </a:cubicBezTo>
                  <a:cubicBezTo>
                    <a:pt x="85279" y="18701"/>
                    <a:pt x="130428" y="0"/>
                    <a:pt x="177506" y="0"/>
                  </a:cubicBezTo>
                  <a:close/>
                </a:path>
              </a:pathLst>
            </a:custGeom>
            <a:solidFill>
              <a:srgbClr val="0A397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363594" cy="426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50">
                  <a:solidFill>
                    <a:srgbClr val="FFFFFF"/>
                  </a:solidFill>
                  <a:latin typeface="Open Sans Extra Bold"/>
                </a:rPr>
                <a:t>7</a:t>
              </a:r>
              <a:endParaRPr lang="en-US" sz="3199">
                <a:solidFill>
                  <a:srgbClr val="FFFFFF"/>
                </a:solidFill>
                <a:latin typeface="Open Sans Extra Bold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1685" y="1511000"/>
            <a:ext cx="15388581" cy="559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10"/>
              </a:lnSpc>
            </a:pPr>
            <a:r>
              <a:rPr lang="pt-BR" sz="3250">
                <a:solidFill>
                  <a:srgbClr val="000000"/>
                </a:solidFill>
                <a:latin typeface="Poppins ExtraBold"/>
                <a:ea typeface="+mn-lt"/>
                <a:cs typeface="+mn-lt"/>
              </a:rPr>
              <a:t>2. Possibilidade de correção de data e despacho deferidos/indeferidos</a:t>
            </a:r>
            <a:endParaRPr lang="pt-BR" sz="3293">
              <a:solidFill>
                <a:srgbClr val="000000"/>
              </a:solidFill>
              <a:latin typeface="Poppins ExtraBold"/>
              <a:cs typeface="Poppi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69902" y="2433560"/>
            <a:ext cx="9832853" cy="6594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2998"/>
              </a:lnSpc>
              <a:buFont typeface="Arial"/>
              <a:buChar char="•"/>
            </a:pPr>
            <a:r>
              <a:rPr lang="pt-BR" sz="2400">
                <a:solidFill>
                  <a:srgbClr val="000000"/>
                </a:solidFill>
                <a:latin typeface="Poppins"/>
              </a:rPr>
              <a:t>Anteriormente, não era possível realizar essa correção, apenas por meio de contratação de manutenção do sistema junto à Prodam, o que gerava custos à SEGES.</a:t>
            </a:r>
            <a:endParaRPr lang="pt-BR" sz="2400">
              <a:solidFill>
                <a:srgbClr val="000000"/>
              </a:solidFill>
              <a:latin typeface="Poppins"/>
              <a:cs typeface="Poppins"/>
            </a:endParaRPr>
          </a:p>
          <a:p>
            <a:pPr marL="342900" indent="-342900">
              <a:lnSpc>
                <a:spcPts val="2998"/>
              </a:lnSpc>
              <a:buFont typeface="Arial"/>
              <a:buChar char="•"/>
            </a:pPr>
            <a:endParaRPr lang="pt-BR" sz="2400">
              <a:solidFill>
                <a:srgbClr val="000000"/>
              </a:solidFill>
              <a:latin typeface="Poppins"/>
              <a:cs typeface="Poppins"/>
            </a:endParaRPr>
          </a:p>
          <a:p>
            <a:pPr marL="342900" indent="-342900">
              <a:lnSpc>
                <a:spcPts val="2998"/>
              </a:lnSpc>
              <a:buFont typeface="Arial"/>
              <a:buChar char="•"/>
            </a:pPr>
            <a:r>
              <a:rPr lang="pt-BR" sz="2400" b="1">
                <a:solidFill>
                  <a:srgbClr val="000000"/>
                </a:solidFill>
                <a:latin typeface="Poppins"/>
                <a:cs typeface="Poppins"/>
              </a:rPr>
              <a:t>Necessidade de aprimoramento para correção de erros existentes e redução de custos.</a:t>
            </a:r>
          </a:p>
          <a:p>
            <a:pPr marL="342900" indent="-342900">
              <a:lnSpc>
                <a:spcPts val="2998"/>
              </a:lnSpc>
              <a:buFont typeface="Arial"/>
              <a:buChar char="•"/>
            </a:pPr>
            <a:endParaRPr lang="pt-BR" sz="2400">
              <a:solidFill>
                <a:srgbClr val="000000"/>
              </a:solidFill>
              <a:latin typeface="Poppins"/>
              <a:cs typeface="Poppins"/>
            </a:endParaRPr>
          </a:p>
          <a:p>
            <a:pPr marL="342900" indent="-342900" algn="just">
              <a:lnSpc>
                <a:spcPts val="2998"/>
              </a:lnSpc>
              <a:buFont typeface="Arial"/>
              <a:buChar char="•"/>
            </a:pPr>
            <a:r>
              <a:rPr lang="pt-BR" sz="2400">
                <a:solidFill>
                  <a:srgbClr val="000000"/>
                </a:solidFill>
                <a:latin typeface="Poppins"/>
                <a:cs typeface="Poppins"/>
              </a:rPr>
              <a:t>A correção é feita pelo mesmo processo de deferimento/indeferimento: </a:t>
            </a:r>
          </a:p>
          <a:p>
            <a:pPr marL="800100" lvl="1" indent="-342900">
              <a:lnSpc>
                <a:spcPts val="2998"/>
              </a:lnSpc>
              <a:buFont typeface="Courier New"/>
              <a:buChar char="o"/>
            </a:pPr>
            <a:r>
              <a:rPr lang="pt-BR" sz="2400">
                <a:solidFill>
                  <a:srgbClr val="000000"/>
                </a:solidFill>
                <a:latin typeface="Poppins"/>
                <a:cs typeface="Poppins"/>
              </a:rPr>
              <a:t>Selecione "Organizações em Análise";</a:t>
            </a:r>
          </a:p>
          <a:p>
            <a:pPr marL="800100" lvl="1" indent="-342900">
              <a:lnSpc>
                <a:spcPts val="2998"/>
              </a:lnSpc>
              <a:buFont typeface="Courier New"/>
              <a:buChar char="o"/>
            </a:pPr>
            <a:r>
              <a:rPr lang="pt-BR" sz="2400">
                <a:solidFill>
                  <a:srgbClr val="000000"/>
                </a:solidFill>
                <a:latin typeface="Poppins"/>
                <a:cs typeface="Poppins"/>
              </a:rPr>
              <a:t>Insira o CNPJ da entidade e clique em "pesquisar"</a:t>
            </a:r>
          </a:p>
          <a:p>
            <a:pPr marL="800100" lvl="1" indent="-342900">
              <a:lnSpc>
                <a:spcPts val="2998"/>
              </a:lnSpc>
              <a:buFont typeface="Courier New"/>
              <a:buChar char="o"/>
            </a:pPr>
            <a:r>
              <a:rPr lang="pt-BR" sz="2400">
                <a:solidFill>
                  <a:srgbClr val="000000"/>
                </a:solidFill>
                <a:latin typeface="Poppins"/>
                <a:cs typeface="Poppins"/>
              </a:rPr>
              <a:t>Selecione o quadrado correspondente à organização e clique em "deferimento"</a:t>
            </a:r>
          </a:p>
          <a:p>
            <a:pPr marL="800100" lvl="1" indent="-342900">
              <a:lnSpc>
                <a:spcPts val="2998"/>
              </a:lnSpc>
              <a:buFont typeface="Courier New"/>
              <a:buChar char="o"/>
            </a:pPr>
            <a:r>
              <a:rPr lang="pt-BR" sz="2400">
                <a:solidFill>
                  <a:srgbClr val="000000"/>
                </a:solidFill>
                <a:latin typeface="Poppins"/>
                <a:cs typeface="Poppins"/>
              </a:rPr>
              <a:t>Faça as alterações no texto do despacho e/ou data da publicação</a:t>
            </a:r>
          </a:p>
          <a:p>
            <a:pPr marL="800100" lvl="1" indent="-342900">
              <a:lnSpc>
                <a:spcPts val="2998"/>
              </a:lnSpc>
              <a:buFont typeface="Courier New"/>
              <a:buChar char="o"/>
            </a:pPr>
            <a:r>
              <a:rPr lang="pt-BR" sz="2400">
                <a:solidFill>
                  <a:srgbClr val="000000"/>
                </a:solidFill>
                <a:latin typeface="Poppins"/>
                <a:cs typeface="Poppins"/>
              </a:rPr>
              <a:t>Clique em "confirmar"</a:t>
            </a:r>
          </a:p>
          <a:p>
            <a:pPr>
              <a:lnSpc>
                <a:spcPts val="2998"/>
              </a:lnSpc>
            </a:pPr>
            <a:endParaRPr lang="pt-BR" sz="2400">
              <a:solidFill>
                <a:srgbClr val="000000"/>
              </a:solidFill>
              <a:latin typeface="Poppins"/>
              <a:cs typeface="Poppin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9050" y="-954067"/>
            <a:ext cx="8078533" cy="1965283"/>
            <a:chOff x="0" y="0"/>
            <a:chExt cx="10771377" cy="2620378"/>
          </a:xfrm>
        </p:grpSpPr>
        <p:grpSp>
          <p:nvGrpSpPr>
            <p:cNvPr id="11" name="Group 11"/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7926"/>
                </a:solidFill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A3979"/>
                </a:solidFill>
                <a:prstDash val="solid"/>
                <a:round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3989E"/>
                </a:solidFill>
                <a:prstDash val="solid"/>
                <a:round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0AFEF"/>
                </a:solidFill>
                <a:prstDash val="solid"/>
                <a:round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7868983" y="-917030"/>
            <a:ext cx="8078533" cy="1965283"/>
            <a:chOff x="0" y="0"/>
            <a:chExt cx="10771377" cy="2620378"/>
          </a:xfrm>
        </p:grpSpPr>
        <p:grpSp>
          <p:nvGrpSpPr>
            <p:cNvPr id="36" name="Group 36"/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B587"/>
                </a:solidFill>
                <a:prstDash val="solid"/>
                <a:round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3368B2"/>
                </a:solidFill>
                <a:prstDash val="solid"/>
                <a:round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85B0EB"/>
                </a:solidFill>
                <a:prstDash val="solid"/>
                <a:round/>
              </a:ln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DAC3"/>
                </a:solidFill>
                <a:prstDash val="solid"/>
                <a:round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C6DEFF"/>
                </a:solidFill>
                <a:prstDash val="solid"/>
                <a:round/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60" name="Group 60"/>
          <p:cNvGrpSpPr/>
          <p:nvPr/>
        </p:nvGrpSpPr>
        <p:grpSpPr>
          <a:xfrm>
            <a:off x="16685427" y="-566437"/>
            <a:ext cx="837129" cy="1639743"/>
            <a:chOff x="0" y="0"/>
            <a:chExt cx="311820" cy="610783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311820" cy="610783"/>
            </a:xfrm>
            <a:custGeom>
              <a:avLst/>
              <a:gdLst/>
              <a:ahLst/>
              <a:cxnLst/>
              <a:rect l="l" t="t" r="r" b="b"/>
              <a:pathLst>
                <a:path w="311820" h="610783">
                  <a:moveTo>
                    <a:pt x="155910" y="0"/>
                  </a:moveTo>
                  <a:lnTo>
                    <a:pt x="155910" y="0"/>
                  </a:lnTo>
                  <a:cubicBezTo>
                    <a:pt x="197260" y="0"/>
                    <a:pt x="236916" y="16426"/>
                    <a:pt x="266155" y="45665"/>
                  </a:cubicBezTo>
                  <a:cubicBezTo>
                    <a:pt x="295393" y="74904"/>
                    <a:pt x="311820" y="114560"/>
                    <a:pt x="311820" y="155910"/>
                  </a:cubicBezTo>
                  <a:lnTo>
                    <a:pt x="311820" y="454873"/>
                  </a:lnTo>
                  <a:cubicBezTo>
                    <a:pt x="311820" y="496223"/>
                    <a:pt x="295393" y="535879"/>
                    <a:pt x="266155" y="565118"/>
                  </a:cubicBezTo>
                  <a:cubicBezTo>
                    <a:pt x="236916" y="594356"/>
                    <a:pt x="197260" y="610783"/>
                    <a:pt x="155910" y="610783"/>
                  </a:cubicBezTo>
                  <a:lnTo>
                    <a:pt x="155910" y="610783"/>
                  </a:lnTo>
                  <a:cubicBezTo>
                    <a:pt x="114560" y="610783"/>
                    <a:pt x="74904" y="594356"/>
                    <a:pt x="45665" y="565118"/>
                  </a:cubicBezTo>
                  <a:cubicBezTo>
                    <a:pt x="16426" y="535879"/>
                    <a:pt x="0" y="496223"/>
                    <a:pt x="0" y="454873"/>
                  </a:cubicBezTo>
                  <a:lnTo>
                    <a:pt x="0" y="155910"/>
                  </a:lnTo>
                  <a:cubicBezTo>
                    <a:pt x="0" y="114560"/>
                    <a:pt x="16426" y="74904"/>
                    <a:pt x="45665" y="45665"/>
                  </a:cubicBezTo>
                  <a:cubicBezTo>
                    <a:pt x="74904" y="16426"/>
                    <a:pt x="114560" y="0"/>
                    <a:pt x="1559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FFB587"/>
              </a:solidFill>
              <a:prstDash val="solid"/>
              <a:round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38100"/>
              <a:ext cx="311820" cy="648883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5585648" y="-377449"/>
            <a:ext cx="1369546" cy="1209196"/>
            <a:chOff x="0" y="0"/>
            <a:chExt cx="510138" cy="45041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510138" cy="450410"/>
            </a:xfrm>
            <a:custGeom>
              <a:avLst/>
              <a:gdLst/>
              <a:ahLst/>
              <a:cxnLst/>
              <a:rect l="l" t="t" r="r" b="b"/>
              <a:pathLst>
                <a:path w="510138" h="450410">
                  <a:moveTo>
                    <a:pt x="209158" y="0"/>
                  </a:moveTo>
                  <a:lnTo>
                    <a:pt x="300980" y="0"/>
                  </a:lnTo>
                  <a:cubicBezTo>
                    <a:pt x="356452" y="0"/>
                    <a:pt x="409652" y="22036"/>
                    <a:pt x="448877" y="61261"/>
                  </a:cubicBezTo>
                  <a:cubicBezTo>
                    <a:pt x="488102" y="100486"/>
                    <a:pt x="510138" y="153686"/>
                    <a:pt x="510138" y="209158"/>
                  </a:cubicBezTo>
                  <a:lnTo>
                    <a:pt x="510138" y="241252"/>
                  </a:lnTo>
                  <a:cubicBezTo>
                    <a:pt x="510138" y="356767"/>
                    <a:pt x="416495" y="450410"/>
                    <a:pt x="300980" y="450410"/>
                  </a:cubicBezTo>
                  <a:lnTo>
                    <a:pt x="209158" y="450410"/>
                  </a:lnTo>
                  <a:cubicBezTo>
                    <a:pt x="93643" y="450410"/>
                    <a:pt x="0" y="356767"/>
                    <a:pt x="0" y="241252"/>
                  </a:cubicBezTo>
                  <a:lnTo>
                    <a:pt x="0" y="209158"/>
                  </a:lnTo>
                  <a:cubicBezTo>
                    <a:pt x="0" y="93643"/>
                    <a:pt x="93643" y="0"/>
                    <a:pt x="20915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082C6"/>
              </a:solidFill>
              <a:prstDash val="solid"/>
              <a:round/>
            </a:ln>
          </p:spPr>
        </p:sp>
        <p:sp>
          <p:nvSpPr>
            <p:cNvPr id="65" name="TextBox 65"/>
            <p:cNvSpPr txBox="1"/>
            <p:nvPr/>
          </p:nvSpPr>
          <p:spPr>
            <a:xfrm>
              <a:off x="0" y="-38100"/>
              <a:ext cx="510138" cy="48851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7245037" y="-337049"/>
            <a:ext cx="2098531" cy="1180967"/>
            <a:chOff x="0" y="0"/>
            <a:chExt cx="781675" cy="439895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781675" cy="439895"/>
            </a:xfrm>
            <a:custGeom>
              <a:avLst/>
              <a:gdLst/>
              <a:ahLst/>
              <a:cxnLst/>
              <a:rect l="l" t="t" r="r" b="b"/>
              <a:pathLst>
                <a:path w="781675" h="439895">
                  <a:moveTo>
                    <a:pt x="136501" y="0"/>
                  </a:moveTo>
                  <a:lnTo>
                    <a:pt x="645174" y="0"/>
                  </a:lnTo>
                  <a:cubicBezTo>
                    <a:pt x="681377" y="0"/>
                    <a:pt x="716096" y="14381"/>
                    <a:pt x="741695" y="39980"/>
                  </a:cubicBezTo>
                  <a:cubicBezTo>
                    <a:pt x="767294" y="65579"/>
                    <a:pt x="781675" y="100298"/>
                    <a:pt x="781675" y="136501"/>
                  </a:cubicBezTo>
                  <a:lnTo>
                    <a:pt x="781675" y="303394"/>
                  </a:lnTo>
                  <a:cubicBezTo>
                    <a:pt x="781675" y="378781"/>
                    <a:pt x="720562" y="439895"/>
                    <a:pt x="645174" y="439895"/>
                  </a:cubicBezTo>
                  <a:lnTo>
                    <a:pt x="136501" y="439895"/>
                  </a:lnTo>
                  <a:cubicBezTo>
                    <a:pt x="100298" y="439895"/>
                    <a:pt x="65579" y="425513"/>
                    <a:pt x="39980" y="399914"/>
                  </a:cubicBezTo>
                  <a:cubicBezTo>
                    <a:pt x="14381" y="374316"/>
                    <a:pt x="0" y="339596"/>
                    <a:pt x="0" y="303394"/>
                  </a:cubicBezTo>
                  <a:lnTo>
                    <a:pt x="0" y="136501"/>
                  </a:lnTo>
                  <a:cubicBezTo>
                    <a:pt x="0" y="61113"/>
                    <a:pt x="61113" y="0"/>
                    <a:pt x="1365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3989E"/>
              </a:solidFill>
              <a:prstDash val="solid"/>
              <a:round/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0" y="-38100"/>
              <a:ext cx="781675" cy="477995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sp>
        <p:nvSpPr>
          <p:cNvPr id="69" name="Freeform 69"/>
          <p:cNvSpPr/>
          <p:nvPr/>
        </p:nvSpPr>
        <p:spPr>
          <a:xfrm>
            <a:off x="1028700" y="9030098"/>
            <a:ext cx="2048030" cy="750740"/>
          </a:xfrm>
          <a:custGeom>
            <a:avLst/>
            <a:gdLst/>
            <a:ahLst/>
            <a:cxnLst/>
            <a:rect l="l" t="t" r="r" b="b"/>
            <a:pathLst>
              <a:path w="2048030" h="750740">
                <a:moveTo>
                  <a:pt x="0" y="0"/>
                </a:moveTo>
                <a:lnTo>
                  <a:pt x="2048030" y="0"/>
                </a:lnTo>
                <a:lnTo>
                  <a:pt x="2048030" y="750741"/>
                </a:lnTo>
                <a:lnTo>
                  <a:pt x="0" y="7507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71" name="Imagem 70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83E6EAF2-D466-4F46-71B4-A14502534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9079" y="3361156"/>
            <a:ext cx="7161901" cy="408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8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9222" b="-9222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00119" y="2312274"/>
            <a:ext cx="15598604" cy="9525"/>
          </a:xfrm>
          <a:prstGeom prst="line">
            <a:avLst/>
          </a:prstGeom>
          <a:ln w="47625" cap="rnd">
            <a:solidFill>
              <a:srgbClr val="0A397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6402039" y="1518243"/>
            <a:ext cx="828686" cy="841657"/>
            <a:chOff x="0" y="0"/>
            <a:chExt cx="363594" cy="36928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3594" cy="369285"/>
            </a:xfrm>
            <a:custGeom>
              <a:avLst/>
              <a:gdLst/>
              <a:ahLst/>
              <a:cxnLst/>
              <a:rect l="l" t="t" r="r" b="b"/>
              <a:pathLst>
                <a:path w="363594" h="369285">
                  <a:moveTo>
                    <a:pt x="177506" y="0"/>
                  </a:moveTo>
                  <a:lnTo>
                    <a:pt x="186088" y="0"/>
                  </a:lnTo>
                  <a:cubicBezTo>
                    <a:pt x="233165" y="0"/>
                    <a:pt x="278315" y="18701"/>
                    <a:pt x="311603" y="51990"/>
                  </a:cubicBezTo>
                  <a:cubicBezTo>
                    <a:pt x="344892" y="85279"/>
                    <a:pt x="363594" y="130428"/>
                    <a:pt x="363594" y="177506"/>
                  </a:cubicBezTo>
                  <a:lnTo>
                    <a:pt x="363594" y="191779"/>
                  </a:lnTo>
                  <a:cubicBezTo>
                    <a:pt x="363594" y="238856"/>
                    <a:pt x="344892" y="284006"/>
                    <a:pt x="311603" y="317294"/>
                  </a:cubicBezTo>
                  <a:cubicBezTo>
                    <a:pt x="278315" y="350583"/>
                    <a:pt x="233165" y="369285"/>
                    <a:pt x="186088" y="369285"/>
                  </a:cubicBezTo>
                  <a:lnTo>
                    <a:pt x="177506" y="369285"/>
                  </a:lnTo>
                  <a:cubicBezTo>
                    <a:pt x="130428" y="369285"/>
                    <a:pt x="85279" y="350583"/>
                    <a:pt x="51990" y="317294"/>
                  </a:cubicBezTo>
                  <a:cubicBezTo>
                    <a:pt x="18701" y="284006"/>
                    <a:pt x="0" y="238856"/>
                    <a:pt x="0" y="191779"/>
                  </a:cubicBezTo>
                  <a:lnTo>
                    <a:pt x="0" y="177506"/>
                  </a:lnTo>
                  <a:cubicBezTo>
                    <a:pt x="0" y="130428"/>
                    <a:pt x="18701" y="85279"/>
                    <a:pt x="51990" y="51990"/>
                  </a:cubicBezTo>
                  <a:cubicBezTo>
                    <a:pt x="85279" y="18701"/>
                    <a:pt x="130428" y="0"/>
                    <a:pt x="177506" y="0"/>
                  </a:cubicBezTo>
                  <a:close/>
                </a:path>
              </a:pathLst>
            </a:custGeom>
            <a:solidFill>
              <a:srgbClr val="0A397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363594" cy="426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50">
                  <a:solidFill>
                    <a:srgbClr val="FFFFFF"/>
                  </a:solidFill>
                  <a:latin typeface="Open Sans Extra Bold"/>
                  <a:ea typeface="Open Sans Extra Bold"/>
                  <a:cs typeface="Open Sans Extra Bold"/>
                </a:rPr>
                <a:t>8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1685" y="1511000"/>
            <a:ext cx="15645982" cy="557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10"/>
              </a:lnSpc>
            </a:pPr>
            <a:r>
              <a:rPr lang="pt-BR" sz="3250">
                <a:solidFill>
                  <a:srgbClr val="000000"/>
                </a:solidFill>
                <a:latin typeface="Poppins ExtraBold"/>
                <a:ea typeface="+mn-lt"/>
                <a:cs typeface="+mn-lt"/>
              </a:rPr>
              <a:t>3. Possibilidade de correção do n° do Processo SEI vinculado</a:t>
            </a:r>
            <a:endParaRPr lang="pt-BR" sz="3293">
              <a:solidFill>
                <a:srgbClr val="000000"/>
              </a:solidFill>
              <a:latin typeface="Poppins ExtraBold"/>
              <a:cs typeface="Poppi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694" y="2951145"/>
            <a:ext cx="8754549" cy="68465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just">
              <a:lnSpc>
                <a:spcPts val="2998"/>
              </a:lnSpc>
              <a:buFont typeface="Arial"/>
              <a:buChar char="•"/>
            </a:pPr>
            <a:r>
              <a:rPr lang="pt-BR" sz="2400">
                <a:solidFill>
                  <a:srgbClr val="000000"/>
                </a:solidFill>
                <a:latin typeface="Poppins"/>
                <a:cs typeface="Poppins"/>
              </a:rPr>
              <a:t>O mesmo problema do item anterior ocorria com o n° do processo SEI vinculado: caso estivesse incorreto, precisávamos abrir demanda junto à Prodam, gerando custos.</a:t>
            </a:r>
            <a:endParaRPr lang="pt-BR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85750" indent="-285750" algn="just">
              <a:lnSpc>
                <a:spcPts val="2998"/>
              </a:lnSpc>
              <a:buFont typeface="Arial"/>
              <a:buChar char="•"/>
            </a:pPr>
            <a:endParaRPr lang="pt-BR" sz="2400">
              <a:latin typeface="Poppins"/>
              <a:ea typeface="Calibri"/>
              <a:cs typeface="Poppins"/>
            </a:endParaRPr>
          </a:p>
          <a:p>
            <a:pPr marL="285750" indent="-285750" algn="just">
              <a:lnSpc>
                <a:spcPts val="2998"/>
              </a:lnSpc>
              <a:buFont typeface="Arial"/>
              <a:buChar char="•"/>
            </a:pPr>
            <a:r>
              <a:rPr lang="pt-BR" sz="2400">
                <a:latin typeface="Poppins"/>
                <a:ea typeface="Calibri"/>
                <a:cs typeface="Poppins"/>
              </a:rPr>
              <a:t>A correção é feita no mesmo processo de vincular processos:</a:t>
            </a:r>
          </a:p>
          <a:p>
            <a:pPr marL="742950" lvl="1" indent="-285750" algn="just">
              <a:lnSpc>
                <a:spcPts val="2998"/>
              </a:lnSpc>
              <a:buFont typeface="Courier New"/>
              <a:buChar char="o"/>
            </a:pPr>
            <a:r>
              <a:rPr lang="pt-BR" sz="2400">
                <a:latin typeface="Poppins"/>
                <a:ea typeface="Calibri"/>
                <a:cs typeface="Poppins"/>
              </a:rPr>
              <a:t>Selecione "Organizações em Análise"</a:t>
            </a:r>
          </a:p>
          <a:p>
            <a:pPr marL="742950" lvl="1" indent="-285750" algn="just">
              <a:lnSpc>
                <a:spcPts val="2998"/>
              </a:lnSpc>
              <a:buFont typeface="Courier New"/>
              <a:buChar char="o"/>
            </a:pPr>
            <a:r>
              <a:rPr lang="pt-BR" sz="2400">
                <a:latin typeface="Poppins"/>
                <a:ea typeface="Calibri"/>
                <a:cs typeface="Poppins"/>
              </a:rPr>
              <a:t>Digite o CNPJ da organização e clique em "pesquisar"</a:t>
            </a:r>
          </a:p>
          <a:p>
            <a:pPr marL="742950" lvl="1" indent="-285750" algn="just">
              <a:lnSpc>
                <a:spcPts val="2998"/>
              </a:lnSpc>
              <a:buFont typeface="Courier New"/>
              <a:buChar char="o"/>
            </a:pPr>
            <a:r>
              <a:rPr lang="pt-BR" sz="2400">
                <a:latin typeface="Poppins"/>
                <a:ea typeface="Calibri"/>
                <a:cs typeface="Poppins"/>
              </a:rPr>
              <a:t>Selecione o quadrado correspondente à última inscrição da entidade e clique em "vincular processo</a:t>
            </a:r>
          </a:p>
          <a:p>
            <a:pPr marL="742950" lvl="1" indent="-285750" algn="just">
              <a:lnSpc>
                <a:spcPts val="2998"/>
              </a:lnSpc>
              <a:buFont typeface="Courier New"/>
              <a:buChar char="o"/>
            </a:pPr>
            <a:r>
              <a:rPr lang="pt-BR" sz="2400">
                <a:latin typeface="Poppins"/>
                <a:ea typeface="Calibri"/>
                <a:cs typeface="Poppins"/>
              </a:rPr>
              <a:t>Altere o n° do processo incorreto e clique em "confirmar"</a:t>
            </a:r>
          </a:p>
          <a:p>
            <a:pPr marL="285750" indent="-285750" algn="just">
              <a:lnSpc>
                <a:spcPts val="2998"/>
              </a:lnSpc>
              <a:buFont typeface="Arial"/>
              <a:buChar char="•"/>
            </a:pPr>
            <a:endParaRPr lang="pt-BR" sz="2400">
              <a:latin typeface="Poppins"/>
              <a:ea typeface="Calibri"/>
              <a:cs typeface="Poppins"/>
            </a:endParaRPr>
          </a:p>
          <a:p>
            <a:pPr marL="285750" indent="-285750" algn="just">
              <a:lnSpc>
                <a:spcPts val="2998"/>
              </a:lnSpc>
              <a:buFont typeface="Arial"/>
              <a:buChar char="•"/>
            </a:pPr>
            <a:endParaRPr lang="pt-BR" sz="2400">
              <a:latin typeface="Poppins"/>
              <a:ea typeface="Calibri"/>
              <a:cs typeface="Poppins"/>
            </a:endParaRPr>
          </a:p>
          <a:p>
            <a:pPr marL="285750" indent="-285750" algn="just">
              <a:lnSpc>
                <a:spcPts val="2998"/>
              </a:lnSpc>
              <a:buFont typeface="Arial"/>
              <a:buChar char="•"/>
            </a:pPr>
            <a:endParaRPr lang="pt-BR">
              <a:latin typeface="Calibri"/>
              <a:ea typeface="Calibri"/>
              <a:cs typeface="Calibri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9050" y="-954067"/>
            <a:ext cx="8078533" cy="1965283"/>
            <a:chOff x="0" y="0"/>
            <a:chExt cx="10771377" cy="2620378"/>
          </a:xfrm>
        </p:grpSpPr>
        <p:grpSp>
          <p:nvGrpSpPr>
            <p:cNvPr id="11" name="Group 11"/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7926"/>
                </a:solidFill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A3979"/>
                </a:solidFill>
                <a:prstDash val="solid"/>
                <a:round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3989E"/>
                </a:solidFill>
                <a:prstDash val="solid"/>
                <a:round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0AFEF"/>
                </a:solidFill>
                <a:prstDash val="solid"/>
                <a:round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7868983" y="-917030"/>
            <a:ext cx="8078533" cy="1965283"/>
            <a:chOff x="0" y="0"/>
            <a:chExt cx="10771377" cy="2620378"/>
          </a:xfrm>
        </p:grpSpPr>
        <p:grpSp>
          <p:nvGrpSpPr>
            <p:cNvPr id="36" name="Group 36"/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B587"/>
                </a:solidFill>
                <a:prstDash val="solid"/>
                <a:round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3368B2"/>
                </a:solidFill>
                <a:prstDash val="solid"/>
                <a:round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85B0EB"/>
                </a:solidFill>
                <a:prstDash val="solid"/>
                <a:round/>
              </a:ln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DAC3"/>
                </a:solidFill>
                <a:prstDash val="solid"/>
                <a:round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C6DEFF"/>
                </a:solidFill>
                <a:prstDash val="solid"/>
                <a:round/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60" name="Group 60"/>
          <p:cNvGrpSpPr/>
          <p:nvPr/>
        </p:nvGrpSpPr>
        <p:grpSpPr>
          <a:xfrm>
            <a:off x="16685427" y="-566437"/>
            <a:ext cx="837129" cy="1639743"/>
            <a:chOff x="0" y="0"/>
            <a:chExt cx="311820" cy="610783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311820" cy="610783"/>
            </a:xfrm>
            <a:custGeom>
              <a:avLst/>
              <a:gdLst/>
              <a:ahLst/>
              <a:cxnLst/>
              <a:rect l="l" t="t" r="r" b="b"/>
              <a:pathLst>
                <a:path w="311820" h="610783">
                  <a:moveTo>
                    <a:pt x="155910" y="0"/>
                  </a:moveTo>
                  <a:lnTo>
                    <a:pt x="155910" y="0"/>
                  </a:lnTo>
                  <a:cubicBezTo>
                    <a:pt x="197260" y="0"/>
                    <a:pt x="236916" y="16426"/>
                    <a:pt x="266155" y="45665"/>
                  </a:cubicBezTo>
                  <a:cubicBezTo>
                    <a:pt x="295393" y="74904"/>
                    <a:pt x="311820" y="114560"/>
                    <a:pt x="311820" y="155910"/>
                  </a:cubicBezTo>
                  <a:lnTo>
                    <a:pt x="311820" y="454873"/>
                  </a:lnTo>
                  <a:cubicBezTo>
                    <a:pt x="311820" y="496223"/>
                    <a:pt x="295393" y="535879"/>
                    <a:pt x="266155" y="565118"/>
                  </a:cubicBezTo>
                  <a:cubicBezTo>
                    <a:pt x="236916" y="594356"/>
                    <a:pt x="197260" y="610783"/>
                    <a:pt x="155910" y="610783"/>
                  </a:cubicBezTo>
                  <a:lnTo>
                    <a:pt x="155910" y="610783"/>
                  </a:lnTo>
                  <a:cubicBezTo>
                    <a:pt x="114560" y="610783"/>
                    <a:pt x="74904" y="594356"/>
                    <a:pt x="45665" y="565118"/>
                  </a:cubicBezTo>
                  <a:cubicBezTo>
                    <a:pt x="16426" y="535879"/>
                    <a:pt x="0" y="496223"/>
                    <a:pt x="0" y="454873"/>
                  </a:cubicBezTo>
                  <a:lnTo>
                    <a:pt x="0" y="155910"/>
                  </a:lnTo>
                  <a:cubicBezTo>
                    <a:pt x="0" y="114560"/>
                    <a:pt x="16426" y="74904"/>
                    <a:pt x="45665" y="45665"/>
                  </a:cubicBezTo>
                  <a:cubicBezTo>
                    <a:pt x="74904" y="16426"/>
                    <a:pt x="114560" y="0"/>
                    <a:pt x="1559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FFB587"/>
              </a:solidFill>
              <a:prstDash val="solid"/>
              <a:round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38100"/>
              <a:ext cx="311820" cy="648883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5585648" y="-377449"/>
            <a:ext cx="1369546" cy="1209196"/>
            <a:chOff x="0" y="0"/>
            <a:chExt cx="510138" cy="45041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510138" cy="450410"/>
            </a:xfrm>
            <a:custGeom>
              <a:avLst/>
              <a:gdLst/>
              <a:ahLst/>
              <a:cxnLst/>
              <a:rect l="l" t="t" r="r" b="b"/>
              <a:pathLst>
                <a:path w="510138" h="450410">
                  <a:moveTo>
                    <a:pt x="209158" y="0"/>
                  </a:moveTo>
                  <a:lnTo>
                    <a:pt x="300980" y="0"/>
                  </a:lnTo>
                  <a:cubicBezTo>
                    <a:pt x="356452" y="0"/>
                    <a:pt x="409652" y="22036"/>
                    <a:pt x="448877" y="61261"/>
                  </a:cubicBezTo>
                  <a:cubicBezTo>
                    <a:pt x="488102" y="100486"/>
                    <a:pt x="510138" y="153686"/>
                    <a:pt x="510138" y="209158"/>
                  </a:cubicBezTo>
                  <a:lnTo>
                    <a:pt x="510138" y="241252"/>
                  </a:lnTo>
                  <a:cubicBezTo>
                    <a:pt x="510138" y="356767"/>
                    <a:pt x="416495" y="450410"/>
                    <a:pt x="300980" y="450410"/>
                  </a:cubicBezTo>
                  <a:lnTo>
                    <a:pt x="209158" y="450410"/>
                  </a:lnTo>
                  <a:cubicBezTo>
                    <a:pt x="93643" y="450410"/>
                    <a:pt x="0" y="356767"/>
                    <a:pt x="0" y="241252"/>
                  </a:cubicBezTo>
                  <a:lnTo>
                    <a:pt x="0" y="209158"/>
                  </a:lnTo>
                  <a:cubicBezTo>
                    <a:pt x="0" y="93643"/>
                    <a:pt x="93643" y="0"/>
                    <a:pt x="20915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082C6"/>
              </a:solidFill>
              <a:prstDash val="solid"/>
              <a:round/>
            </a:ln>
          </p:spPr>
        </p:sp>
        <p:sp>
          <p:nvSpPr>
            <p:cNvPr id="65" name="TextBox 65"/>
            <p:cNvSpPr txBox="1"/>
            <p:nvPr/>
          </p:nvSpPr>
          <p:spPr>
            <a:xfrm>
              <a:off x="0" y="-38100"/>
              <a:ext cx="510138" cy="48851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7245037" y="-337049"/>
            <a:ext cx="2098531" cy="1180967"/>
            <a:chOff x="0" y="0"/>
            <a:chExt cx="781675" cy="439895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781675" cy="439895"/>
            </a:xfrm>
            <a:custGeom>
              <a:avLst/>
              <a:gdLst/>
              <a:ahLst/>
              <a:cxnLst/>
              <a:rect l="l" t="t" r="r" b="b"/>
              <a:pathLst>
                <a:path w="781675" h="439895">
                  <a:moveTo>
                    <a:pt x="136501" y="0"/>
                  </a:moveTo>
                  <a:lnTo>
                    <a:pt x="645174" y="0"/>
                  </a:lnTo>
                  <a:cubicBezTo>
                    <a:pt x="681377" y="0"/>
                    <a:pt x="716096" y="14381"/>
                    <a:pt x="741695" y="39980"/>
                  </a:cubicBezTo>
                  <a:cubicBezTo>
                    <a:pt x="767294" y="65579"/>
                    <a:pt x="781675" y="100298"/>
                    <a:pt x="781675" y="136501"/>
                  </a:cubicBezTo>
                  <a:lnTo>
                    <a:pt x="781675" y="303394"/>
                  </a:lnTo>
                  <a:cubicBezTo>
                    <a:pt x="781675" y="378781"/>
                    <a:pt x="720562" y="439895"/>
                    <a:pt x="645174" y="439895"/>
                  </a:cubicBezTo>
                  <a:lnTo>
                    <a:pt x="136501" y="439895"/>
                  </a:lnTo>
                  <a:cubicBezTo>
                    <a:pt x="100298" y="439895"/>
                    <a:pt x="65579" y="425513"/>
                    <a:pt x="39980" y="399914"/>
                  </a:cubicBezTo>
                  <a:cubicBezTo>
                    <a:pt x="14381" y="374316"/>
                    <a:pt x="0" y="339596"/>
                    <a:pt x="0" y="303394"/>
                  </a:cubicBezTo>
                  <a:lnTo>
                    <a:pt x="0" y="136501"/>
                  </a:lnTo>
                  <a:cubicBezTo>
                    <a:pt x="0" y="61113"/>
                    <a:pt x="61113" y="0"/>
                    <a:pt x="1365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3989E"/>
              </a:solidFill>
              <a:prstDash val="solid"/>
              <a:round/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0" y="-38100"/>
              <a:ext cx="781675" cy="477995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sp>
        <p:nvSpPr>
          <p:cNvPr id="69" name="Freeform 69"/>
          <p:cNvSpPr/>
          <p:nvPr/>
        </p:nvSpPr>
        <p:spPr>
          <a:xfrm>
            <a:off x="1028700" y="9030098"/>
            <a:ext cx="2048030" cy="750740"/>
          </a:xfrm>
          <a:custGeom>
            <a:avLst/>
            <a:gdLst/>
            <a:ahLst/>
            <a:cxnLst/>
            <a:rect l="l" t="t" r="r" b="b"/>
            <a:pathLst>
              <a:path w="2048030" h="750740">
                <a:moveTo>
                  <a:pt x="0" y="0"/>
                </a:moveTo>
                <a:lnTo>
                  <a:pt x="2048030" y="0"/>
                </a:lnTo>
                <a:lnTo>
                  <a:pt x="2048030" y="750741"/>
                </a:lnTo>
                <a:lnTo>
                  <a:pt x="0" y="7507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70" name="Imagem 69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349ECBB2-73F8-D061-CFEB-09580C51F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6499" y="4458419"/>
            <a:ext cx="75628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51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9222" b="-9222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00119" y="2312274"/>
            <a:ext cx="15598604" cy="9525"/>
          </a:xfrm>
          <a:prstGeom prst="line">
            <a:avLst/>
          </a:prstGeom>
          <a:ln w="47625" cap="rnd">
            <a:solidFill>
              <a:srgbClr val="0A397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6402039" y="1518243"/>
            <a:ext cx="828686" cy="841657"/>
            <a:chOff x="0" y="0"/>
            <a:chExt cx="363594" cy="36928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3594" cy="369285"/>
            </a:xfrm>
            <a:custGeom>
              <a:avLst/>
              <a:gdLst/>
              <a:ahLst/>
              <a:cxnLst/>
              <a:rect l="l" t="t" r="r" b="b"/>
              <a:pathLst>
                <a:path w="363594" h="369285">
                  <a:moveTo>
                    <a:pt x="177506" y="0"/>
                  </a:moveTo>
                  <a:lnTo>
                    <a:pt x="186088" y="0"/>
                  </a:lnTo>
                  <a:cubicBezTo>
                    <a:pt x="233165" y="0"/>
                    <a:pt x="278315" y="18701"/>
                    <a:pt x="311603" y="51990"/>
                  </a:cubicBezTo>
                  <a:cubicBezTo>
                    <a:pt x="344892" y="85279"/>
                    <a:pt x="363594" y="130428"/>
                    <a:pt x="363594" y="177506"/>
                  </a:cubicBezTo>
                  <a:lnTo>
                    <a:pt x="363594" y="191779"/>
                  </a:lnTo>
                  <a:cubicBezTo>
                    <a:pt x="363594" y="238856"/>
                    <a:pt x="344892" y="284006"/>
                    <a:pt x="311603" y="317294"/>
                  </a:cubicBezTo>
                  <a:cubicBezTo>
                    <a:pt x="278315" y="350583"/>
                    <a:pt x="233165" y="369285"/>
                    <a:pt x="186088" y="369285"/>
                  </a:cubicBezTo>
                  <a:lnTo>
                    <a:pt x="177506" y="369285"/>
                  </a:lnTo>
                  <a:cubicBezTo>
                    <a:pt x="130428" y="369285"/>
                    <a:pt x="85279" y="350583"/>
                    <a:pt x="51990" y="317294"/>
                  </a:cubicBezTo>
                  <a:cubicBezTo>
                    <a:pt x="18701" y="284006"/>
                    <a:pt x="0" y="238856"/>
                    <a:pt x="0" y="191779"/>
                  </a:cubicBezTo>
                  <a:lnTo>
                    <a:pt x="0" y="177506"/>
                  </a:lnTo>
                  <a:cubicBezTo>
                    <a:pt x="0" y="130428"/>
                    <a:pt x="18701" y="85279"/>
                    <a:pt x="51990" y="51990"/>
                  </a:cubicBezTo>
                  <a:cubicBezTo>
                    <a:pt x="85279" y="18701"/>
                    <a:pt x="130428" y="0"/>
                    <a:pt x="177506" y="0"/>
                  </a:cubicBezTo>
                  <a:close/>
                </a:path>
              </a:pathLst>
            </a:custGeom>
            <a:solidFill>
              <a:srgbClr val="0A397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363594" cy="426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50">
                  <a:solidFill>
                    <a:srgbClr val="FFFFFF"/>
                  </a:solidFill>
                  <a:latin typeface="Open Sans Extra Bold"/>
                  <a:ea typeface="Open Sans Extra Bold"/>
                  <a:cs typeface="Open Sans Extra Bold"/>
                </a:rPr>
                <a:t>9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1685" y="1511000"/>
            <a:ext cx="15645982" cy="557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10"/>
              </a:lnSpc>
            </a:pPr>
            <a:r>
              <a:rPr lang="pt-BR" sz="3250">
                <a:solidFill>
                  <a:srgbClr val="000000"/>
                </a:solidFill>
                <a:latin typeface="Poppins ExtraBold"/>
                <a:ea typeface="+mn-lt"/>
                <a:cs typeface="+mn-lt"/>
              </a:rPr>
              <a:t>4. Impressão imediata do certificado de regularidade</a:t>
            </a:r>
            <a:endParaRPr lang="pt-BR" sz="3293">
              <a:solidFill>
                <a:srgbClr val="000000"/>
              </a:solidFill>
              <a:latin typeface="Poppins ExtraBold"/>
              <a:cs typeface="Poppi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694" y="2951145"/>
            <a:ext cx="8107569" cy="4379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pt-BR" sz="2400">
                <a:solidFill>
                  <a:srgbClr val="000000"/>
                </a:solidFill>
                <a:latin typeface="Poppins"/>
                <a:cs typeface="Poppins"/>
              </a:rPr>
              <a:t>Anteriormente, era necessário solicitar à entidade o envio por e-mail do certificado, após realizado o deferimento e sua publicação.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endParaRPr lang="pt-BR" sz="2400">
              <a:solidFill>
                <a:srgbClr val="000000"/>
              </a:solidFill>
              <a:latin typeface="Poppins"/>
              <a:cs typeface="Poppins"/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pt-BR" sz="2400">
                <a:solidFill>
                  <a:srgbClr val="000000"/>
                </a:solidFill>
                <a:latin typeface="Poppins"/>
                <a:cs typeface="Poppins"/>
              </a:rPr>
              <a:t>Buscando agilizar este processo e armazenar todos os certificados emitidos no processo vinculado, solicitamos a inclusão desta função.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9050" y="-954067"/>
            <a:ext cx="8078533" cy="1965283"/>
            <a:chOff x="0" y="0"/>
            <a:chExt cx="10771377" cy="2620378"/>
          </a:xfrm>
        </p:grpSpPr>
        <p:grpSp>
          <p:nvGrpSpPr>
            <p:cNvPr id="11" name="Group 11"/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7926"/>
                </a:solidFill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A3979"/>
                </a:solidFill>
                <a:prstDash val="solid"/>
                <a:round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3989E"/>
                </a:solidFill>
                <a:prstDash val="solid"/>
                <a:round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0AFEF"/>
                </a:solidFill>
                <a:prstDash val="solid"/>
                <a:round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7868983" y="-917030"/>
            <a:ext cx="8078533" cy="1965283"/>
            <a:chOff x="0" y="0"/>
            <a:chExt cx="10771377" cy="2620378"/>
          </a:xfrm>
        </p:grpSpPr>
        <p:grpSp>
          <p:nvGrpSpPr>
            <p:cNvPr id="36" name="Group 36"/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B587"/>
                </a:solidFill>
                <a:prstDash val="solid"/>
                <a:round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3368B2"/>
                </a:solidFill>
                <a:prstDash val="solid"/>
                <a:round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85B0EB"/>
                </a:solidFill>
                <a:prstDash val="solid"/>
                <a:round/>
              </a:ln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DAC3"/>
                </a:solidFill>
                <a:prstDash val="solid"/>
                <a:round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C6DEFF"/>
                </a:solidFill>
                <a:prstDash val="solid"/>
                <a:round/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60" name="Group 60"/>
          <p:cNvGrpSpPr/>
          <p:nvPr/>
        </p:nvGrpSpPr>
        <p:grpSpPr>
          <a:xfrm>
            <a:off x="16685427" y="-566437"/>
            <a:ext cx="837129" cy="1639743"/>
            <a:chOff x="0" y="0"/>
            <a:chExt cx="311820" cy="610783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311820" cy="610783"/>
            </a:xfrm>
            <a:custGeom>
              <a:avLst/>
              <a:gdLst/>
              <a:ahLst/>
              <a:cxnLst/>
              <a:rect l="l" t="t" r="r" b="b"/>
              <a:pathLst>
                <a:path w="311820" h="610783">
                  <a:moveTo>
                    <a:pt x="155910" y="0"/>
                  </a:moveTo>
                  <a:lnTo>
                    <a:pt x="155910" y="0"/>
                  </a:lnTo>
                  <a:cubicBezTo>
                    <a:pt x="197260" y="0"/>
                    <a:pt x="236916" y="16426"/>
                    <a:pt x="266155" y="45665"/>
                  </a:cubicBezTo>
                  <a:cubicBezTo>
                    <a:pt x="295393" y="74904"/>
                    <a:pt x="311820" y="114560"/>
                    <a:pt x="311820" y="155910"/>
                  </a:cubicBezTo>
                  <a:lnTo>
                    <a:pt x="311820" y="454873"/>
                  </a:lnTo>
                  <a:cubicBezTo>
                    <a:pt x="311820" y="496223"/>
                    <a:pt x="295393" y="535879"/>
                    <a:pt x="266155" y="565118"/>
                  </a:cubicBezTo>
                  <a:cubicBezTo>
                    <a:pt x="236916" y="594356"/>
                    <a:pt x="197260" y="610783"/>
                    <a:pt x="155910" y="610783"/>
                  </a:cubicBezTo>
                  <a:lnTo>
                    <a:pt x="155910" y="610783"/>
                  </a:lnTo>
                  <a:cubicBezTo>
                    <a:pt x="114560" y="610783"/>
                    <a:pt x="74904" y="594356"/>
                    <a:pt x="45665" y="565118"/>
                  </a:cubicBezTo>
                  <a:cubicBezTo>
                    <a:pt x="16426" y="535879"/>
                    <a:pt x="0" y="496223"/>
                    <a:pt x="0" y="454873"/>
                  </a:cubicBezTo>
                  <a:lnTo>
                    <a:pt x="0" y="155910"/>
                  </a:lnTo>
                  <a:cubicBezTo>
                    <a:pt x="0" y="114560"/>
                    <a:pt x="16426" y="74904"/>
                    <a:pt x="45665" y="45665"/>
                  </a:cubicBezTo>
                  <a:cubicBezTo>
                    <a:pt x="74904" y="16426"/>
                    <a:pt x="114560" y="0"/>
                    <a:pt x="1559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FFB587"/>
              </a:solidFill>
              <a:prstDash val="solid"/>
              <a:round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38100"/>
              <a:ext cx="311820" cy="648883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5585648" y="-377449"/>
            <a:ext cx="1369546" cy="1209196"/>
            <a:chOff x="0" y="0"/>
            <a:chExt cx="510138" cy="45041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510138" cy="450410"/>
            </a:xfrm>
            <a:custGeom>
              <a:avLst/>
              <a:gdLst/>
              <a:ahLst/>
              <a:cxnLst/>
              <a:rect l="l" t="t" r="r" b="b"/>
              <a:pathLst>
                <a:path w="510138" h="450410">
                  <a:moveTo>
                    <a:pt x="209158" y="0"/>
                  </a:moveTo>
                  <a:lnTo>
                    <a:pt x="300980" y="0"/>
                  </a:lnTo>
                  <a:cubicBezTo>
                    <a:pt x="356452" y="0"/>
                    <a:pt x="409652" y="22036"/>
                    <a:pt x="448877" y="61261"/>
                  </a:cubicBezTo>
                  <a:cubicBezTo>
                    <a:pt x="488102" y="100486"/>
                    <a:pt x="510138" y="153686"/>
                    <a:pt x="510138" y="209158"/>
                  </a:cubicBezTo>
                  <a:lnTo>
                    <a:pt x="510138" y="241252"/>
                  </a:lnTo>
                  <a:cubicBezTo>
                    <a:pt x="510138" y="356767"/>
                    <a:pt x="416495" y="450410"/>
                    <a:pt x="300980" y="450410"/>
                  </a:cubicBezTo>
                  <a:lnTo>
                    <a:pt x="209158" y="450410"/>
                  </a:lnTo>
                  <a:cubicBezTo>
                    <a:pt x="93643" y="450410"/>
                    <a:pt x="0" y="356767"/>
                    <a:pt x="0" y="241252"/>
                  </a:cubicBezTo>
                  <a:lnTo>
                    <a:pt x="0" y="209158"/>
                  </a:lnTo>
                  <a:cubicBezTo>
                    <a:pt x="0" y="93643"/>
                    <a:pt x="93643" y="0"/>
                    <a:pt x="20915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082C6"/>
              </a:solidFill>
              <a:prstDash val="solid"/>
              <a:round/>
            </a:ln>
          </p:spPr>
        </p:sp>
        <p:sp>
          <p:nvSpPr>
            <p:cNvPr id="65" name="TextBox 65"/>
            <p:cNvSpPr txBox="1"/>
            <p:nvPr/>
          </p:nvSpPr>
          <p:spPr>
            <a:xfrm>
              <a:off x="0" y="-38100"/>
              <a:ext cx="510138" cy="48851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7245037" y="-337049"/>
            <a:ext cx="2098531" cy="1180967"/>
            <a:chOff x="0" y="0"/>
            <a:chExt cx="781675" cy="439895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781675" cy="439895"/>
            </a:xfrm>
            <a:custGeom>
              <a:avLst/>
              <a:gdLst/>
              <a:ahLst/>
              <a:cxnLst/>
              <a:rect l="l" t="t" r="r" b="b"/>
              <a:pathLst>
                <a:path w="781675" h="439895">
                  <a:moveTo>
                    <a:pt x="136501" y="0"/>
                  </a:moveTo>
                  <a:lnTo>
                    <a:pt x="645174" y="0"/>
                  </a:lnTo>
                  <a:cubicBezTo>
                    <a:pt x="681377" y="0"/>
                    <a:pt x="716096" y="14381"/>
                    <a:pt x="741695" y="39980"/>
                  </a:cubicBezTo>
                  <a:cubicBezTo>
                    <a:pt x="767294" y="65579"/>
                    <a:pt x="781675" y="100298"/>
                    <a:pt x="781675" y="136501"/>
                  </a:cubicBezTo>
                  <a:lnTo>
                    <a:pt x="781675" y="303394"/>
                  </a:lnTo>
                  <a:cubicBezTo>
                    <a:pt x="781675" y="378781"/>
                    <a:pt x="720562" y="439895"/>
                    <a:pt x="645174" y="439895"/>
                  </a:cubicBezTo>
                  <a:lnTo>
                    <a:pt x="136501" y="439895"/>
                  </a:lnTo>
                  <a:cubicBezTo>
                    <a:pt x="100298" y="439895"/>
                    <a:pt x="65579" y="425513"/>
                    <a:pt x="39980" y="399914"/>
                  </a:cubicBezTo>
                  <a:cubicBezTo>
                    <a:pt x="14381" y="374316"/>
                    <a:pt x="0" y="339596"/>
                    <a:pt x="0" y="303394"/>
                  </a:cubicBezTo>
                  <a:lnTo>
                    <a:pt x="0" y="136501"/>
                  </a:lnTo>
                  <a:cubicBezTo>
                    <a:pt x="0" y="61113"/>
                    <a:pt x="61113" y="0"/>
                    <a:pt x="1365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3989E"/>
              </a:solidFill>
              <a:prstDash val="solid"/>
              <a:round/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0" y="-38100"/>
              <a:ext cx="781675" cy="477995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sp>
        <p:nvSpPr>
          <p:cNvPr id="69" name="Freeform 69"/>
          <p:cNvSpPr/>
          <p:nvPr/>
        </p:nvSpPr>
        <p:spPr>
          <a:xfrm>
            <a:off x="1028700" y="9030098"/>
            <a:ext cx="2048030" cy="750740"/>
          </a:xfrm>
          <a:custGeom>
            <a:avLst/>
            <a:gdLst/>
            <a:ahLst/>
            <a:cxnLst/>
            <a:rect l="l" t="t" r="r" b="b"/>
            <a:pathLst>
              <a:path w="2048030" h="750740">
                <a:moveTo>
                  <a:pt x="0" y="0"/>
                </a:moveTo>
                <a:lnTo>
                  <a:pt x="2048030" y="0"/>
                </a:lnTo>
                <a:lnTo>
                  <a:pt x="2048030" y="750741"/>
                </a:lnTo>
                <a:lnTo>
                  <a:pt x="0" y="7507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9" name="Imagem 8" descr="Texto&#10;&#10;Descrição gerada automaticamente">
            <a:extLst>
              <a:ext uri="{FF2B5EF4-FFF2-40B4-BE49-F238E27FC236}">
                <a16:creationId xmlns:a16="http://schemas.microsoft.com/office/drawing/2014/main" id="{0F6F47A9-C80B-D14D-3D06-D7D47E834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180" y="2753355"/>
            <a:ext cx="6627602" cy="458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79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9222" b="-9222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00119" y="2312274"/>
            <a:ext cx="15598604" cy="9525"/>
          </a:xfrm>
          <a:prstGeom prst="line">
            <a:avLst/>
          </a:prstGeom>
          <a:ln w="47625" cap="rnd">
            <a:solidFill>
              <a:srgbClr val="0A397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6402039" y="1518243"/>
            <a:ext cx="828686" cy="841657"/>
            <a:chOff x="0" y="0"/>
            <a:chExt cx="363594" cy="36928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3594" cy="369285"/>
            </a:xfrm>
            <a:custGeom>
              <a:avLst/>
              <a:gdLst/>
              <a:ahLst/>
              <a:cxnLst/>
              <a:rect l="l" t="t" r="r" b="b"/>
              <a:pathLst>
                <a:path w="363594" h="369285">
                  <a:moveTo>
                    <a:pt x="177506" y="0"/>
                  </a:moveTo>
                  <a:lnTo>
                    <a:pt x="186088" y="0"/>
                  </a:lnTo>
                  <a:cubicBezTo>
                    <a:pt x="233165" y="0"/>
                    <a:pt x="278315" y="18701"/>
                    <a:pt x="311603" y="51990"/>
                  </a:cubicBezTo>
                  <a:cubicBezTo>
                    <a:pt x="344892" y="85279"/>
                    <a:pt x="363594" y="130428"/>
                    <a:pt x="363594" y="177506"/>
                  </a:cubicBezTo>
                  <a:lnTo>
                    <a:pt x="363594" y="191779"/>
                  </a:lnTo>
                  <a:cubicBezTo>
                    <a:pt x="363594" y="238856"/>
                    <a:pt x="344892" y="284006"/>
                    <a:pt x="311603" y="317294"/>
                  </a:cubicBezTo>
                  <a:cubicBezTo>
                    <a:pt x="278315" y="350583"/>
                    <a:pt x="233165" y="369285"/>
                    <a:pt x="186088" y="369285"/>
                  </a:cubicBezTo>
                  <a:lnTo>
                    <a:pt x="177506" y="369285"/>
                  </a:lnTo>
                  <a:cubicBezTo>
                    <a:pt x="130428" y="369285"/>
                    <a:pt x="85279" y="350583"/>
                    <a:pt x="51990" y="317294"/>
                  </a:cubicBezTo>
                  <a:cubicBezTo>
                    <a:pt x="18701" y="284006"/>
                    <a:pt x="0" y="238856"/>
                    <a:pt x="0" y="191779"/>
                  </a:cubicBezTo>
                  <a:lnTo>
                    <a:pt x="0" y="177506"/>
                  </a:lnTo>
                  <a:cubicBezTo>
                    <a:pt x="0" y="130428"/>
                    <a:pt x="18701" y="85279"/>
                    <a:pt x="51990" y="51990"/>
                  </a:cubicBezTo>
                  <a:cubicBezTo>
                    <a:pt x="85279" y="18701"/>
                    <a:pt x="130428" y="0"/>
                    <a:pt x="177506" y="0"/>
                  </a:cubicBezTo>
                  <a:close/>
                </a:path>
              </a:pathLst>
            </a:custGeom>
            <a:solidFill>
              <a:srgbClr val="0A397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363594" cy="426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50">
                  <a:solidFill>
                    <a:srgbClr val="FFFFFF"/>
                  </a:solidFill>
                  <a:latin typeface="Open Sans Extra Bold"/>
                  <a:ea typeface="Open Sans Extra Bold"/>
                  <a:cs typeface="Open Sans Extra Bold"/>
                </a:rPr>
                <a:t>10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1685" y="1511000"/>
            <a:ext cx="15645982" cy="557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10"/>
              </a:lnSpc>
            </a:pPr>
            <a:r>
              <a:rPr lang="pt-BR" sz="3250">
                <a:solidFill>
                  <a:srgbClr val="000000"/>
                </a:solidFill>
                <a:latin typeface="Poppins ExtraBold"/>
                <a:ea typeface="+mn-lt"/>
                <a:cs typeface="+mn-lt"/>
              </a:rPr>
              <a:t>4. Impressão imediata do certificado de regularidade</a:t>
            </a:r>
            <a:endParaRPr lang="pt-BR" sz="3293">
              <a:solidFill>
                <a:srgbClr val="000000"/>
              </a:solidFill>
              <a:latin typeface="Poppins ExtraBold"/>
              <a:cs typeface="Poppi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694" y="7717240"/>
            <a:ext cx="8474191" cy="7594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998"/>
              </a:lnSpc>
            </a:pPr>
            <a:r>
              <a:rPr lang="pt-BR" sz="2400">
                <a:solidFill>
                  <a:srgbClr val="000000"/>
                </a:solidFill>
                <a:latin typeface="Poppins"/>
                <a:ea typeface="+mn-lt"/>
                <a:cs typeface="+mn-lt"/>
              </a:rPr>
              <a:t>2) Selecione a opção “Gerar Certificado de Regularidade”;</a:t>
            </a:r>
            <a:endParaRPr lang="pt-BR"/>
          </a:p>
        </p:txBody>
      </p:sp>
      <p:grpSp>
        <p:nvGrpSpPr>
          <p:cNvPr id="10" name="Group 10"/>
          <p:cNvGrpSpPr/>
          <p:nvPr/>
        </p:nvGrpSpPr>
        <p:grpSpPr>
          <a:xfrm>
            <a:off x="19050" y="-954067"/>
            <a:ext cx="8078533" cy="1965283"/>
            <a:chOff x="0" y="0"/>
            <a:chExt cx="10771377" cy="2620378"/>
          </a:xfrm>
        </p:grpSpPr>
        <p:grpSp>
          <p:nvGrpSpPr>
            <p:cNvPr id="11" name="Group 11"/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7926"/>
                </a:solidFill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A3979"/>
                </a:solidFill>
                <a:prstDash val="solid"/>
                <a:round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3989E"/>
                </a:solidFill>
                <a:prstDash val="solid"/>
                <a:round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0AFEF"/>
                </a:solidFill>
                <a:prstDash val="solid"/>
                <a:round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7868983" y="-917030"/>
            <a:ext cx="8078533" cy="1965283"/>
            <a:chOff x="0" y="0"/>
            <a:chExt cx="10771377" cy="2620378"/>
          </a:xfrm>
        </p:grpSpPr>
        <p:grpSp>
          <p:nvGrpSpPr>
            <p:cNvPr id="36" name="Group 36"/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B587"/>
                </a:solidFill>
                <a:prstDash val="solid"/>
                <a:round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3368B2"/>
                </a:solidFill>
                <a:prstDash val="solid"/>
                <a:round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85B0EB"/>
                </a:solidFill>
                <a:prstDash val="solid"/>
                <a:round/>
              </a:ln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DAC3"/>
                </a:solidFill>
                <a:prstDash val="solid"/>
                <a:round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C6DEFF"/>
                </a:solidFill>
                <a:prstDash val="solid"/>
                <a:round/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60" name="Group 60"/>
          <p:cNvGrpSpPr/>
          <p:nvPr/>
        </p:nvGrpSpPr>
        <p:grpSpPr>
          <a:xfrm>
            <a:off x="16685427" y="-566437"/>
            <a:ext cx="837129" cy="1639743"/>
            <a:chOff x="0" y="0"/>
            <a:chExt cx="311820" cy="610783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311820" cy="610783"/>
            </a:xfrm>
            <a:custGeom>
              <a:avLst/>
              <a:gdLst/>
              <a:ahLst/>
              <a:cxnLst/>
              <a:rect l="l" t="t" r="r" b="b"/>
              <a:pathLst>
                <a:path w="311820" h="610783">
                  <a:moveTo>
                    <a:pt x="155910" y="0"/>
                  </a:moveTo>
                  <a:lnTo>
                    <a:pt x="155910" y="0"/>
                  </a:lnTo>
                  <a:cubicBezTo>
                    <a:pt x="197260" y="0"/>
                    <a:pt x="236916" y="16426"/>
                    <a:pt x="266155" y="45665"/>
                  </a:cubicBezTo>
                  <a:cubicBezTo>
                    <a:pt x="295393" y="74904"/>
                    <a:pt x="311820" y="114560"/>
                    <a:pt x="311820" y="155910"/>
                  </a:cubicBezTo>
                  <a:lnTo>
                    <a:pt x="311820" y="454873"/>
                  </a:lnTo>
                  <a:cubicBezTo>
                    <a:pt x="311820" y="496223"/>
                    <a:pt x="295393" y="535879"/>
                    <a:pt x="266155" y="565118"/>
                  </a:cubicBezTo>
                  <a:cubicBezTo>
                    <a:pt x="236916" y="594356"/>
                    <a:pt x="197260" y="610783"/>
                    <a:pt x="155910" y="610783"/>
                  </a:cubicBezTo>
                  <a:lnTo>
                    <a:pt x="155910" y="610783"/>
                  </a:lnTo>
                  <a:cubicBezTo>
                    <a:pt x="114560" y="610783"/>
                    <a:pt x="74904" y="594356"/>
                    <a:pt x="45665" y="565118"/>
                  </a:cubicBezTo>
                  <a:cubicBezTo>
                    <a:pt x="16426" y="535879"/>
                    <a:pt x="0" y="496223"/>
                    <a:pt x="0" y="454873"/>
                  </a:cubicBezTo>
                  <a:lnTo>
                    <a:pt x="0" y="155910"/>
                  </a:lnTo>
                  <a:cubicBezTo>
                    <a:pt x="0" y="114560"/>
                    <a:pt x="16426" y="74904"/>
                    <a:pt x="45665" y="45665"/>
                  </a:cubicBezTo>
                  <a:cubicBezTo>
                    <a:pt x="74904" y="16426"/>
                    <a:pt x="114560" y="0"/>
                    <a:pt x="1559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FFB587"/>
              </a:solidFill>
              <a:prstDash val="solid"/>
              <a:round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38100"/>
              <a:ext cx="311820" cy="648883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5585648" y="-377449"/>
            <a:ext cx="1369546" cy="1209196"/>
            <a:chOff x="0" y="0"/>
            <a:chExt cx="510138" cy="45041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510138" cy="450410"/>
            </a:xfrm>
            <a:custGeom>
              <a:avLst/>
              <a:gdLst/>
              <a:ahLst/>
              <a:cxnLst/>
              <a:rect l="l" t="t" r="r" b="b"/>
              <a:pathLst>
                <a:path w="510138" h="450410">
                  <a:moveTo>
                    <a:pt x="209158" y="0"/>
                  </a:moveTo>
                  <a:lnTo>
                    <a:pt x="300980" y="0"/>
                  </a:lnTo>
                  <a:cubicBezTo>
                    <a:pt x="356452" y="0"/>
                    <a:pt x="409652" y="22036"/>
                    <a:pt x="448877" y="61261"/>
                  </a:cubicBezTo>
                  <a:cubicBezTo>
                    <a:pt x="488102" y="100486"/>
                    <a:pt x="510138" y="153686"/>
                    <a:pt x="510138" y="209158"/>
                  </a:cubicBezTo>
                  <a:lnTo>
                    <a:pt x="510138" y="241252"/>
                  </a:lnTo>
                  <a:cubicBezTo>
                    <a:pt x="510138" y="356767"/>
                    <a:pt x="416495" y="450410"/>
                    <a:pt x="300980" y="450410"/>
                  </a:cubicBezTo>
                  <a:lnTo>
                    <a:pt x="209158" y="450410"/>
                  </a:lnTo>
                  <a:cubicBezTo>
                    <a:pt x="93643" y="450410"/>
                    <a:pt x="0" y="356767"/>
                    <a:pt x="0" y="241252"/>
                  </a:cubicBezTo>
                  <a:lnTo>
                    <a:pt x="0" y="209158"/>
                  </a:lnTo>
                  <a:cubicBezTo>
                    <a:pt x="0" y="93643"/>
                    <a:pt x="93643" y="0"/>
                    <a:pt x="20915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082C6"/>
              </a:solidFill>
              <a:prstDash val="solid"/>
              <a:round/>
            </a:ln>
          </p:spPr>
        </p:sp>
        <p:sp>
          <p:nvSpPr>
            <p:cNvPr id="65" name="TextBox 65"/>
            <p:cNvSpPr txBox="1"/>
            <p:nvPr/>
          </p:nvSpPr>
          <p:spPr>
            <a:xfrm>
              <a:off x="0" y="-38100"/>
              <a:ext cx="510138" cy="48851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7245037" y="-337049"/>
            <a:ext cx="2098531" cy="1180967"/>
            <a:chOff x="0" y="0"/>
            <a:chExt cx="781675" cy="439895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781675" cy="439895"/>
            </a:xfrm>
            <a:custGeom>
              <a:avLst/>
              <a:gdLst/>
              <a:ahLst/>
              <a:cxnLst/>
              <a:rect l="l" t="t" r="r" b="b"/>
              <a:pathLst>
                <a:path w="781675" h="439895">
                  <a:moveTo>
                    <a:pt x="136501" y="0"/>
                  </a:moveTo>
                  <a:lnTo>
                    <a:pt x="645174" y="0"/>
                  </a:lnTo>
                  <a:cubicBezTo>
                    <a:pt x="681377" y="0"/>
                    <a:pt x="716096" y="14381"/>
                    <a:pt x="741695" y="39980"/>
                  </a:cubicBezTo>
                  <a:cubicBezTo>
                    <a:pt x="767294" y="65579"/>
                    <a:pt x="781675" y="100298"/>
                    <a:pt x="781675" y="136501"/>
                  </a:cubicBezTo>
                  <a:lnTo>
                    <a:pt x="781675" y="303394"/>
                  </a:lnTo>
                  <a:cubicBezTo>
                    <a:pt x="781675" y="378781"/>
                    <a:pt x="720562" y="439895"/>
                    <a:pt x="645174" y="439895"/>
                  </a:cubicBezTo>
                  <a:lnTo>
                    <a:pt x="136501" y="439895"/>
                  </a:lnTo>
                  <a:cubicBezTo>
                    <a:pt x="100298" y="439895"/>
                    <a:pt x="65579" y="425513"/>
                    <a:pt x="39980" y="399914"/>
                  </a:cubicBezTo>
                  <a:cubicBezTo>
                    <a:pt x="14381" y="374316"/>
                    <a:pt x="0" y="339596"/>
                    <a:pt x="0" y="303394"/>
                  </a:cubicBezTo>
                  <a:lnTo>
                    <a:pt x="0" y="136501"/>
                  </a:lnTo>
                  <a:cubicBezTo>
                    <a:pt x="0" y="61113"/>
                    <a:pt x="61113" y="0"/>
                    <a:pt x="1365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3989E"/>
              </a:solidFill>
              <a:prstDash val="solid"/>
              <a:round/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0" y="-38100"/>
              <a:ext cx="781675" cy="477995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sp>
        <p:nvSpPr>
          <p:cNvPr id="69" name="Freeform 69"/>
          <p:cNvSpPr/>
          <p:nvPr/>
        </p:nvSpPr>
        <p:spPr>
          <a:xfrm>
            <a:off x="1028700" y="9030098"/>
            <a:ext cx="2048030" cy="750740"/>
          </a:xfrm>
          <a:custGeom>
            <a:avLst/>
            <a:gdLst/>
            <a:ahLst/>
            <a:cxnLst/>
            <a:rect l="l" t="t" r="r" b="b"/>
            <a:pathLst>
              <a:path w="2048030" h="750740">
                <a:moveTo>
                  <a:pt x="0" y="0"/>
                </a:moveTo>
                <a:lnTo>
                  <a:pt x="2048030" y="0"/>
                </a:lnTo>
                <a:lnTo>
                  <a:pt x="2048030" y="750741"/>
                </a:lnTo>
                <a:lnTo>
                  <a:pt x="0" y="7507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72" name="Imagem 71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A5168AF2-FBB4-1151-BE4F-38598B4E0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6873" y="2744279"/>
            <a:ext cx="6714048" cy="4453387"/>
          </a:xfrm>
          <a:prstGeom prst="rect">
            <a:avLst/>
          </a:prstGeom>
        </p:spPr>
      </p:pic>
      <p:sp>
        <p:nvSpPr>
          <p:cNvPr id="73" name="TextBox 8">
            <a:extLst>
              <a:ext uri="{FF2B5EF4-FFF2-40B4-BE49-F238E27FC236}">
                <a16:creationId xmlns:a16="http://schemas.microsoft.com/office/drawing/2014/main" id="{6C32CD08-0DE7-39ED-030F-D364D12EE0E6}"/>
              </a:ext>
            </a:extLst>
          </p:cNvPr>
          <p:cNvSpPr txBox="1"/>
          <p:nvPr/>
        </p:nvSpPr>
        <p:spPr>
          <a:xfrm>
            <a:off x="1007127" y="2929578"/>
            <a:ext cx="8474191" cy="26579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998"/>
              </a:lnSpc>
              <a:buFont typeface="Arial"/>
              <a:buChar char="•"/>
            </a:pPr>
            <a:r>
              <a:rPr lang="pt-BR" sz="2400">
                <a:solidFill>
                  <a:srgbClr val="000000"/>
                </a:solidFill>
                <a:latin typeface="Poppins"/>
              </a:rPr>
              <a:t>Passo a passo:</a:t>
            </a:r>
            <a:endParaRPr lang="pt-BR" sz="2400">
              <a:solidFill>
                <a:srgbClr val="000000"/>
              </a:solidFill>
              <a:latin typeface="Poppins"/>
              <a:ea typeface="Calibri"/>
              <a:cs typeface="Calibri"/>
            </a:endParaRPr>
          </a:p>
          <a:p>
            <a:pPr marL="285750" indent="-285750">
              <a:lnSpc>
                <a:spcPts val="2998"/>
              </a:lnSpc>
              <a:buFont typeface="Arial"/>
              <a:buChar char="•"/>
            </a:pPr>
            <a:endParaRPr lang="pt-BR" sz="2400">
              <a:solidFill>
                <a:srgbClr val="000000"/>
              </a:solidFill>
              <a:latin typeface="Poppins"/>
              <a:ea typeface="Calibri"/>
              <a:cs typeface="Poppins"/>
            </a:endParaRPr>
          </a:p>
          <a:p>
            <a:pPr marL="285750" indent="-285750">
              <a:lnSpc>
                <a:spcPts val="2998"/>
              </a:lnSpc>
              <a:buFont typeface="Arial"/>
              <a:buChar char="•"/>
            </a:pPr>
            <a:endParaRPr lang="pt-BR" sz="2400">
              <a:solidFill>
                <a:srgbClr val="000000"/>
              </a:solidFill>
              <a:latin typeface="Poppins"/>
              <a:ea typeface="+mn-lt"/>
              <a:cs typeface="Poppins"/>
            </a:endParaRPr>
          </a:p>
          <a:p>
            <a:pPr marL="285750" indent="-285750">
              <a:lnSpc>
                <a:spcPts val="2998"/>
              </a:lnSpc>
              <a:buFont typeface="Arial"/>
              <a:buChar char="•"/>
            </a:pPr>
            <a:endParaRPr lang="pt-BR" sz="2400">
              <a:solidFill>
                <a:srgbClr val="000000"/>
              </a:solidFill>
              <a:latin typeface="Poppins"/>
              <a:ea typeface="+mn-lt"/>
              <a:cs typeface="Poppins"/>
            </a:endParaRPr>
          </a:p>
          <a:p>
            <a:pPr algn="just">
              <a:lnSpc>
                <a:spcPts val="2998"/>
              </a:lnSpc>
            </a:pPr>
            <a:r>
              <a:rPr lang="pt-BR" sz="2400">
                <a:solidFill>
                  <a:srgbClr val="000000"/>
                </a:solidFill>
                <a:latin typeface="Poppins"/>
                <a:ea typeface="+mn-lt"/>
                <a:cs typeface="+mn-lt"/>
              </a:rPr>
              <a:t>1) Entre com login e senha no CENTS e acesse a opção “Cadastro/Ferramentas Gestor”;</a:t>
            </a:r>
            <a:endParaRPr lang="pt-BR" sz="2400">
              <a:solidFill>
                <a:srgbClr val="000000"/>
              </a:solidFill>
              <a:latin typeface="Poppins"/>
              <a:ea typeface="Calibri"/>
              <a:cs typeface="Poppins"/>
            </a:endParaRPr>
          </a:p>
          <a:p>
            <a:pPr>
              <a:lnSpc>
                <a:spcPts val="2998"/>
              </a:lnSpc>
            </a:pPr>
            <a:endParaRPr lang="en-US" sz="1700">
              <a:solidFill>
                <a:srgbClr val="000000"/>
              </a:solidFill>
              <a:latin typeface="Poppins"/>
              <a:ea typeface="Calibri"/>
              <a:cs typeface="Poppins"/>
            </a:endParaRPr>
          </a:p>
        </p:txBody>
      </p:sp>
      <p:pic>
        <p:nvPicPr>
          <p:cNvPr id="74" name="Imagem 73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D30CB163-EE8B-332D-FBD0-8FD0C23E3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1122" y="7716688"/>
            <a:ext cx="6725549" cy="132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09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9222" b="-9222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00119" y="2312274"/>
            <a:ext cx="15598604" cy="9525"/>
          </a:xfrm>
          <a:prstGeom prst="line">
            <a:avLst/>
          </a:prstGeom>
          <a:ln w="47625" cap="rnd">
            <a:solidFill>
              <a:srgbClr val="0A397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6402039" y="1518243"/>
            <a:ext cx="828686" cy="841657"/>
            <a:chOff x="0" y="0"/>
            <a:chExt cx="363594" cy="36928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3594" cy="369285"/>
            </a:xfrm>
            <a:custGeom>
              <a:avLst/>
              <a:gdLst/>
              <a:ahLst/>
              <a:cxnLst/>
              <a:rect l="l" t="t" r="r" b="b"/>
              <a:pathLst>
                <a:path w="363594" h="369285">
                  <a:moveTo>
                    <a:pt x="177506" y="0"/>
                  </a:moveTo>
                  <a:lnTo>
                    <a:pt x="186088" y="0"/>
                  </a:lnTo>
                  <a:cubicBezTo>
                    <a:pt x="233165" y="0"/>
                    <a:pt x="278315" y="18701"/>
                    <a:pt x="311603" y="51990"/>
                  </a:cubicBezTo>
                  <a:cubicBezTo>
                    <a:pt x="344892" y="85279"/>
                    <a:pt x="363594" y="130428"/>
                    <a:pt x="363594" y="177506"/>
                  </a:cubicBezTo>
                  <a:lnTo>
                    <a:pt x="363594" y="191779"/>
                  </a:lnTo>
                  <a:cubicBezTo>
                    <a:pt x="363594" y="238856"/>
                    <a:pt x="344892" y="284006"/>
                    <a:pt x="311603" y="317294"/>
                  </a:cubicBezTo>
                  <a:cubicBezTo>
                    <a:pt x="278315" y="350583"/>
                    <a:pt x="233165" y="369285"/>
                    <a:pt x="186088" y="369285"/>
                  </a:cubicBezTo>
                  <a:lnTo>
                    <a:pt x="177506" y="369285"/>
                  </a:lnTo>
                  <a:cubicBezTo>
                    <a:pt x="130428" y="369285"/>
                    <a:pt x="85279" y="350583"/>
                    <a:pt x="51990" y="317294"/>
                  </a:cubicBezTo>
                  <a:cubicBezTo>
                    <a:pt x="18701" y="284006"/>
                    <a:pt x="0" y="238856"/>
                    <a:pt x="0" y="191779"/>
                  </a:cubicBezTo>
                  <a:lnTo>
                    <a:pt x="0" y="177506"/>
                  </a:lnTo>
                  <a:cubicBezTo>
                    <a:pt x="0" y="130428"/>
                    <a:pt x="18701" y="85279"/>
                    <a:pt x="51990" y="51990"/>
                  </a:cubicBezTo>
                  <a:cubicBezTo>
                    <a:pt x="85279" y="18701"/>
                    <a:pt x="130428" y="0"/>
                    <a:pt x="177506" y="0"/>
                  </a:cubicBezTo>
                  <a:close/>
                </a:path>
              </a:pathLst>
            </a:custGeom>
            <a:solidFill>
              <a:srgbClr val="0A397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363594" cy="426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50">
                  <a:solidFill>
                    <a:srgbClr val="FFFFFF"/>
                  </a:solidFill>
                  <a:latin typeface="Open Sans Extra Bold"/>
                </a:rPr>
                <a:t>11</a:t>
              </a:r>
              <a:endParaRPr lang="en-US" sz="3199">
                <a:solidFill>
                  <a:srgbClr val="FFFFFF"/>
                </a:solidFill>
                <a:latin typeface="Open Sans Extra Bold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1685" y="1511000"/>
            <a:ext cx="15645982" cy="557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10"/>
              </a:lnSpc>
            </a:pPr>
            <a:r>
              <a:rPr lang="pt-BR" sz="3250">
                <a:solidFill>
                  <a:srgbClr val="000000"/>
                </a:solidFill>
                <a:latin typeface="Poppins ExtraBold"/>
                <a:ea typeface="+mn-lt"/>
                <a:cs typeface="+mn-lt"/>
              </a:rPr>
              <a:t>4. Impressão imediata do certificado de regularidade</a:t>
            </a:r>
            <a:endParaRPr lang="pt-BR" sz="3293">
              <a:solidFill>
                <a:srgbClr val="000000"/>
              </a:solidFill>
              <a:latin typeface="Poppins ExtraBold"/>
              <a:cs typeface="Poppins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9050" y="-954067"/>
            <a:ext cx="8078533" cy="1965283"/>
            <a:chOff x="0" y="0"/>
            <a:chExt cx="10771377" cy="2620378"/>
          </a:xfrm>
        </p:grpSpPr>
        <p:grpSp>
          <p:nvGrpSpPr>
            <p:cNvPr id="11" name="Group 11"/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7926"/>
                </a:solidFill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A3979"/>
                </a:solidFill>
                <a:prstDash val="solid"/>
                <a:round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3989E"/>
                </a:solidFill>
                <a:prstDash val="solid"/>
                <a:round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0AFEF"/>
                </a:solidFill>
                <a:prstDash val="solid"/>
                <a:round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7868983" y="-917030"/>
            <a:ext cx="8078533" cy="1965283"/>
            <a:chOff x="0" y="0"/>
            <a:chExt cx="10771377" cy="2620378"/>
          </a:xfrm>
        </p:grpSpPr>
        <p:grpSp>
          <p:nvGrpSpPr>
            <p:cNvPr id="36" name="Group 36"/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B587"/>
                </a:solidFill>
                <a:prstDash val="solid"/>
                <a:round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3368B2"/>
                </a:solidFill>
                <a:prstDash val="solid"/>
                <a:round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85B0EB"/>
                </a:solidFill>
                <a:prstDash val="solid"/>
                <a:round/>
              </a:ln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DAC3"/>
                </a:solidFill>
                <a:prstDash val="solid"/>
                <a:round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C6DEFF"/>
                </a:solidFill>
                <a:prstDash val="solid"/>
                <a:round/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60" name="Group 60"/>
          <p:cNvGrpSpPr/>
          <p:nvPr/>
        </p:nvGrpSpPr>
        <p:grpSpPr>
          <a:xfrm>
            <a:off x="16685427" y="-566437"/>
            <a:ext cx="837129" cy="1639743"/>
            <a:chOff x="0" y="0"/>
            <a:chExt cx="311820" cy="610783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311820" cy="610783"/>
            </a:xfrm>
            <a:custGeom>
              <a:avLst/>
              <a:gdLst/>
              <a:ahLst/>
              <a:cxnLst/>
              <a:rect l="l" t="t" r="r" b="b"/>
              <a:pathLst>
                <a:path w="311820" h="610783">
                  <a:moveTo>
                    <a:pt x="155910" y="0"/>
                  </a:moveTo>
                  <a:lnTo>
                    <a:pt x="155910" y="0"/>
                  </a:lnTo>
                  <a:cubicBezTo>
                    <a:pt x="197260" y="0"/>
                    <a:pt x="236916" y="16426"/>
                    <a:pt x="266155" y="45665"/>
                  </a:cubicBezTo>
                  <a:cubicBezTo>
                    <a:pt x="295393" y="74904"/>
                    <a:pt x="311820" y="114560"/>
                    <a:pt x="311820" y="155910"/>
                  </a:cubicBezTo>
                  <a:lnTo>
                    <a:pt x="311820" y="454873"/>
                  </a:lnTo>
                  <a:cubicBezTo>
                    <a:pt x="311820" y="496223"/>
                    <a:pt x="295393" y="535879"/>
                    <a:pt x="266155" y="565118"/>
                  </a:cubicBezTo>
                  <a:cubicBezTo>
                    <a:pt x="236916" y="594356"/>
                    <a:pt x="197260" y="610783"/>
                    <a:pt x="155910" y="610783"/>
                  </a:cubicBezTo>
                  <a:lnTo>
                    <a:pt x="155910" y="610783"/>
                  </a:lnTo>
                  <a:cubicBezTo>
                    <a:pt x="114560" y="610783"/>
                    <a:pt x="74904" y="594356"/>
                    <a:pt x="45665" y="565118"/>
                  </a:cubicBezTo>
                  <a:cubicBezTo>
                    <a:pt x="16426" y="535879"/>
                    <a:pt x="0" y="496223"/>
                    <a:pt x="0" y="454873"/>
                  </a:cubicBezTo>
                  <a:lnTo>
                    <a:pt x="0" y="155910"/>
                  </a:lnTo>
                  <a:cubicBezTo>
                    <a:pt x="0" y="114560"/>
                    <a:pt x="16426" y="74904"/>
                    <a:pt x="45665" y="45665"/>
                  </a:cubicBezTo>
                  <a:cubicBezTo>
                    <a:pt x="74904" y="16426"/>
                    <a:pt x="114560" y="0"/>
                    <a:pt x="1559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FFB587"/>
              </a:solidFill>
              <a:prstDash val="solid"/>
              <a:round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38100"/>
              <a:ext cx="311820" cy="648883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5585648" y="-377449"/>
            <a:ext cx="1369546" cy="1209196"/>
            <a:chOff x="0" y="0"/>
            <a:chExt cx="510138" cy="45041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510138" cy="450410"/>
            </a:xfrm>
            <a:custGeom>
              <a:avLst/>
              <a:gdLst/>
              <a:ahLst/>
              <a:cxnLst/>
              <a:rect l="l" t="t" r="r" b="b"/>
              <a:pathLst>
                <a:path w="510138" h="450410">
                  <a:moveTo>
                    <a:pt x="209158" y="0"/>
                  </a:moveTo>
                  <a:lnTo>
                    <a:pt x="300980" y="0"/>
                  </a:lnTo>
                  <a:cubicBezTo>
                    <a:pt x="356452" y="0"/>
                    <a:pt x="409652" y="22036"/>
                    <a:pt x="448877" y="61261"/>
                  </a:cubicBezTo>
                  <a:cubicBezTo>
                    <a:pt x="488102" y="100486"/>
                    <a:pt x="510138" y="153686"/>
                    <a:pt x="510138" y="209158"/>
                  </a:cubicBezTo>
                  <a:lnTo>
                    <a:pt x="510138" y="241252"/>
                  </a:lnTo>
                  <a:cubicBezTo>
                    <a:pt x="510138" y="356767"/>
                    <a:pt x="416495" y="450410"/>
                    <a:pt x="300980" y="450410"/>
                  </a:cubicBezTo>
                  <a:lnTo>
                    <a:pt x="209158" y="450410"/>
                  </a:lnTo>
                  <a:cubicBezTo>
                    <a:pt x="93643" y="450410"/>
                    <a:pt x="0" y="356767"/>
                    <a:pt x="0" y="241252"/>
                  </a:cubicBezTo>
                  <a:lnTo>
                    <a:pt x="0" y="209158"/>
                  </a:lnTo>
                  <a:cubicBezTo>
                    <a:pt x="0" y="93643"/>
                    <a:pt x="93643" y="0"/>
                    <a:pt x="20915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082C6"/>
              </a:solidFill>
              <a:prstDash val="solid"/>
              <a:round/>
            </a:ln>
          </p:spPr>
        </p:sp>
        <p:sp>
          <p:nvSpPr>
            <p:cNvPr id="65" name="TextBox 65"/>
            <p:cNvSpPr txBox="1"/>
            <p:nvPr/>
          </p:nvSpPr>
          <p:spPr>
            <a:xfrm>
              <a:off x="0" y="-38100"/>
              <a:ext cx="510138" cy="48851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7245037" y="-337049"/>
            <a:ext cx="2098531" cy="1180967"/>
            <a:chOff x="0" y="0"/>
            <a:chExt cx="781675" cy="439895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781675" cy="439895"/>
            </a:xfrm>
            <a:custGeom>
              <a:avLst/>
              <a:gdLst/>
              <a:ahLst/>
              <a:cxnLst/>
              <a:rect l="l" t="t" r="r" b="b"/>
              <a:pathLst>
                <a:path w="781675" h="439895">
                  <a:moveTo>
                    <a:pt x="136501" y="0"/>
                  </a:moveTo>
                  <a:lnTo>
                    <a:pt x="645174" y="0"/>
                  </a:lnTo>
                  <a:cubicBezTo>
                    <a:pt x="681377" y="0"/>
                    <a:pt x="716096" y="14381"/>
                    <a:pt x="741695" y="39980"/>
                  </a:cubicBezTo>
                  <a:cubicBezTo>
                    <a:pt x="767294" y="65579"/>
                    <a:pt x="781675" y="100298"/>
                    <a:pt x="781675" y="136501"/>
                  </a:cubicBezTo>
                  <a:lnTo>
                    <a:pt x="781675" y="303394"/>
                  </a:lnTo>
                  <a:cubicBezTo>
                    <a:pt x="781675" y="378781"/>
                    <a:pt x="720562" y="439895"/>
                    <a:pt x="645174" y="439895"/>
                  </a:cubicBezTo>
                  <a:lnTo>
                    <a:pt x="136501" y="439895"/>
                  </a:lnTo>
                  <a:cubicBezTo>
                    <a:pt x="100298" y="439895"/>
                    <a:pt x="65579" y="425513"/>
                    <a:pt x="39980" y="399914"/>
                  </a:cubicBezTo>
                  <a:cubicBezTo>
                    <a:pt x="14381" y="374316"/>
                    <a:pt x="0" y="339596"/>
                    <a:pt x="0" y="303394"/>
                  </a:cubicBezTo>
                  <a:lnTo>
                    <a:pt x="0" y="136501"/>
                  </a:lnTo>
                  <a:cubicBezTo>
                    <a:pt x="0" y="61113"/>
                    <a:pt x="61113" y="0"/>
                    <a:pt x="1365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3989E"/>
              </a:solidFill>
              <a:prstDash val="solid"/>
              <a:round/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0" y="-38100"/>
              <a:ext cx="781675" cy="477995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sp>
        <p:nvSpPr>
          <p:cNvPr id="69" name="Freeform 69"/>
          <p:cNvSpPr/>
          <p:nvPr/>
        </p:nvSpPr>
        <p:spPr>
          <a:xfrm>
            <a:off x="1028700" y="9030098"/>
            <a:ext cx="2048030" cy="750740"/>
          </a:xfrm>
          <a:custGeom>
            <a:avLst/>
            <a:gdLst/>
            <a:ahLst/>
            <a:cxnLst/>
            <a:rect l="l" t="t" r="r" b="b"/>
            <a:pathLst>
              <a:path w="2048030" h="750740">
                <a:moveTo>
                  <a:pt x="0" y="0"/>
                </a:moveTo>
                <a:lnTo>
                  <a:pt x="2048030" y="0"/>
                </a:lnTo>
                <a:lnTo>
                  <a:pt x="2048030" y="750741"/>
                </a:lnTo>
                <a:lnTo>
                  <a:pt x="0" y="7507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3" name="TextBox 8">
            <a:extLst>
              <a:ext uri="{FF2B5EF4-FFF2-40B4-BE49-F238E27FC236}">
                <a16:creationId xmlns:a16="http://schemas.microsoft.com/office/drawing/2014/main" id="{6C32CD08-0DE7-39ED-030F-D364D12EE0E6}"/>
              </a:ext>
            </a:extLst>
          </p:cNvPr>
          <p:cNvSpPr txBox="1"/>
          <p:nvPr/>
        </p:nvSpPr>
        <p:spPr>
          <a:xfrm>
            <a:off x="1028693" y="3468729"/>
            <a:ext cx="8474191" cy="373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998"/>
              </a:lnSpc>
            </a:pPr>
            <a:r>
              <a:rPr lang="pt-BR" sz="2400">
                <a:solidFill>
                  <a:srgbClr val="000000"/>
                </a:solidFill>
                <a:latin typeface="Poppins"/>
                <a:ea typeface="Calibri"/>
                <a:cs typeface="Poppins"/>
              </a:rPr>
              <a:t>3) </a:t>
            </a:r>
            <a:r>
              <a:rPr lang="pt-BR" sz="2400">
                <a:solidFill>
                  <a:srgbClr val="000000"/>
                </a:solidFill>
                <a:latin typeface="Poppins"/>
                <a:ea typeface="+mn-lt"/>
                <a:cs typeface="+mn-lt"/>
              </a:rPr>
              <a:t>Insira o CNPJ da entidade;</a:t>
            </a:r>
            <a:endParaRPr lang="pt-BR" sz="2400">
              <a:solidFill>
                <a:srgbClr val="000000"/>
              </a:solidFill>
              <a:latin typeface="Poppins"/>
              <a:ea typeface="Calibri"/>
              <a:cs typeface="Poppins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87D051C-D52B-893A-4E07-D860DD4BB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0685" y="3064893"/>
            <a:ext cx="6505575" cy="1181100"/>
          </a:xfrm>
          <a:prstGeom prst="rect">
            <a:avLst/>
          </a:prstGeom>
        </p:spPr>
      </p:pic>
      <p:sp>
        <p:nvSpPr>
          <p:cNvPr id="70" name="TextBox 8">
            <a:extLst>
              <a:ext uri="{FF2B5EF4-FFF2-40B4-BE49-F238E27FC236}">
                <a16:creationId xmlns:a16="http://schemas.microsoft.com/office/drawing/2014/main" id="{246384CF-1E26-2AE4-8C07-8CA8E1A995F7}"/>
              </a:ext>
            </a:extLst>
          </p:cNvPr>
          <p:cNvSpPr txBox="1"/>
          <p:nvPr/>
        </p:nvSpPr>
        <p:spPr>
          <a:xfrm>
            <a:off x="1028693" y="5495936"/>
            <a:ext cx="8474191" cy="758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998"/>
              </a:lnSpc>
            </a:pPr>
            <a:r>
              <a:rPr lang="pt-BR" sz="2400">
                <a:solidFill>
                  <a:srgbClr val="000000"/>
                </a:solidFill>
                <a:latin typeface="Poppins"/>
                <a:ea typeface="Calibri"/>
                <a:cs typeface="Poppins"/>
              </a:rPr>
              <a:t>4) </a:t>
            </a:r>
            <a:r>
              <a:rPr lang="pt-BR" sz="2400">
                <a:solidFill>
                  <a:srgbClr val="000000"/>
                </a:solidFill>
                <a:latin typeface="Poppins"/>
                <a:ea typeface="+mn-lt"/>
                <a:cs typeface="+mn-lt"/>
              </a:rPr>
              <a:t>Selecione a última linha aprovada (fiquem atentos com a coluna “Data de Inscrição”);</a:t>
            </a:r>
            <a:endParaRPr lang="pt-BR" sz="2400">
              <a:solidFill>
                <a:srgbClr val="000000"/>
              </a:solidFill>
              <a:latin typeface="Poppins"/>
              <a:ea typeface="+mn-lt"/>
              <a:cs typeface="Poppins"/>
            </a:endParaRPr>
          </a:p>
        </p:txBody>
      </p:sp>
      <p:pic>
        <p:nvPicPr>
          <p:cNvPr id="71" name="Imagem 70" descr="Interface gráfica do usuário, Aplicativo, Site&#10;&#10;Descrição gerada automaticamente">
            <a:extLst>
              <a:ext uri="{FF2B5EF4-FFF2-40B4-BE49-F238E27FC236}">
                <a16:creationId xmlns:a16="http://schemas.microsoft.com/office/drawing/2014/main" id="{526D6AE2-BA55-2265-272F-B90DAB144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8847" y="4990381"/>
            <a:ext cx="6129248" cy="34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18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9222" b="-9222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00119" y="2312274"/>
            <a:ext cx="15598604" cy="9525"/>
          </a:xfrm>
          <a:prstGeom prst="line">
            <a:avLst/>
          </a:prstGeom>
          <a:ln w="47625" cap="rnd">
            <a:solidFill>
              <a:srgbClr val="0A397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6402039" y="1518243"/>
            <a:ext cx="828686" cy="841657"/>
            <a:chOff x="0" y="0"/>
            <a:chExt cx="363594" cy="36928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3594" cy="369285"/>
            </a:xfrm>
            <a:custGeom>
              <a:avLst/>
              <a:gdLst/>
              <a:ahLst/>
              <a:cxnLst/>
              <a:rect l="l" t="t" r="r" b="b"/>
              <a:pathLst>
                <a:path w="363594" h="369285">
                  <a:moveTo>
                    <a:pt x="177506" y="0"/>
                  </a:moveTo>
                  <a:lnTo>
                    <a:pt x="186088" y="0"/>
                  </a:lnTo>
                  <a:cubicBezTo>
                    <a:pt x="233165" y="0"/>
                    <a:pt x="278315" y="18701"/>
                    <a:pt x="311603" y="51990"/>
                  </a:cubicBezTo>
                  <a:cubicBezTo>
                    <a:pt x="344892" y="85279"/>
                    <a:pt x="363594" y="130428"/>
                    <a:pt x="363594" y="177506"/>
                  </a:cubicBezTo>
                  <a:lnTo>
                    <a:pt x="363594" y="191779"/>
                  </a:lnTo>
                  <a:cubicBezTo>
                    <a:pt x="363594" y="238856"/>
                    <a:pt x="344892" y="284006"/>
                    <a:pt x="311603" y="317294"/>
                  </a:cubicBezTo>
                  <a:cubicBezTo>
                    <a:pt x="278315" y="350583"/>
                    <a:pt x="233165" y="369285"/>
                    <a:pt x="186088" y="369285"/>
                  </a:cubicBezTo>
                  <a:lnTo>
                    <a:pt x="177506" y="369285"/>
                  </a:lnTo>
                  <a:cubicBezTo>
                    <a:pt x="130428" y="369285"/>
                    <a:pt x="85279" y="350583"/>
                    <a:pt x="51990" y="317294"/>
                  </a:cubicBezTo>
                  <a:cubicBezTo>
                    <a:pt x="18701" y="284006"/>
                    <a:pt x="0" y="238856"/>
                    <a:pt x="0" y="191779"/>
                  </a:cubicBezTo>
                  <a:lnTo>
                    <a:pt x="0" y="177506"/>
                  </a:lnTo>
                  <a:cubicBezTo>
                    <a:pt x="0" y="130428"/>
                    <a:pt x="18701" y="85279"/>
                    <a:pt x="51990" y="51990"/>
                  </a:cubicBezTo>
                  <a:cubicBezTo>
                    <a:pt x="85279" y="18701"/>
                    <a:pt x="130428" y="0"/>
                    <a:pt x="177506" y="0"/>
                  </a:cubicBezTo>
                  <a:close/>
                </a:path>
              </a:pathLst>
            </a:custGeom>
            <a:solidFill>
              <a:srgbClr val="0A397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363594" cy="426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50">
                  <a:solidFill>
                    <a:srgbClr val="FFFFFF"/>
                  </a:solidFill>
                  <a:latin typeface="Open Sans Extra Bold"/>
                  <a:ea typeface="Open Sans Extra Bold"/>
                  <a:cs typeface="Open Sans Extra Bold"/>
                </a:rPr>
                <a:t>12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1685" y="1511000"/>
            <a:ext cx="15645982" cy="557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10"/>
              </a:lnSpc>
            </a:pPr>
            <a:r>
              <a:rPr lang="pt-BR" sz="3250">
                <a:solidFill>
                  <a:srgbClr val="000000"/>
                </a:solidFill>
                <a:latin typeface="Poppins ExtraBold"/>
                <a:ea typeface="+mn-lt"/>
                <a:cs typeface="+mn-lt"/>
              </a:rPr>
              <a:t>4. Impressão imediata do certificado de regularidade</a:t>
            </a:r>
            <a:endParaRPr lang="pt-BR" sz="3293">
              <a:solidFill>
                <a:srgbClr val="000000"/>
              </a:solidFill>
              <a:latin typeface="Poppins ExtraBold"/>
              <a:cs typeface="Poppins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9050" y="-954067"/>
            <a:ext cx="8078533" cy="1965283"/>
            <a:chOff x="0" y="0"/>
            <a:chExt cx="10771377" cy="2620378"/>
          </a:xfrm>
        </p:grpSpPr>
        <p:grpSp>
          <p:nvGrpSpPr>
            <p:cNvPr id="11" name="Group 11"/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7926"/>
                </a:solidFill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A3979"/>
                </a:solidFill>
                <a:prstDash val="solid"/>
                <a:round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3989E"/>
                </a:solidFill>
                <a:prstDash val="solid"/>
                <a:round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0AFEF"/>
                </a:solidFill>
                <a:prstDash val="solid"/>
                <a:round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7868983" y="-917030"/>
            <a:ext cx="8078533" cy="1965283"/>
            <a:chOff x="0" y="0"/>
            <a:chExt cx="10771377" cy="2620378"/>
          </a:xfrm>
        </p:grpSpPr>
        <p:grpSp>
          <p:nvGrpSpPr>
            <p:cNvPr id="36" name="Group 36"/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B587"/>
                </a:solidFill>
                <a:prstDash val="solid"/>
                <a:round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3368B2"/>
                </a:solidFill>
                <a:prstDash val="solid"/>
                <a:round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85B0EB"/>
                </a:solidFill>
                <a:prstDash val="solid"/>
                <a:round/>
              </a:ln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DAC3"/>
                </a:solidFill>
                <a:prstDash val="solid"/>
                <a:round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C6DEFF"/>
                </a:solidFill>
                <a:prstDash val="solid"/>
                <a:round/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60" name="Group 60"/>
          <p:cNvGrpSpPr/>
          <p:nvPr/>
        </p:nvGrpSpPr>
        <p:grpSpPr>
          <a:xfrm>
            <a:off x="16685427" y="-566437"/>
            <a:ext cx="837129" cy="1639743"/>
            <a:chOff x="0" y="0"/>
            <a:chExt cx="311820" cy="610783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311820" cy="610783"/>
            </a:xfrm>
            <a:custGeom>
              <a:avLst/>
              <a:gdLst/>
              <a:ahLst/>
              <a:cxnLst/>
              <a:rect l="l" t="t" r="r" b="b"/>
              <a:pathLst>
                <a:path w="311820" h="610783">
                  <a:moveTo>
                    <a:pt x="155910" y="0"/>
                  </a:moveTo>
                  <a:lnTo>
                    <a:pt x="155910" y="0"/>
                  </a:lnTo>
                  <a:cubicBezTo>
                    <a:pt x="197260" y="0"/>
                    <a:pt x="236916" y="16426"/>
                    <a:pt x="266155" y="45665"/>
                  </a:cubicBezTo>
                  <a:cubicBezTo>
                    <a:pt x="295393" y="74904"/>
                    <a:pt x="311820" y="114560"/>
                    <a:pt x="311820" y="155910"/>
                  </a:cubicBezTo>
                  <a:lnTo>
                    <a:pt x="311820" y="454873"/>
                  </a:lnTo>
                  <a:cubicBezTo>
                    <a:pt x="311820" y="496223"/>
                    <a:pt x="295393" y="535879"/>
                    <a:pt x="266155" y="565118"/>
                  </a:cubicBezTo>
                  <a:cubicBezTo>
                    <a:pt x="236916" y="594356"/>
                    <a:pt x="197260" y="610783"/>
                    <a:pt x="155910" y="610783"/>
                  </a:cubicBezTo>
                  <a:lnTo>
                    <a:pt x="155910" y="610783"/>
                  </a:lnTo>
                  <a:cubicBezTo>
                    <a:pt x="114560" y="610783"/>
                    <a:pt x="74904" y="594356"/>
                    <a:pt x="45665" y="565118"/>
                  </a:cubicBezTo>
                  <a:cubicBezTo>
                    <a:pt x="16426" y="535879"/>
                    <a:pt x="0" y="496223"/>
                    <a:pt x="0" y="454873"/>
                  </a:cubicBezTo>
                  <a:lnTo>
                    <a:pt x="0" y="155910"/>
                  </a:lnTo>
                  <a:cubicBezTo>
                    <a:pt x="0" y="114560"/>
                    <a:pt x="16426" y="74904"/>
                    <a:pt x="45665" y="45665"/>
                  </a:cubicBezTo>
                  <a:cubicBezTo>
                    <a:pt x="74904" y="16426"/>
                    <a:pt x="114560" y="0"/>
                    <a:pt x="1559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FFB587"/>
              </a:solidFill>
              <a:prstDash val="solid"/>
              <a:round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38100"/>
              <a:ext cx="311820" cy="648883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5585648" y="-377449"/>
            <a:ext cx="1369546" cy="1209196"/>
            <a:chOff x="0" y="0"/>
            <a:chExt cx="510138" cy="45041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510138" cy="450410"/>
            </a:xfrm>
            <a:custGeom>
              <a:avLst/>
              <a:gdLst/>
              <a:ahLst/>
              <a:cxnLst/>
              <a:rect l="l" t="t" r="r" b="b"/>
              <a:pathLst>
                <a:path w="510138" h="450410">
                  <a:moveTo>
                    <a:pt x="209158" y="0"/>
                  </a:moveTo>
                  <a:lnTo>
                    <a:pt x="300980" y="0"/>
                  </a:lnTo>
                  <a:cubicBezTo>
                    <a:pt x="356452" y="0"/>
                    <a:pt x="409652" y="22036"/>
                    <a:pt x="448877" y="61261"/>
                  </a:cubicBezTo>
                  <a:cubicBezTo>
                    <a:pt x="488102" y="100486"/>
                    <a:pt x="510138" y="153686"/>
                    <a:pt x="510138" y="209158"/>
                  </a:cubicBezTo>
                  <a:lnTo>
                    <a:pt x="510138" y="241252"/>
                  </a:lnTo>
                  <a:cubicBezTo>
                    <a:pt x="510138" y="356767"/>
                    <a:pt x="416495" y="450410"/>
                    <a:pt x="300980" y="450410"/>
                  </a:cubicBezTo>
                  <a:lnTo>
                    <a:pt x="209158" y="450410"/>
                  </a:lnTo>
                  <a:cubicBezTo>
                    <a:pt x="93643" y="450410"/>
                    <a:pt x="0" y="356767"/>
                    <a:pt x="0" y="241252"/>
                  </a:cubicBezTo>
                  <a:lnTo>
                    <a:pt x="0" y="209158"/>
                  </a:lnTo>
                  <a:cubicBezTo>
                    <a:pt x="0" y="93643"/>
                    <a:pt x="93643" y="0"/>
                    <a:pt x="20915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082C6"/>
              </a:solidFill>
              <a:prstDash val="solid"/>
              <a:round/>
            </a:ln>
          </p:spPr>
        </p:sp>
        <p:sp>
          <p:nvSpPr>
            <p:cNvPr id="65" name="TextBox 65"/>
            <p:cNvSpPr txBox="1"/>
            <p:nvPr/>
          </p:nvSpPr>
          <p:spPr>
            <a:xfrm>
              <a:off x="0" y="-38100"/>
              <a:ext cx="510138" cy="48851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7245037" y="-337049"/>
            <a:ext cx="2098531" cy="1180967"/>
            <a:chOff x="0" y="0"/>
            <a:chExt cx="781675" cy="439895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781675" cy="439895"/>
            </a:xfrm>
            <a:custGeom>
              <a:avLst/>
              <a:gdLst/>
              <a:ahLst/>
              <a:cxnLst/>
              <a:rect l="l" t="t" r="r" b="b"/>
              <a:pathLst>
                <a:path w="781675" h="439895">
                  <a:moveTo>
                    <a:pt x="136501" y="0"/>
                  </a:moveTo>
                  <a:lnTo>
                    <a:pt x="645174" y="0"/>
                  </a:lnTo>
                  <a:cubicBezTo>
                    <a:pt x="681377" y="0"/>
                    <a:pt x="716096" y="14381"/>
                    <a:pt x="741695" y="39980"/>
                  </a:cubicBezTo>
                  <a:cubicBezTo>
                    <a:pt x="767294" y="65579"/>
                    <a:pt x="781675" y="100298"/>
                    <a:pt x="781675" y="136501"/>
                  </a:cubicBezTo>
                  <a:lnTo>
                    <a:pt x="781675" y="303394"/>
                  </a:lnTo>
                  <a:cubicBezTo>
                    <a:pt x="781675" y="378781"/>
                    <a:pt x="720562" y="439895"/>
                    <a:pt x="645174" y="439895"/>
                  </a:cubicBezTo>
                  <a:lnTo>
                    <a:pt x="136501" y="439895"/>
                  </a:lnTo>
                  <a:cubicBezTo>
                    <a:pt x="100298" y="439895"/>
                    <a:pt x="65579" y="425513"/>
                    <a:pt x="39980" y="399914"/>
                  </a:cubicBezTo>
                  <a:cubicBezTo>
                    <a:pt x="14381" y="374316"/>
                    <a:pt x="0" y="339596"/>
                    <a:pt x="0" y="303394"/>
                  </a:cubicBezTo>
                  <a:lnTo>
                    <a:pt x="0" y="136501"/>
                  </a:lnTo>
                  <a:cubicBezTo>
                    <a:pt x="0" y="61113"/>
                    <a:pt x="61113" y="0"/>
                    <a:pt x="1365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3989E"/>
              </a:solidFill>
              <a:prstDash val="solid"/>
              <a:round/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0" y="-38100"/>
              <a:ext cx="781675" cy="477995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sp>
        <p:nvSpPr>
          <p:cNvPr id="69" name="Freeform 69"/>
          <p:cNvSpPr/>
          <p:nvPr/>
        </p:nvSpPr>
        <p:spPr>
          <a:xfrm>
            <a:off x="1028700" y="9030098"/>
            <a:ext cx="2048030" cy="750740"/>
          </a:xfrm>
          <a:custGeom>
            <a:avLst/>
            <a:gdLst/>
            <a:ahLst/>
            <a:cxnLst/>
            <a:rect l="l" t="t" r="r" b="b"/>
            <a:pathLst>
              <a:path w="2048030" h="750740">
                <a:moveTo>
                  <a:pt x="0" y="0"/>
                </a:moveTo>
                <a:lnTo>
                  <a:pt x="2048030" y="0"/>
                </a:lnTo>
                <a:lnTo>
                  <a:pt x="2048030" y="750741"/>
                </a:lnTo>
                <a:lnTo>
                  <a:pt x="0" y="7507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3" name="TextBox 8">
            <a:extLst>
              <a:ext uri="{FF2B5EF4-FFF2-40B4-BE49-F238E27FC236}">
                <a16:creationId xmlns:a16="http://schemas.microsoft.com/office/drawing/2014/main" id="{6C32CD08-0DE7-39ED-030F-D364D12EE0E6}"/>
              </a:ext>
            </a:extLst>
          </p:cNvPr>
          <p:cNvSpPr txBox="1"/>
          <p:nvPr/>
        </p:nvSpPr>
        <p:spPr>
          <a:xfrm>
            <a:off x="1028693" y="3468729"/>
            <a:ext cx="6597946" cy="2590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2400">
                <a:solidFill>
                  <a:srgbClr val="000000"/>
                </a:solidFill>
                <a:latin typeface="Poppins"/>
                <a:ea typeface="+mn-lt"/>
                <a:cs typeface="+mn-lt"/>
              </a:rPr>
              <a:t>5) Irá abrir uma nova janela com o certificado da entidade. Para salvar o arquivo, clique em “imprimir”, selecione no campo “Destino” a opção “Salvar como PDF”, clique em “salvar” e selecione o nome e pasta que melhor preferir.</a:t>
            </a:r>
            <a:endParaRPr lang="pt-BR">
              <a:latin typeface="Poppins"/>
            </a:endParaRPr>
          </a:p>
          <a:p>
            <a:pPr algn="just">
              <a:lnSpc>
                <a:spcPts val="2998"/>
              </a:lnSpc>
            </a:pPr>
            <a:endParaRPr lang="pt-BR" sz="2400">
              <a:solidFill>
                <a:srgbClr val="000000"/>
              </a:solidFill>
              <a:latin typeface="Poppins"/>
              <a:ea typeface="Calibri"/>
              <a:cs typeface="Calibri"/>
            </a:endParaRPr>
          </a:p>
        </p:txBody>
      </p:sp>
      <p:sp>
        <p:nvSpPr>
          <p:cNvPr id="70" name="TextBox 8">
            <a:extLst>
              <a:ext uri="{FF2B5EF4-FFF2-40B4-BE49-F238E27FC236}">
                <a16:creationId xmlns:a16="http://schemas.microsoft.com/office/drawing/2014/main" id="{246384CF-1E26-2AE4-8C07-8CA8E1A995F7}"/>
              </a:ext>
            </a:extLst>
          </p:cNvPr>
          <p:cNvSpPr txBox="1"/>
          <p:nvPr/>
        </p:nvSpPr>
        <p:spPr>
          <a:xfrm>
            <a:off x="1007127" y="7393747"/>
            <a:ext cx="1651832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2400">
                <a:solidFill>
                  <a:srgbClr val="000000"/>
                </a:solidFill>
                <a:latin typeface="Poppins"/>
                <a:ea typeface="+mn-lt"/>
                <a:cs typeface="+mn-lt"/>
              </a:rPr>
              <a:t>6) Realizando este processo, não esqueça que incluir o certificado no processo SEI. Esse procedimento finaliza o processo de Cadastramento/Recadastramento.</a:t>
            </a:r>
            <a:endParaRPr lang="pt-BR">
              <a:latin typeface="Poppins"/>
            </a:endParaRPr>
          </a:p>
        </p:txBody>
      </p:sp>
      <p:pic>
        <p:nvPicPr>
          <p:cNvPr id="8" name="Imagem 7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0278280E-6F15-2363-F5F3-46FF38BC5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566" y="2981236"/>
            <a:ext cx="5165245" cy="3893210"/>
          </a:xfrm>
          <a:prstGeom prst="rect">
            <a:avLst/>
          </a:prstGeom>
        </p:spPr>
      </p:pic>
      <p:pic>
        <p:nvPicPr>
          <p:cNvPr id="72" name="Imagem 71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2A2B2C49-659D-AC8A-9995-6AC7F1CF6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41584" y="2990401"/>
            <a:ext cx="4446378" cy="391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68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9222" b="-9222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00119" y="2312274"/>
            <a:ext cx="15598604" cy="9525"/>
          </a:xfrm>
          <a:prstGeom prst="line">
            <a:avLst/>
          </a:prstGeom>
          <a:ln w="47625" cap="rnd">
            <a:solidFill>
              <a:srgbClr val="0A397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6402039" y="1518243"/>
            <a:ext cx="828686" cy="841657"/>
            <a:chOff x="0" y="0"/>
            <a:chExt cx="363594" cy="36928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3594" cy="369285"/>
            </a:xfrm>
            <a:custGeom>
              <a:avLst/>
              <a:gdLst/>
              <a:ahLst/>
              <a:cxnLst/>
              <a:rect l="l" t="t" r="r" b="b"/>
              <a:pathLst>
                <a:path w="363594" h="369285">
                  <a:moveTo>
                    <a:pt x="177506" y="0"/>
                  </a:moveTo>
                  <a:lnTo>
                    <a:pt x="186088" y="0"/>
                  </a:lnTo>
                  <a:cubicBezTo>
                    <a:pt x="233165" y="0"/>
                    <a:pt x="278315" y="18701"/>
                    <a:pt x="311603" y="51990"/>
                  </a:cubicBezTo>
                  <a:cubicBezTo>
                    <a:pt x="344892" y="85279"/>
                    <a:pt x="363594" y="130428"/>
                    <a:pt x="363594" y="177506"/>
                  </a:cubicBezTo>
                  <a:lnTo>
                    <a:pt x="363594" y="191779"/>
                  </a:lnTo>
                  <a:cubicBezTo>
                    <a:pt x="363594" y="238856"/>
                    <a:pt x="344892" y="284006"/>
                    <a:pt x="311603" y="317294"/>
                  </a:cubicBezTo>
                  <a:cubicBezTo>
                    <a:pt x="278315" y="350583"/>
                    <a:pt x="233165" y="369285"/>
                    <a:pt x="186088" y="369285"/>
                  </a:cubicBezTo>
                  <a:lnTo>
                    <a:pt x="177506" y="369285"/>
                  </a:lnTo>
                  <a:cubicBezTo>
                    <a:pt x="130428" y="369285"/>
                    <a:pt x="85279" y="350583"/>
                    <a:pt x="51990" y="317294"/>
                  </a:cubicBezTo>
                  <a:cubicBezTo>
                    <a:pt x="18701" y="284006"/>
                    <a:pt x="0" y="238856"/>
                    <a:pt x="0" y="191779"/>
                  </a:cubicBezTo>
                  <a:lnTo>
                    <a:pt x="0" y="177506"/>
                  </a:lnTo>
                  <a:cubicBezTo>
                    <a:pt x="0" y="130428"/>
                    <a:pt x="18701" y="85279"/>
                    <a:pt x="51990" y="51990"/>
                  </a:cubicBezTo>
                  <a:cubicBezTo>
                    <a:pt x="85279" y="18701"/>
                    <a:pt x="130428" y="0"/>
                    <a:pt x="177506" y="0"/>
                  </a:cubicBezTo>
                  <a:close/>
                </a:path>
              </a:pathLst>
            </a:custGeom>
            <a:solidFill>
              <a:srgbClr val="0A397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363594" cy="426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50">
                  <a:solidFill>
                    <a:srgbClr val="FFFFFF"/>
                  </a:solidFill>
                  <a:latin typeface="Open Sans Extra Bold"/>
                  <a:ea typeface="Open Sans Extra Bold"/>
                  <a:cs typeface="Open Sans Extra Bold"/>
                </a:rPr>
                <a:t>13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1685" y="1511000"/>
            <a:ext cx="15645982" cy="557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10"/>
              </a:lnSpc>
            </a:pPr>
            <a:r>
              <a:rPr lang="pt-BR" sz="3250">
                <a:solidFill>
                  <a:srgbClr val="000000"/>
                </a:solidFill>
                <a:latin typeface="Poppins ExtraBold"/>
                <a:ea typeface="+mn-lt"/>
                <a:cs typeface="+mn-lt"/>
              </a:rPr>
              <a:t>5. Inclusão da coluna "Validade" nos cadastros</a:t>
            </a:r>
            <a:endParaRPr lang="pt-BR" sz="3293">
              <a:solidFill>
                <a:srgbClr val="000000"/>
              </a:solidFill>
              <a:latin typeface="Poppins ExtraBold"/>
              <a:cs typeface="Poppi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694" y="2951145"/>
            <a:ext cx="7395889" cy="422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 algn="just">
              <a:lnSpc>
                <a:spcPts val="2998"/>
              </a:lnSpc>
              <a:buFont typeface="Arial"/>
              <a:buChar char="•"/>
            </a:pPr>
            <a:r>
              <a:rPr lang="pt-BR" sz="2400">
                <a:solidFill>
                  <a:srgbClr val="000000"/>
                </a:solidFill>
                <a:latin typeface="Poppins"/>
                <a:cs typeface="Poppins"/>
              </a:rPr>
              <a:t>Anteriormente, a validade do cadastro só era possível de ser visualizada na versão web.</a:t>
            </a:r>
          </a:p>
          <a:p>
            <a:pPr marL="285750" indent="-285750" algn="just">
              <a:lnSpc>
                <a:spcPts val="2998"/>
              </a:lnSpc>
              <a:buFont typeface="Arial"/>
              <a:buChar char="•"/>
            </a:pPr>
            <a:endParaRPr lang="pt-BR" sz="2400">
              <a:solidFill>
                <a:srgbClr val="000000"/>
              </a:solidFill>
              <a:latin typeface="Poppins"/>
              <a:cs typeface="Poppins"/>
            </a:endParaRPr>
          </a:p>
          <a:p>
            <a:pPr marL="285750" indent="-285750" algn="just">
              <a:lnSpc>
                <a:spcPts val="2998"/>
              </a:lnSpc>
              <a:buFont typeface="Arial"/>
              <a:buChar char="•"/>
            </a:pPr>
            <a:r>
              <a:rPr lang="pt-BR" sz="2400">
                <a:solidFill>
                  <a:srgbClr val="000000"/>
                </a:solidFill>
                <a:latin typeface="Poppins"/>
                <a:cs typeface="Poppins"/>
              </a:rPr>
              <a:t>É possível visualizar agora ao inserir o nome ou CNPJ da entidade em "organizações cadastradas"</a:t>
            </a:r>
          </a:p>
          <a:p>
            <a:pPr marL="285750" indent="-285750" algn="just">
              <a:lnSpc>
                <a:spcPts val="2998"/>
              </a:lnSpc>
              <a:buFont typeface="Arial"/>
              <a:buChar char="•"/>
            </a:pPr>
            <a:endParaRPr lang="pt-BR" sz="2400">
              <a:solidFill>
                <a:srgbClr val="000000"/>
              </a:solidFill>
              <a:latin typeface="Poppins"/>
              <a:cs typeface="Poppins"/>
            </a:endParaRPr>
          </a:p>
          <a:p>
            <a:pPr marL="285750" indent="-285750" algn="just">
              <a:lnSpc>
                <a:spcPts val="2998"/>
              </a:lnSpc>
              <a:buFont typeface="Arial"/>
              <a:buChar char="•"/>
            </a:pPr>
            <a:r>
              <a:rPr lang="pt-BR" sz="2400" err="1">
                <a:solidFill>
                  <a:srgbClr val="000000"/>
                </a:solidFill>
                <a:latin typeface="Poppins"/>
                <a:cs typeface="Poppins"/>
              </a:rPr>
              <a:t>Obs</a:t>
            </a:r>
            <a:r>
              <a:rPr lang="pt-BR" sz="2400">
                <a:solidFill>
                  <a:srgbClr val="000000"/>
                </a:solidFill>
                <a:latin typeface="Poppins"/>
                <a:cs typeface="Poppins"/>
              </a:rPr>
              <a:t>: a entidade poderá solicitar a reinscrição (abertura de nova linha para renovação do cadastro) à COPATS a partir de </a:t>
            </a:r>
            <a:r>
              <a:rPr lang="pt-BR" sz="2400" b="1">
                <a:solidFill>
                  <a:srgbClr val="000000"/>
                </a:solidFill>
                <a:latin typeface="Poppins"/>
                <a:cs typeface="Poppins"/>
              </a:rPr>
              <a:t>30 dias antes</a:t>
            </a:r>
            <a:r>
              <a:rPr lang="pt-BR" sz="2400">
                <a:solidFill>
                  <a:srgbClr val="000000"/>
                </a:solidFill>
                <a:latin typeface="Poppins"/>
                <a:cs typeface="Poppins"/>
              </a:rPr>
              <a:t> ao vencimento do certificado.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9050" y="-954067"/>
            <a:ext cx="8078533" cy="1965283"/>
            <a:chOff x="0" y="0"/>
            <a:chExt cx="10771377" cy="2620378"/>
          </a:xfrm>
        </p:grpSpPr>
        <p:grpSp>
          <p:nvGrpSpPr>
            <p:cNvPr id="11" name="Group 11"/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7926"/>
                </a:solidFill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A3979"/>
                </a:solidFill>
                <a:prstDash val="solid"/>
                <a:round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3989E"/>
                </a:solidFill>
                <a:prstDash val="solid"/>
                <a:round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0AFEF"/>
                </a:solidFill>
                <a:prstDash val="solid"/>
                <a:round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7868983" y="-917030"/>
            <a:ext cx="8078533" cy="1965283"/>
            <a:chOff x="0" y="0"/>
            <a:chExt cx="10771377" cy="2620378"/>
          </a:xfrm>
        </p:grpSpPr>
        <p:grpSp>
          <p:nvGrpSpPr>
            <p:cNvPr id="36" name="Group 36"/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B587"/>
                </a:solidFill>
                <a:prstDash val="solid"/>
                <a:round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3368B2"/>
                </a:solidFill>
                <a:prstDash val="solid"/>
                <a:round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85B0EB"/>
                </a:solidFill>
                <a:prstDash val="solid"/>
                <a:round/>
              </a:ln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DAC3"/>
                </a:solidFill>
                <a:prstDash val="solid"/>
                <a:round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C6DEFF"/>
                </a:solidFill>
                <a:prstDash val="solid"/>
                <a:round/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60" name="Group 60"/>
          <p:cNvGrpSpPr/>
          <p:nvPr/>
        </p:nvGrpSpPr>
        <p:grpSpPr>
          <a:xfrm>
            <a:off x="16685427" y="-566437"/>
            <a:ext cx="837129" cy="1639743"/>
            <a:chOff x="0" y="0"/>
            <a:chExt cx="311820" cy="610783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311820" cy="610783"/>
            </a:xfrm>
            <a:custGeom>
              <a:avLst/>
              <a:gdLst/>
              <a:ahLst/>
              <a:cxnLst/>
              <a:rect l="l" t="t" r="r" b="b"/>
              <a:pathLst>
                <a:path w="311820" h="610783">
                  <a:moveTo>
                    <a:pt x="155910" y="0"/>
                  </a:moveTo>
                  <a:lnTo>
                    <a:pt x="155910" y="0"/>
                  </a:lnTo>
                  <a:cubicBezTo>
                    <a:pt x="197260" y="0"/>
                    <a:pt x="236916" y="16426"/>
                    <a:pt x="266155" y="45665"/>
                  </a:cubicBezTo>
                  <a:cubicBezTo>
                    <a:pt x="295393" y="74904"/>
                    <a:pt x="311820" y="114560"/>
                    <a:pt x="311820" y="155910"/>
                  </a:cubicBezTo>
                  <a:lnTo>
                    <a:pt x="311820" y="454873"/>
                  </a:lnTo>
                  <a:cubicBezTo>
                    <a:pt x="311820" y="496223"/>
                    <a:pt x="295393" y="535879"/>
                    <a:pt x="266155" y="565118"/>
                  </a:cubicBezTo>
                  <a:cubicBezTo>
                    <a:pt x="236916" y="594356"/>
                    <a:pt x="197260" y="610783"/>
                    <a:pt x="155910" y="610783"/>
                  </a:cubicBezTo>
                  <a:lnTo>
                    <a:pt x="155910" y="610783"/>
                  </a:lnTo>
                  <a:cubicBezTo>
                    <a:pt x="114560" y="610783"/>
                    <a:pt x="74904" y="594356"/>
                    <a:pt x="45665" y="565118"/>
                  </a:cubicBezTo>
                  <a:cubicBezTo>
                    <a:pt x="16426" y="535879"/>
                    <a:pt x="0" y="496223"/>
                    <a:pt x="0" y="454873"/>
                  </a:cubicBezTo>
                  <a:lnTo>
                    <a:pt x="0" y="155910"/>
                  </a:lnTo>
                  <a:cubicBezTo>
                    <a:pt x="0" y="114560"/>
                    <a:pt x="16426" y="74904"/>
                    <a:pt x="45665" y="45665"/>
                  </a:cubicBezTo>
                  <a:cubicBezTo>
                    <a:pt x="74904" y="16426"/>
                    <a:pt x="114560" y="0"/>
                    <a:pt x="1559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FFB587"/>
              </a:solidFill>
              <a:prstDash val="solid"/>
              <a:round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38100"/>
              <a:ext cx="311820" cy="648883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5585648" y="-377449"/>
            <a:ext cx="1369546" cy="1209196"/>
            <a:chOff x="0" y="0"/>
            <a:chExt cx="510138" cy="45041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510138" cy="450410"/>
            </a:xfrm>
            <a:custGeom>
              <a:avLst/>
              <a:gdLst/>
              <a:ahLst/>
              <a:cxnLst/>
              <a:rect l="l" t="t" r="r" b="b"/>
              <a:pathLst>
                <a:path w="510138" h="450410">
                  <a:moveTo>
                    <a:pt x="209158" y="0"/>
                  </a:moveTo>
                  <a:lnTo>
                    <a:pt x="300980" y="0"/>
                  </a:lnTo>
                  <a:cubicBezTo>
                    <a:pt x="356452" y="0"/>
                    <a:pt x="409652" y="22036"/>
                    <a:pt x="448877" y="61261"/>
                  </a:cubicBezTo>
                  <a:cubicBezTo>
                    <a:pt x="488102" y="100486"/>
                    <a:pt x="510138" y="153686"/>
                    <a:pt x="510138" y="209158"/>
                  </a:cubicBezTo>
                  <a:lnTo>
                    <a:pt x="510138" y="241252"/>
                  </a:lnTo>
                  <a:cubicBezTo>
                    <a:pt x="510138" y="356767"/>
                    <a:pt x="416495" y="450410"/>
                    <a:pt x="300980" y="450410"/>
                  </a:cubicBezTo>
                  <a:lnTo>
                    <a:pt x="209158" y="450410"/>
                  </a:lnTo>
                  <a:cubicBezTo>
                    <a:pt x="93643" y="450410"/>
                    <a:pt x="0" y="356767"/>
                    <a:pt x="0" y="241252"/>
                  </a:cubicBezTo>
                  <a:lnTo>
                    <a:pt x="0" y="209158"/>
                  </a:lnTo>
                  <a:cubicBezTo>
                    <a:pt x="0" y="93643"/>
                    <a:pt x="93643" y="0"/>
                    <a:pt x="20915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082C6"/>
              </a:solidFill>
              <a:prstDash val="solid"/>
              <a:round/>
            </a:ln>
          </p:spPr>
        </p:sp>
        <p:sp>
          <p:nvSpPr>
            <p:cNvPr id="65" name="TextBox 65"/>
            <p:cNvSpPr txBox="1"/>
            <p:nvPr/>
          </p:nvSpPr>
          <p:spPr>
            <a:xfrm>
              <a:off x="0" y="-38100"/>
              <a:ext cx="510138" cy="48851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7245037" y="-337049"/>
            <a:ext cx="2098531" cy="1180967"/>
            <a:chOff x="0" y="0"/>
            <a:chExt cx="781675" cy="439895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781675" cy="439895"/>
            </a:xfrm>
            <a:custGeom>
              <a:avLst/>
              <a:gdLst/>
              <a:ahLst/>
              <a:cxnLst/>
              <a:rect l="l" t="t" r="r" b="b"/>
              <a:pathLst>
                <a:path w="781675" h="439895">
                  <a:moveTo>
                    <a:pt x="136501" y="0"/>
                  </a:moveTo>
                  <a:lnTo>
                    <a:pt x="645174" y="0"/>
                  </a:lnTo>
                  <a:cubicBezTo>
                    <a:pt x="681377" y="0"/>
                    <a:pt x="716096" y="14381"/>
                    <a:pt x="741695" y="39980"/>
                  </a:cubicBezTo>
                  <a:cubicBezTo>
                    <a:pt x="767294" y="65579"/>
                    <a:pt x="781675" y="100298"/>
                    <a:pt x="781675" y="136501"/>
                  </a:cubicBezTo>
                  <a:lnTo>
                    <a:pt x="781675" y="303394"/>
                  </a:lnTo>
                  <a:cubicBezTo>
                    <a:pt x="781675" y="378781"/>
                    <a:pt x="720562" y="439895"/>
                    <a:pt x="645174" y="439895"/>
                  </a:cubicBezTo>
                  <a:lnTo>
                    <a:pt x="136501" y="439895"/>
                  </a:lnTo>
                  <a:cubicBezTo>
                    <a:pt x="100298" y="439895"/>
                    <a:pt x="65579" y="425513"/>
                    <a:pt x="39980" y="399914"/>
                  </a:cubicBezTo>
                  <a:cubicBezTo>
                    <a:pt x="14381" y="374316"/>
                    <a:pt x="0" y="339596"/>
                    <a:pt x="0" y="303394"/>
                  </a:cubicBezTo>
                  <a:lnTo>
                    <a:pt x="0" y="136501"/>
                  </a:lnTo>
                  <a:cubicBezTo>
                    <a:pt x="0" y="61113"/>
                    <a:pt x="61113" y="0"/>
                    <a:pt x="1365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3989E"/>
              </a:solidFill>
              <a:prstDash val="solid"/>
              <a:round/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0" y="-38100"/>
              <a:ext cx="781675" cy="477995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sp>
        <p:nvSpPr>
          <p:cNvPr id="69" name="Freeform 69"/>
          <p:cNvSpPr/>
          <p:nvPr/>
        </p:nvSpPr>
        <p:spPr>
          <a:xfrm>
            <a:off x="1028700" y="9030098"/>
            <a:ext cx="2048030" cy="750740"/>
          </a:xfrm>
          <a:custGeom>
            <a:avLst/>
            <a:gdLst/>
            <a:ahLst/>
            <a:cxnLst/>
            <a:rect l="l" t="t" r="r" b="b"/>
            <a:pathLst>
              <a:path w="2048030" h="750740">
                <a:moveTo>
                  <a:pt x="0" y="0"/>
                </a:moveTo>
                <a:lnTo>
                  <a:pt x="2048030" y="0"/>
                </a:lnTo>
                <a:lnTo>
                  <a:pt x="2048030" y="750741"/>
                </a:lnTo>
                <a:lnTo>
                  <a:pt x="0" y="7507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70" name="Imagem 69" descr="Tabela&#10;&#10;Descrição gerada automaticamente">
            <a:extLst>
              <a:ext uri="{FF2B5EF4-FFF2-40B4-BE49-F238E27FC236}">
                <a16:creationId xmlns:a16="http://schemas.microsoft.com/office/drawing/2014/main" id="{F013D430-4ECA-75E1-ABC1-7555E5FA7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8314" y="3327101"/>
            <a:ext cx="8660920" cy="443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05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9222" b="-922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112874" y="3746021"/>
            <a:ext cx="7896000" cy="141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471"/>
              </a:lnSpc>
            </a:pPr>
            <a:r>
              <a:rPr lang="en-US" sz="8624">
                <a:solidFill>
                  <a:srgbClr val="000000"/>
                </a:solidFill>
                <a:latin typeface="League Spartan Bold"/>
              </a:rPr>
              <a:t>SUMÁRIO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3721258" y="3437764"/>
            <a:ext cx="6150751" cy="4846308"/>
            <a:chOff x="0" y="0"/>
            <a:chExt cx="2167467" cy="170779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67467" cy="1707793"/>
            </a:xfrm>
            <a:custGeom>
              <a:avLst/>
              <a:gdLst/>
              <a:ahLst/>
              <a:cxnLst/>
              <a:rect l="l" t="t" r="r" b="b"/>
              <a:pathLst>
                <a:path w="2167467" h="1707793">
                  <a:moveTo>
                    <a:pt x="46572" y="0"/>
                  </a:moveTo>
                  <a:lnTo>
                    <a:pt x="2120895" y="0"/>
                  </a:lnTo>
                  <a:cubicBezTo>
                    <a:pt x="2146616" y="0"/>
                    <a:pt x="2167467" y="20851"/>
                    <a:pt x="2167467" y="46572"/>
                  </a:cubicBezTo>
                  <a:lnTo>
                    <a:pt x="2167467" y="1661222"/>
                  </a:lnTo>
                  <a:cubicBezTo>
                    <a:pt x="2167467" y="1673573"/>
                    <a:pt x="2162560" y="1685419"/>
                    <a:pt x="2153826" y="1694153"/>
                  </a:cubicBezTo>
                  <a:cubicBezTo>
                    <a:pt x="2145092" y="1702887"/>
                    <a:pt x="2133247" y="1707793"/>
                    <a:pt x="2120895" y="1707793"/>
                  </a:cubicBezTo>
                  <a:lnTo>
                    <a:pt x="46572" y="1707793"/>
                  </a:lnTo>
                  <a:cubicBezTo>
                    <a:pt x="34220" y="1707793"/>
                    <a:pt x="22374" y="1702887"/>
                    <a:pt x="13641" y="1694153"/>
                  </a:cubicBezTo>
                  <a:cubicBezTo>
                    <a:pt x="4907" y="1685419"/>
                    <a:pt x="0" y="1673573"/>
                    <a:pt x="0" y="1661222"/>
                  </a:cubicBezTo>
                  <a:lnTo>
                    <a:pt x="0" y="46572"/>
                  </a:lnTo>
                  <a:cubicBezTo>
                    <a:pt x="0" y="34220"/>
                    <a:pt x="4907" y="22374"/>
                    <a:pt x="13641" y="13641"/>
                  </a:cubicBezTo>
                  <a:cubicBezTo>
                    <a:pt x="22374" y="4907"/>
                    <a:pt x="34220" y="0"/>
                    <a:pt x="4657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46C8CD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167467" cy="1745893"/>
            </a:xfrm>
            <a:prstGeom prst="rect">
              <a:avLst/>
            </a:prstGeom>
          </p:spPr>
          <p:txBody>
            <a:bodyPr lIns="51663" tIns="51663" rIns="51663" bIns="51663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28872" y="4453040"/>
            <a:ext cx="5090618" cy="5311280"/>
            <a:chOff x="0" y="0"/>
            <a:chExt cx="1793886" cy="187164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93886" cy="1871645"/>
            </a:xfrm>
            <a:custGeom>
              <a:avLst/>
              <a:gdLst/>
              <a:ahLst/>
              <a:cxnLst/>
              <a:rect l="l" t="t" r="r" b="b"/>
              <a:pathLst>
                <a:path w="1793886" h="1871645">
                  <a:moveTo>
                    <a:pt x="56270" y="0"/>
                  </a:moveTo>
                  <a:lnTo>
                    <a:pt x="1737615" y="0"/>
                  </a:lnTo>
                  <a:cubicBezTo>
                    <a:pt x="1768693" y="0"/>
                    <a:pt x="1793886" y="25193"/>
                    <a:pt x="1793886" y="56270"/>
                  </a:cubicBezTo>
                  <a:lnTo>
                    <a:pt x="1793886" y="1815374"/>
                  </a:lnTo>
                  <a:cubicBezTo>
                    <a:pt x="1793886" y="1830298"/>
                    <a:pt x="1787957" y="1844611"/>
                    <a:pt x="1777405" y="1855164"/>
                  </a:cubicBezTo>
                  <a:cubicBezTo>
                    <a:pt x="1766852" y="1865716"/>
                    <a:pt x="1752539" y="1871645"/>
                    <a:pt x="1737615" y="1871645"/>
                  </a:cubicBezTo>
                  <a:lnTo>
                    <a:pt x="56270" y="1871645"/>
                  </a:lnTo>
                  <a:cubicBezTo>
                    <a:pt x="41347" y="1871645"/>
                    <a:pt x="27034" y="1865716"/>
                    <a:pt x="16481" y="1855164"/>
                  </a:cubicBezTo>
                  <a:cubicBezTo>
                    <a:pt x="5928" y="1844611"/>
                    <a:pt x="0" y="1830298"/>
                    <a:pt x="0" y="1815374"/>
                  </a:cubicBezTo>
                  <a:lnTo>
                    <a:pt x="0" y="56270"/>
                  </a:lnTo>
                  <a:cubicBezTo>
                    <a:pt x="0" y="41347"/>
                    <a:pt x="5928" y="27034"/>
                    <a:pt x="16481" y="16481"/>
                  </a:cubicBezTo>
                  <a:cubicBezTo>
                    <a:pt x="27034" y="5928"/>
                    <a:pt x="41347" y="0"/>
                    <a:pt x="5627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FA9352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793886" cy="1909745"/>
            </a:xfrm>
            <a:prstGeom prst="rect">
              <a:avLst/>
            </a:prstGeom>
          </p:spPr>
          <p:txBody>
            <a:bodyPr lIns="51663" tIns="51663" rIns="51663" bIns="51663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472862" y="913386"/>
            <a:ext cx="5090618" cy="5311280"/>
            <a:chOff x="0" y="0"/>
            <a:chExt cx="1793886" cy="187164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93886" cy="1871645"/>
            </a:xfrm>
            <a:custGeom>
              <a:avLst/>
              <a:gdLst/>
              <a:ahLst/>
              <a:cxnLst/>
              <a:rect l="l" t="t" r="r" b="b"/>
              <a:pathLst>
                <a:path w="1793886" h="1871645">
                  <a:moveTo>
                    <a:pt x="56270" y="0"/>
                  </a:moveTo>
                  <a:lnTo>
                    <a:pt x="1737615" y="0"/>
                  </a:lnTo>
                  <a:cubicBezTo>
                    <a:pt x="1768693" y="0"/>
                    <a:pt x="1793886" y="25193"/>
                    <a:pt x="1793886" y="56270"/>
                  </a:cubicBezTo>
                  <a:lnTo>
                    <a:pt x="1793886" y="1815374"/>
                  </a:lnTo>
                  <a:cubicBezTo>
                    <a:pt x="1793886" y="1830298"/>
                    <a:pt x="1787957" y="1844611"/>
                    <a:pt x="1777405" y="1855164"/>
                  </a:cubicBezTo>
                  <a:cubicBezTo>
                    <a:pt x="1766852" y="1865716"/>
                    <a:pt x="1752539" y="1871645"/>
                    <a:pt x="1737615" y="1871645"/>
                  </a:cubicBezTo>
                  <a:lnTo>
                    <a:pt x="56270" y="1871645"/>
                  </a:lnTo>
                  <a:cubicBezTo>
                    <a:pt x="41347" y="1871645"/>
                    <a:pt x="27034" y="1865716"/>
                    <a:pt x="16481" y="1855164"/>
                  </a:cubicBezTo>
                  <a:cubicBezTo>
                    <a:pt x="5928" y="1844611"/>
                    <a:pt x="0" y="1830298"/>
                    <a:pt x="0" y="1815374"/>
                  </a:cubicBezTo>
                  <a:lnTo>
                    <a:pt x="0" y="56270"/>
                  </a:lnTo>
                  <a:cubicBezTo>
                    <a:pt x="0" y="41347"/>
                    <a:pt x="5928" y="27034"/>
                    <a:pt x="16481" y="16481"/>
                  </a:cubicBezTo>
                  <a:cubicBezTo>
                    <a:pt x="27034" y="5928"/>
                    <a:pt x="41347" y="0"/>
                    <a:pt x="5627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3368B2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793886" cy="1909745"/>
            </a:xfrm>
            <a:prstGeom prst="rect">
              <a:avLst/>
            </a:prstGeom>
          </p:spPr>
          <p:txBody>
            <a:bodyPr lIns="51663" tIns="51663" rIns="51663" bIns="51663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756709" y="11182471"/>
            <a:ext cx="2048030" cy="750740"/>
          </a:xfrm>
          <a:custGeom>
            <a:avLst/>
            <a:gdLst/>
            <a:ahLst/>
            <a:cxnLst/>
            <a:rect l="l" t="t" r="r" b="b"/>
            <a:pathLst>
              <a:path w="2048030" h="750740">
                <a:moveTo>
                  <a:pt x="0" y="0"/>
                </a:moveTo>
                <a:lnTo>
                  <a:pt x="2048029" y="0"/>
                </a:lnTo>
                <a:lnTo>
                  <a:pt x="2048029" y="750741"/>
                </a:lnTo>
                <a:lnTo>
                  <a:pt x="0" y="7507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9222" b="-9222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00119" y="2312274"/>
            <a:ext cx="15598604" cy="9525"/>
          </a:xfrm>
          <a:prstGeom prst="line">
            <a:avLst/>
          </a:prstGeom>
          <a:ln w="47625" cap="rnd">
            <a:solidFill>
              <a:srgbClr val="0A397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6402039" y="1518243"/>
            <a:ext cx="828686" cy="841657"/>
            <a:chOff x="0" y="0"/>
            <a:chExt cx="363594" cy="36928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3594" cy="369285"/>
            </a:xfrm>
            <a:custGeom>
              <a:avLst/>
              <a:gdLst/>
              <a:ahLst/>
              <a:cxnLst/>
              <a:rect l="l" t="t" r="r" b="b"/>
              <a:pathLst>
                <a:path w="363594" h="369285">
                  <a:moveTo>
                    <a:pt x="177506" y="0"/>
                  </a:moveTo>
                  <a:lnTo>
                    <a:pt x="186088" y="0"/>
                  </a:lnTo>
                  <a:cubicBezTo>
                    <a:pt x="233165" y="0"/>
                    <a:pt x="278315" y="18701"/>
                    <a:pt x="311603" y="51990"/>
                  </a:cubicBezTo>
                  <a:cubicBezTo>
                    <a:pt x="344892" y="85279"/>
                    <a:pt x="363594" y="130428"/>
                    <a:pt x="363594" y="177506"/>
                  </a:cubicBezTo>
                  <a:lnTo>
                    <a:pt x="363594" y="191779"/>
                  </a:lnTo>
                  <a:cubicBezTo>
                    <a:pt x="363594" y="238856"/>
                    <a:pt x="344892" y="284006"/>
                    <a:pt x="311603" y="317294"/>
                  </a:cubicBezTo>
                  <a:cubicBezTo>
                    <a:pt x="278315" y="350583"/>
                    <a:pt x="233165" y="369285"/>
                    <a:pt x="186088" y="369285"/>
                  </a:cubicBezTo>
                  <a:lnTo>
                    <a:pt x="177506" y="369285"/>
                  </a:lnTo>
                  <a:cubicBezTo>
                    <a:pt x="130428" y="369285"/>
                    <a:pt x="85279" y="350583"/>
                    <a:pt x="51990" y="317294"/>
                  </a:cubicBezTo>
                  <a:cubicBezTo>
                    <a:pt x="18701" y="284006"/>
                    <a:pt x="0" y="238856"/>
                    <a:pt x="0" y="191779"/>
                  </a:cubicBezTo>
                  <a:lnTo>
                    <a:pt x="0" y="177506"/>
                  </a:lnTo>
                  <a:cubicBezTo>
                    <a:pt x="0" y="130428"/>
                    <a:pt x="18701" y="85279"/>
                    <a:pt x="51990" y="51990"/>
                  </a:cubicBezTo>
                  <a:cubicBezTo>
                    <a:pt x="85279" y="18701"/>
                    <a:pt x="130428" y="0"/>
                    <a:pt x="177506" y="0"/>
                  </a:cubicBezTo>
                  <a:close/>
                </a:path>
              </a:pathLst>
            </a:custGeom>
            <a:solidFill>
              <a:srgbClr val="0A397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363594" cy="426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50">
                  <a:solidFill>
                    <a:srgbClr val="FFFFFF"/>
                  </a:solidFill>
                  <a:latin typeface="Open Sans Extra Bold"/>
                  <a:ea typeface="Open Sans Extra Bold"/>
                  <a:cs typeface="Open Sans Extra Bold"/>
                </a:rPr>
                <a:t>14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1685" y="1511000"/>
            <a:ext cx="15645982" cy="559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10"/>
              </a:lnSpc>
            </a:pPr>
            <a:r>
              <a:rPr lang="pt-BR" sz="3250">
                <a:solidFill>
                  <a:srgbClr val="000000"/>
                </a:solidFill>
                <a:latin typeface="Poppins ExtraBold"/>
                <a:ea typeface="+mn-lt"/>
                <a:cs typeface="+mn-lt"/>
              </a:rPr>
              <a:t>6. </a:t>
            </a:r>
            <a:r>
              <a:rPr lang="pt-BR" sz="2800">
                <a:solidFill>
                  <a:srgbClr val="000000"/>
                </a:solidFill>
                <a:latin typeface="Poppins ExtraBold"/>
                <a:ea typeface="+mn-lt"/>
                <a:cs typeface="+mn-lt"/>
              </a:rPr>
              <a:t>Notificação de Inscrição realizada / e-mail automático (algumas Secretarias)</a:t>
            </a:r>
            <a:endParaRPr lang="pt-BR" sz="3200">
              <a:solidFill>
                <a:srgbClr val="000000"/>
              </a:solidFill>
              <a:latin typeface="Poppins ExtraBold"/>
              <a:cs typeface="Poppi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07128" y="2562956"/>
            <a:ext cx="9293699" cy="6138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just">
              <a:lnSpc>
                <a:spcPts val="2998"/>
              </a:lnSpc>
              <a:buFont typeface="Arial"/>
              <a:buChar char="•"/>
            </a:pPr>
            <a:r>
              <a:rPr lang="pt-BR" sz="2200">
                <a:solidFill>
                  <a:srgbClr val="000000"/>
                </a:solidFill>
                <a:latin typeface="Poppins"/>
              </a:rPr>
              <a:t>Secretarias cuja análise do cadastro do CENTS é centralizada (todas, exceto SMADS e SME) e que possuam e-mail específico para o CENTS poderão receber notificação automática de inscrição finalizada.</a:t>
            </a:r>
            <a:endParaRPr lang="pt-BR" sz="2200">
              <a:latin typeface="Poppins"/>
              <a:cs typeface="Poppins"/>
            </a:endParaRPr>
          </a:p>
          <a:p>
            <a:pPr marL="285750" indent="-285750" algn="just">
              <a:lnSpc>
                <a:spcPts val="2998"/>
              </a:lnSpc>
              <a:buFont typeface="Arial"/>
              <a:buChar char="•"/>
            </a:pPr>
            <a:endParaRPr lang="pt-BR" sz="2200">
              <a:solidFill>
                <a:srgbClr val="000000"/>
              </a:solidFill>
              <a:latin typeface="Poppins"/>
              <a:cs typeface="Poppins"/>
            </a:endParaRPr>
          </a:p>
          <a:p>
            <a:pPr marL="285750" indent="-285750" algn="just">
              <a:lnSpc>
                <a:spcPts val="2998"/>
              </a:lnSpc>
              <a:buFont typeface="Arial"/>
              <a:buChar char="•"/>
            </a:pPr>
            <a:r>
              <a:rPr lang="pt-BR" sz="2200">
                <a:solidFill>
                  <a:srgbClr val="000000"/>
                </a:solidFill>
                <a:latin typeface="Poppins"/>
                <a:cs typeface="Poppins"/>
              </a:rPr>
              <a:t>A notificação automática também será feita após a finalização de correções após o cadastro ter sido descongelado.</a:t>
            </a:r>
          </a:p>
          <a:p>
            <a:pPr marL="285750" indent="-285750" algn="just">
              <a:lnSpc>
                <a:spcPts val="2998"/>
              </a:lnSpc>
              <a:buFont typeface="Arial"/>
              <a:buChar char="•"/>
            </a:pPr>
            <a:endParaRPr lang="pt-BR" sz="2200">
              <a:solidFill>
                <a:srgbClr val="000000"/>
              </a:solidFill>
              <a:latin typeface="Poppins"/>
              <a:cs typeface="Poppins"/>
            </a:endParaRPr>
          </a:p>
          <a:p>
            <a:pPr marL="285750" indent="-285750" algn="just">
              <a:lnSpc>
                <a:spcPts val="2998"/>
              </a:lnSpc>
              <a:buFont typeface="Arial"/>
              <a:buChar char="•"/>
            </a:pPr>
            <a:r>
              <a:rPr lang="pt-BR" sz="2200">
                <a:solidFill>
                  <a:srgbClr val="000000"/>
                </a:solidFill>
                <a:latin typeface="Poppins"/>
              </a:rPr>
              <a:t>Já estão recebendo a notificação as Secretarias de Cultura e Economia Criativa (SMC), Habitação (SEHAB), Direitos Humanos e Cidadania (SMDHC), Esportes e Lazer (SEME) e Verde e Meio Ambiente (SVMA)</a:t>
            </a:r>
            <a:endParaRPr lang="pt-BR" sz="2200">
              <a:solidFill>
                <a:srgbClr val="000000"/>
              </a:solidFill>
              <a:latin typeface="Poppins"/>
              <a:cs typeface="Poppins"/>
            </a:endParaRPr>
          </a:p>
          <a:p>
            <a:pPr marL="285750" indent="-285750" algn="just">
              <a:lnSpc>
                <a:spcPts val="2998"/>
              </a:lnSpc>
              <a:buFont typeface="Arial"/>
              <a:buChar char="•"/>
            </a:pPr>
            <a:endParaRPr lang="pt-BR" sz="2200">
              <a:solidFill>
                <a:srgbClr val="000000"/>
              </a:solidFill>
              <a:latin typeface="Poppins"/>
              <a:cs typeface="Poppins"/>
            </a:endParaRPr>
          </a:p>
          <a:p>
            <a:pPr marL="285750" indent="-285750" algn="just">
              <a:lnSpc>
                <a:spcPts val="2998"/>
              </a:lnSpc>
              <a:buFont typeface="Arial"/>
              <a:buChar char="•"/>
            </a:pPr>
            <a:r>
              <a:rPr lang="pt-BR" sz="2200">
                <a:solidFill>
                  <a:srgbClr val="000000"/>
                </a:solidFill>
                <a:latin typeface="Poppins"/>
                <a:cs typeface="Poppins"/>
              </a:rPr>
              <a:t>As demais Secretarias (exceto SME e SMADS) poderão solicitar para COPATS a inclusão de notificação automática, porém no momento só é possível um e-mail por Secretaria.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9050" y="-954067"/>
            <a:ext cx="8078533" cy="1965283"/>
            <a:chOff x="0" y="0"/>
            <a:chExt cx="10771377" cy="2620378"/>
          </a:xfrm>
        </p:grpSpPr>
        <p:grpSp>
          <p:nvGrpSpPr>
            <p:cNvPr id="11" name="Group 11"/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7926"/>
                </a:solidFill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A3979"/>
                </a:solidFill>
                <a:prstDash val="solid"/>
                <a:round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3989E"/>
                </a:solidFill>
                <a:prstDash val="solid"/>
                <a:round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0AFEF"/>
                </a:solidFill>
                <a:prstDash val="solid"/>
                <a:round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7868983" y="-917030"/>
            <a:ext cx="8078533" cy="1965283"/>
            <a:chOff x="0" y="0"/>
            <a:chExt cx="10771377" cy="2620378"/>
          </a:xfrm>
        </p:grpSpPr>
        <p:grpSp>
          <p:nvGrpSpPr>
            <p:cNvPr id="36" name="Group 36"/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B587"/>
                </a:solidFill>
                <a:prstDash val="solid"/>
                <a:round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3368B2"/>
                </a:solidFill>
                <a:prstDash val="solid"/>
                <a:round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85B0EB"/>
                </a:solidFill>
                <a:prstDash val="solid"/>
                <a:round/>
              </a:ln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DAC3"/>
                </a:solidFill>
                <a:prstDash val="solid"/>
                <a:round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C6DEFF"/>
                </a:solidFill>
                <a:prstDash val="solid"/>
                <a:round/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60" name="Group 60"/>
          <p:cNvGrpSpPr/>
          <p:nvPr/>
        </p:nvGrpSpPr>
        <p:grpSpPr>
          <a:xfrm>
            <a:off x="16685427" y="-566437"/>
            <a:ext cx="837129" cy="1639743"/>
            <a:chOff x="0" y="0"/>
            <a:chExt cx="311820" cy="610783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311820" cy="610783"/>
            </a:xfrm>
            <a:custGeom>
              <a:avLst/>
              <a:gdLst/>
              <a:ahLst/>
              <a:cxnLst/>
              <a:rect l="l" t="t" r="r" b="b"/>
              <a:pathLst>
                <a:path w="311820" h="610783">
                  <a:moveTo>
                    <a:pt x="155910" y="0"/>
                  </a:moveTo>
                  <a:lnTo>
                    <a:pt x="155910" y="0"/>
                  </a:lnTo>
                  <a:cubicBezTo>
                    <a:pt x="197260" y="0"/>
                    <a:pt x="236916" y="16426"/>
                    <a:pt x="266155" y="45665"/>
                  </a:cubicBezTo>
                  <a:cubicBezTo>
                    <a:pt x="295393" y="74904"/>
                    <a:pt x="311820" y="114560"/>
                    <a:pt x="311820" y="155910"/>
                  </a:cubicBezTo>
                  <a:lnTo>
                    <a:pt x="311820" y="454873"/>
                  </a:lnTo>
                  <a:cubicBezTo>
                    <a:pt x="311820" y="496223"/>
                    <a:pt x="295393" y="535879"/>
                    <a:pt x="266155" y="565118"/>
                  </a:cubicBezTo>
                  <a:cubicBezTo>
                    <a:pt x="236916" y="594356"/>
                    <a:pt x="197260" y="610783"/>
                    <a:pt x="155910" y="610783"/>
                  </a:cubicBezTo>
                  <a:lnTo>
                    <a:pt x="155910" y="610783"/>
                  </a:lnTo>
                  <a:cubicBezTo>
                    <a:pt x="114560" y="610783"/>
                    <a:pt x="74904" y="594356"/>
                    <a:pt x="45665" y="565118"/>
                  </a:cubicBezTo>
                  <a:cubicBezTo>
                    <a:pt x="16426" y="535879"/>
                    <a:pt x="0" y="496223"/>
                    <a:pt x="0" y="454873"/>
                  </a:cubicBezTo>
                  <a:lnTo>
                    <a:pt x="0" y="155910"/>
                  </a:lnTo>
                  <a:cubicBezTo>
                    <a:pt x="0" y="114560"/>
                    <a:pt x="16426" y="74904"/>
                    <a:pt x="45665" y="45665"/>
                  </a:cubicBezTo>
                  <a:cubicBezTo>
                    <a:pt x="74904" y="16426"/>
                    <a:pt x="114560" y="0"/>
                    <a:pt x="1559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FFB587"/>
              </a:solidFill>
              <a:prstDash val="solid"/>
              <a:round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38100"/>
              <a:ext cx="311820" cy="648883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5585648" y="-377449"/>
            <a:ext cx="1369546" cy="1209196"/>
            <a:chOff x="0" y="0"/>
            <a:chExt cx="510138" cy="45041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510138" cy="450410"/>
            </a:xfrm>
            <a:custGeom>
              <a:avLst/>
              <a:gdLst/>
              <a:ahLst/>
              <a:cxnLst/>
              <a:rect l="l" t="t" r="r" b="b"/>
              <a:pathLst>
                <a:path w="510138" h="450410">
                  <a:moveTo>
                    <a:pt x="209158" y="0"/>
                  </a:moveTo>
                  <a:lnTo>
                    <a:pt x="300980" y="0"/>
                  </a:lnTo>
                  <a:cubicBezTo>
                    <a:pt x="356452" y="0"/>
                    <a:pt x="409652" y="22036"/>
                    <a:pt x="448877" y="61261"/>
                  </a:cubicBezTo>
                  <a:cubicBezTo>
                    <a:pt x="488102" y="100486"/>
                    <a:pt x="510138" y="153686"/>
                    <a:pt x="510138" y="209158"/>
                  </a:cubicBezTo>
                  <a:lnTo>
                    <a:pt x="510138" y="241252"/>
                  </a:lnTo>
                  <a:cubicBezTo>
                    <a:pt x="510138" y="356767"/>
                    <a:pt x="416495" y="450410"/>
                    <a:pt x="300980" y="450410"/>
                  </a:cubicBezTo>
                  <a:lnTo>
                    <a:pt x="209158" y="450410"/>
                  </a:lnTo>
                  <a:cubicBezTo>
                    <a:pt x="93643" y="450410"/>
                    <a:pt x="0" y="356767"/>
                    <a:pt x="0" y="241252"/>
                  </a:cubicBezTo>
                  <a:lnTo>
                    <a:pt x="0" y="209158"/>
                  </a:lnTo>
                  <a:cubicBezTo>
                    <a:pt x="0" y="93643"/>
                    <a:pt x="93643" y="0"/>
                    <a:pt x="20915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082C6"/>
              </a:solidFill>
              <a:prstDash val="solid"/>
              <a:round/>
            </a:ln>
          </p:spPr>
        </p:sp>
        <p:sp>
          <p:nvSpPr>
            <p:cNvPr id="65" name="TextBox 65"/>
            <p:cNvSpPr txBox="1"/>
            <p:nvPr/>
          </p:nvSpPr>
          <p:spPr>
            <a:xfrm>
              <a:off x="0" y="-38100"/>
              <a:ext cx="510138" cy="48851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7245037" y="-337049"/>
            <a:ext cx="2098531" cy="1180967"/>
            <a:chOff x="0" y="0"/>
            <a:chExt cx="781675" cy="439895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781675" cy="439895"/>
            </a:xfrm>
            <a:custGeom>
              <a:avLst/>
              <a:gdLst/>
              <a:ahLst/>
              <a:cxnLst/>
              <a:rect l="l" t="t" r="r" b="b"/>
              <a:pathLst>
                <a:path w="781675" h="439895">
                  <a:moveTo>
                    <a:pt x="136501" y="0"/>
                  </a:moveTo>
                  <a:lnTo>
                    <a:pt x="645174" y="0"/>
                  </a:lnTo>
                  <a:cubicBezTo>
                    <a:pt x="681377" y="0"/>
                    <a:pt x="716096" y="14381"/>
                    <a:pt x="741695" y="39980"/>
                  </a:cubicBezTo>
                  <a:cubicBezTo>
                    <a:pt x="767294" y="65579"/>
                    <a:pt x="781675" y="100298"/>
                    <a:pt x="781675" y="136501"/>
                  </a:cubicBezTo>
                  <a:lnTo>
                    <a:pt x="781675" y="303394"/>
                  </a:lnTo>
                  <a:cubicBezTo>
                    <a:pt x="781675" y="378781"/>
                    <a:pt x="720562" y="439895"/>
                    <a:pt x="645174" y="439895"/>
                  </a:cubicBezTo>
                  <a:lnTo>
                    <a:pt x="136501" y="439895"/>
                  </a:lnTo>
                  <a:cubicBezTo>
                    <a:pt x="100298" y="439895"/>
                    <a:pt x="65579" y="425513"/>
                    <a:pt x="39980" y="399914"/>
                  </a:cubicBezTo>
                  <a:cubicBezTo>
                    <a:pt x="14381" y="374316"/>
                    <a:pt x="0" y="339596"/>
                    <a:pt x="0" y="303394"/>
                  </a:cubicBezTo>
                  <a:lnTo>
                    <a:pt x="0" y="136501"/>
                  </a:lnTo>
                  <a:cubicBezTo>
                    <a:pt x="0" y="61113"/>
                    <a:pt x="61113" y="0"/>
                    <a:pt x="1365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3989E"/>
              </a:solidFill>
              <a:prstDash val="solid"/>
              <a:round/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0" y="-38100"/>
              <a:ext cx="781675" cy="477995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sp>
        <p:nvSpPr>
          <p:cNvPr id="69" name="Freeform 69"/>
          <p:cNvSpPr/>
          <p:nvPr/>
        </p:nvSpPr>
        <p:spPr>
          <a:xfrm>
            <a:off x="1028700" y="9030098"/>
            <a:ext cx="2048030" cy="750740"/>
          </a:xfrm>
          <a:custGeom>
            <a:avLst/>
            <a:gdLst/>
            <a:ahLst/>
            <a:cxnLst/>
            <a:rect l="l" t="t" r="r" b="b"/>
            <a:pathLst>
              <a:path w="2048030" h="750740">
                <a:moveTo>
                  <a:pt x="0" y="0"/>
                </a:moveTo>
                <a:lnTo>
                  <a:pt x="2048030" y="0"/>
                </a:lnTo>
                <a:lnTo>
                  <a:pt x="2048030" y="750741"/>
                </a:lnTo>
                <a:lnTo>
                  <a:pt x="0" y="7507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70" name="Imagem 69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DDDB3DC6-621E-1284-C53C-BCD12F14B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1863" y="3703877"/>
            <a:ext cx="7511273" cy="326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76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9222" b="-9222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00119" y="2312274"/>
            <a:ext cx="15598604" cy="9525"/>
          </a:xfrm>
          <a:prstGeom prst="line">
            <a:avLst/>
          </a:prstGeom>
          <a:ln w="47625" cap="rnd">
            <a:solidFill>
              <a:srgbClr val="0A397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6402039" y="1518243"/>
            <a:ext cx="828686" cy="841657"/>
            <a:chOff x="0" y="0"/>
            <a:chExt cx="363594" cy="36928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3594" cy="369285"/>
            </a:xfrm>
            <a:custGeom>
              <a:avLst/>
              <a:gdLst/>
              <a:ahLst/>
              <a:cxnLst/>
              <a:rect l="l" t="t" r="r" b="b"/>
              <a:pathLst>
                <a:path w="363594" h="369285">
                  <a:moveTo>
                    <a:pt x="177506" y="0"/>
                  </a:moveTo>
                  <a:lnTo>
                    <a:pt x="186088" y="0"/>
                  </a:lnTo>
                  <a:cubicBezTo>
                    <a:pt x="233165" y="0"/>
                    <a:pt x="278315" y="18701"/>
                    <a:pt x="311603" y="51990"/>
                  </a:cubicBezTo>
                  <a:cubicBezTo>
                    <a:pt x="344892" y="85279"/>
                    <a:pt x="363594" y="130428"/>
                    <a:pt x="363594" y="177506"/>
                  </a:cubicBezTo>
                  <a:lnTo>
                    <a:pt x="363594" y="191779"/>
                  </a:lnTo>
                  <a:cubicBezTo>
                    <a:pt x="363594" y="238856"/>
                    <a:pt x="344892" y="284006"/>
                    <a:pt x="311603" y="317294"/>
                  </a:cubicBezTo>
                  <a:cubicBezTo>
                    <a:pt x="278315" y="350583"/>
                    <a:pt x="233165" y="369285"/>
                    <a:pt x="186088" y="369285"/>
                  </a:cubicBezTo>
                  <a:lnTo>
                    <a:pt x="177506" y="369285"/>
                  </a:lnTo>
                  <a:cubicBezTo>
                    <a:pt x="130428" y="369285"/>
                    <a:pt x="85279" y="350583"/>
                    <a:pt x="51990" y="317294"/>
                  </a:cubicBezTo>
                  <a:cubicBezTo>
                    <a:pt x="18701" y="284006"/>
                    <a:pt x="0" y="238856"/>
                    <a:pt x="0" y="191779"/>
                  </a:cubicBezTo>
                  <a:lnTo>
                    <a:pt x="0" y="177506"/>
                  </a:lnTo>
                  <a:cubicBezTo>
                    <a:pt x="0" y="130428"/>
                    <a:pt x="18701" y="85279"/>
                    <a:pt x="51990" y="51990"/>
                  </a:cubicBezTo>
                  <a:cubicBezTo>
                    <a:pt x="85279" y="18701"/>
                    <a:pt x="130428" y="0"/>
                    <a:pt x="177506" y="0"/>
                  </a:cubicBezTo>
                  <a:close/>
                </a:path>
              </a:pathLst>
            </a:custGeom>
            <a:solidFill>
              <a:srgbClr val="0A397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363594" cy="426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50">
                  <a:solidFill>
                    <a:srgbClr val="FFFFFF"/>
                  </a:solidFill>
                  <a:latin typeface="Open Sans Extra Bold"/>
                  <a:ea typeface="Open Sans Extra Bold"/>
                  <a:cs typeface="Open Sans Extra Bold"/>
                </a:rPr>
                <a:t>15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1685" y="1511000"/>
            <a:ext cx="15645982" cy="559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10"/>
              </a:lnSpc>
            </a:pPr>
            <a:r>
              <a:rPr lang="pt-BR" sz="3250">
                <a:solidFill>
                  <a:srgbClr val="000000"/>
                </a:solidFill>
                <a:latin typeface="Poppins ExtraBold"/>
                <a:ea typeface="+mn-lt"/>
                <a:cs typeface="+mn-lt"/>
              </a:rPr>
              <a:t>7. </a:t>
            </a:r>
            <a:r>
              <a:rPr lang="pt-BR" sz="2800">
                <a:solidFill>
                  <a:srgbClr val="000000"/>
                </a:solidFill>
                <a:latin typeface="Poppins ExtraBold"/>
                <a:ea typeface="+mn-lt"/>
                <a:cs typeface="+mn-lt"/>
              </a:rPr>
              <a:t>Atualização da ferramenta de integração CENTS-SOF (Ajustes Celebrados)</a:t>
            </a:r>
            <a:endParaRPr lang="pt-BR" sz="3200">
              <a:solidFill>
                <a:srgbClr val="000000"/>
              </a:solidFill>
              <a:latin typeface="Poppins ExtraBold"/>
              <a:cs typeface="Poppi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4446" y="3082501"/>
            <a:ext cx="16099744" cy="29990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200">
                <a:solidFill>
                  <a:srgbClr val="000000"/>
                </a:solidFill>
                <a:latin typeface="Poppins"/>
                <a:cs typeface="Poppins"/>
              </a:rPr>
              <a:t>Fomos informados de que alguns contratos firmados entre os Órgãos e as entidades (termos de colaboração, fomento...) não estão aparecendo na plataforma do CENTS, impossibilitando o preenchimento de informações e a inclusão das prestações de contas.</a:t>
            </a:r>
            <a:endParaRPr lang="pt-BR"/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endParaRPr lang="pt-BR" sz="2200">
              <a:solidFill>
                <a:srgbClr val="000000"/>
              </a:solidFill>
              <a:latin typeface="Poppins"/>
              <a:cs typeface="Poppins"/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200">
                <a:solidFill>
                  <a:srgbClr val="000000"/>
                </a:solidFill>
                <a:latin typeface="Poppins"/>
                <a:cs typeface="Poppins"/>
              </a:rPr>
              <a:t>Acionamos a Prodam para a atualização do mecanismo de integração e ele está em processo de execução. Muito em breve será finalizado e todas as parcerias voltarão à aparecer.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9050" y="-954067"/>
            <a:ext cx="8078533" cy="1965283"/>
            <a:chOff x="0" y="0"/>
            <a:chExt cx="10771377" cy="2620378"/>
          </a:xfrm>
        </p:grpSpPr>
        <p:grpSp>
          <p:nvGrpSpPr>
            <p:cNvPr id="11" name="Group 11"/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7926"/>
                </a:solidFill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A3979"/>
                </a:solidFill>
                <a:prstDash val="solid"/>
                <a:round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3989E"/>
                </a:solidFill>
                <a:prstDash val="solid"/>
                <a:round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0AFEF"/>
                </a:solidFill>
                <a:prstDash val="solid"/>
                <a:round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7868983" y="-917030"/>
            <a:ext cx="8078533" cy="1965283"/>
            <a:chOff x="0" y="0"/>
            <a:chExt cx="10771377" cy="2620378"/>
          </a:xfrm>
        </p:grpSpPr>
        <p:grpSp>
          <p:nvGrpSpPr>
            <p:cNvPr id="36" name="Group 36"/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B587"/>
                </a:solidFill>
                <a:prstDash val="solid"/>
                <a:round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3368B2"/>
                </a:solidFill>
                <a:prstDash val="solid"/>
                <a:round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85B0EB"/>
                </a:solidFill>
                <a:prstDash val="solid"/>
                <a:round/>
              </a:ln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DAC3"/>
                </a:solidFill>
                <a:prstDash val="solid"/>
                <a:round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C6DEFF"/>
                </a:solidFill>
                <a:prstDash val="solid"/>
                <a:round/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60" name="Group 60"/>
          <p:cNvGrpSpPr/>
          <p:nvPr/>
        </p:nvGrpSpPr>
        <p:grpSpPr>
          <a:xfrm>
            <a:off x="16685427" y="-566437"/>
            <a:ext cx="837129" cy="1639743"/>
            <a:chOff x="0" y="0"/>
            <a:chExt cx="311820" cy="610783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311820" cy="610783"/>
            </a:xfrm>
            <a:custGeom>
              <a:avLst/>
              <a:gdLst/>
              <a:ahLst/>
              <a:cxnLst/>
              <a:rect l="l" t="t" r="r" b="b"/>
              <a:pathLst>
                <a:path w="311820" h="610783">
                  <a:moveTo>
                    <a:pt x="155910" y="0"/>
                  </a:moveTo>
                  <a:lnTo>
                    <a:pt x="155910" y="0"/>
                  </a:lnTo>
                  <a:cubicBezTo>
                    <a:pt x="197260" y="0"/>
                    <a:pt x="236916" y="16426"/>
                    <a:pt x="266155" y="45665"/>
                  </a:cubicBezTo>
                  <a:cubicBezTo>
                    <a:pt x="295393" y="74904"/>
                    <a:pt x="311820" y="114560"/>
                    <a:pt x="311820" y="155910"/>
                  </a:cubicBezTo>
                  <a:lnTo>
                    <a:pt x="311820" y="454873"/>
                  </a:lnTo>
                  <a:cubicBezTo>
                    <a:pt x="311820" y="496223"/>
                    <a:pt x="295393" y="535879"/>
                    <a:pt x="266155" y="565118"/>
                  </a:cubicBezTo>
                  <a:cubicBezTo>
                    <a:pt x="236916" y="594356"/>
                    <a:pt x="197260" y="610783"/>
                    <a:pt x="155910" y="610783"/>
                  </a:cubicBezTo>
                  <a:lnTo>
                    <a:pt x="155910" y="610783"/>
                  </a:lnTo>
                  <a:cubicBezTo>
                    <a:pt x="114560" y="610783"/>
                    <a:pt x="74904" y="594356"/>
                    <a:pt x="45665" y="565118"/>
                  </a:cubicBezTo>
                  <a:cubicBezTo>
                    <a:pt x="16426" y="535879"/>
                    <a:pt x="0" y="496223"/>
                    <a:pt x="0" y="454873"/>
                  </a:cubicBezTo>
                  <a:lnTo>
                    <a:pt x="0" y="155910"/>
                  </a:lnTo>
                  <a:cubicBezTo>
                    <a:pt x="0" y="114560"/>
                    <a:pt x="16426" y="74904"/>
                    <a:pt x="45665" y="45665"/>
                  </a:cubicBezTo>
                  <a:cubicBezTo>
                    <a:pt x="74904" y="16426"/>
                    <a:pt x="114560" y="0"/>
                    <a:pt x="1559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FFB587"/>
              </a:solidFill>
              <a:prstDash val="solid"/>
              <a:round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38100"/>
              <a:ext cx="311820" cy="648883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5585648" y="-377449"/>
            <a:ext cx="1369546" cy="1209196"/>
            <a:chOff x="0" y="0"/>
            <a:chExt cx="510138" cy="45041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510138" cy="450410"/>
            </a:xfrm>
            <a:custGeom>
              <a:avLst/>
              <a:gdLst/>
              <a:ahLst/>
              <a:cxnLst/>
              <a:rect l="l" t="t" r="r" b="b"/>
              <a:pathLst>
                <a:path w="510138" h="450410">
                  <a:moveTo>
                    <a:pt x="209158" y="0"/>
                  </a:moveTo>
                  <a:lnTo>
                    <a:pt x="300980" y="0"/>
                  </a:lnTo>
                  <a:cubicBezTo>
                    <a:pt x="356452" y="0"/>
                    <a:pt x="409652" y="22036"/>
                    <a:pt x="448877" y="61261"/>
                  </a:cubicBezTo>
                  <a:cubicBezTo>
                    <a:pt x="488102" y="100486"/>
                    <a:pt x="510138" y="153686"/>
                    <a:pt x="510138" y="209158"/>
                  </a:cubicBezTo>
                  <a:lnTo>
                    <a:pt x="510138" y="241252"/>
                  </a:lnTo>
                  <a:cubicBezTo>
                    <a:pt x="510138" y="356767"/>
                    <a:pt x="416495" y="450410"/>
                    <a:pt x="300980" y="450410"/>
                  </a:cubicBezTo>
                  <a:lnTo>
                    <a:pt x="209158" y="450410"/>
                  </a:lnTo>
                  <a:cubicBezTo>
                    <a:pt x="93643" y="450410"/>
                    <a:pt x="0" y="356767"/>
                    <a:pt x="0" y="241252"/>
                  </a:cubicBezTo>
                  <a:lnTo>
                    <a:pt x="0" y="209158"/>
                  </a:lnTo>
                  <a:cubicBezTo>
                    <a:pt x="0" y="93643"/>
                    <a:pt x="93643" y="0"/>
                    <a:pt x="20915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082C6"/>
              </a:solidFill>
              <a:prstDash val="solid"/>
              <a:round/>
            </a:ln>
          </p:spPr>
        </p:sp>
        <p:sp>
          <p:nvSpPr>
            <p:cNvPr id="65" name="TextBox 65"/>
            <p:cNvSpPr txBox="1"/>
            <p:nvPr/>
          </p:nvSpPr>
          <p:spPr>
            <a:xfrm>
              <a:off x="0" y="-38100"/>
              <a:ext cx="510138" cy="48851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7245037" y="-337049"/>
            <a:ext cx="2098531" cy="1180967"/>
            <a:chOff x="0" y="0"/>
            <a:chExt cx="781675" cy="439895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781675" cy="439895"/>
            </a:xfrm>
            <a:custGeom>
              <a:avLst/>
              <a:gdLst/>
              <a:ahLst/>
              <a:cxnLst/>
              <a:rect l="l" t="t" r="r" b="b"/>
              <a:pathLst>
                <a:path w="781675" h="439895">
                  <a:moveTo>
                    <a:pt x="136501" y="0"/>
                  </a:moveTo>
                  <a:lnTo>
                    <a:pt x="645174" y="0"/>
                  </a:lnTo>
                  <a:cubicBezTo>
                    <a:pt x="681377" y="0"/>
                    <a:pt x="716096" y="14381"/>
                    <a:pt x="741695" y="39980"/>
                  </a:cubicBezTo>
                  <a:cubicBezTo>
                    <a:pt x="767294" y="65579"/>
                    <a:pt x="781675" y="100298"/>
                    <a:pt x="781675" y="136501"/>
                  </a:cubicBezTo>
                  <a:lnTo>
                    <a:pt x="781675" y="303394"/>
                  </a:lnTo>
                  <a:cubicBezTo>
                    <a:pt x="781675" y="378781"/>
                    <a:pt x="720562" y="439895"/>
                    <a:pt x="645174" y="439895"/>
                  </a:cubicBezTo>
                  <a:lnTo>
                    <a:pt x="136501" y="439895"/>
                  </a:lnTo>
                  <a:cubicBezTo>
                    <a:pt x="100298" y="439895"/>
                    <a:pt x="65579" y="425513"/>
                    <a:pt x="39980" y="399914"/>
                  </a:cubicBezTo>
                  <a:cubicBezTo>
                    <a:pt x="14381" y="374316"/>
                    <a:pt x="0" y="339596"/>
                    <a:pt x="0" y="303394"/>
                  </a:cubicBezTo>
                  <a:lnTo>
                    <a:pt x="0" y="136501"/>
                  </a:lnTo>
                  <a:cubicBezTo>
                    <a:pt x="0" y="61113"/>
                    <a:pt x="61113" y="0"/>
                    <a:pt x="1365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3989E"/>
              </a:solidFill>
              <a:prstDash val="solid"/>
              <a:round/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0" y="-38100"/>
              <a:ext cx="781675" cy="477995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sp>
        <p:nvSpPr>
          <p:cNvPr id="69" name="Freeform 69"/>
          <p:cNvSpPr/>
          <p:nvPr/>
        </p:nvSpPr>
        <p:spPr>
          <a:xfrm>
            <a:off x="1028700" y="9030098"/>
            <a:ext cx="2048030" cy="750740"/>
          </a:xfrm>
          <a:custGeom>
            <a:avLst/>
            <a:gdLst/>
            <a:ahLst/>
            <a:cxnLst/>
            <a:rect l="l" t="t" r="r" b="b"/>
            <a:pathLst>
              <a:path w="2048030" h="750740">
                <a:moveTo>
                  <a:pt x="0" y="0"/>
                </a:moveTo>
                <a:lnTo>
                  <a:pt x="2048030" y="0"/>
                </a:lnTo>
                <a:lnTo>
                  <a:pt x="2048030" y="750741"/>
                </a:lnTo>
                <a:lnTo>
                  <a:pt x="0" y="7507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31414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9222" b="-922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773055" y="2866045"/>
            <a:ext cx="7896000" cy="2911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471"/>
              </a:lnSpc>
            </a:pPr>
            <a:r>
              <a:rPr lang="pt-BR" sz="8600">
                <a:solidFill>
                  <a:srgbClr val="000000"/>
                </a:solidFill>
                <a:latin typeface="League Spartan Bold"/>
              </a:rPr>
              <a:t>Melhorias - COPATS</a:t>
            </a:r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-1200871" y="-1238987"/>
            <a:ext cx="10344871" cy="8850933"/>
            <a:chOff x="0" y="0"/>
            <a:chExt cx="13793161" cy="11801244"/>
          </a:xfrm>
        </p:grpSpPr>
        <p:grpSp>
          <p:nvGrpSpPr>
            <p:cNvPr id="5" name="Group 5"/>
            <p:cNvGrpSpPr/>
            <p:nvPr/>
          </p:nvGrpSpPr>
          <p:grpSpPr>
            <a:xfrm>
              <a:off x="5592160" y="3365837"/>
              <a:ext cx="8201001" cy="6461744"/>
              <a:chOff x="0" y="0"/>
              <a:chExt cx="2167467" cy="170779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167467" cy="1707793"/>
              </a:xfrm>
              <a:custGeom>
                <a:avLst/>
                <a:gdLst/>
                <a:ahLst/>
                <a:cxnLst/>
                <a:rect l="l" t="t" r="r" b="b"/>
                <a:pathLst>
                  <a:path w="2167467" h="1707793">
                    <a:moveTo>
                      <a:pt x="47363" y="0"/>
                    </a:moveTo>
                    <a:lnTo>
                      <a:pt x="2120104" y="0"/>
                    </a:lnTo>
                    <a:cubicBezTo>
                      <a:pt x="2146262" y="0"/>
                      <a:pt x="2167467" y="21205"/>
                      <a:pt x="2167467" y="47363"/>
                    </a:cubicBezTo>
                    <a:lnTo>
                      <a:pt x="2167467" y="1660430"/>
                    </a:lnTo>
                    <a:cubicBezTo>
                      <a:pt x="2167467" y="1672992"/>
                      <a:pt x="2162477" y="1685039"/>
                      <a:pt x="2153595" y="1693921"/>
                    </a:cubicBezTo>
                    <a:cubicBezTo>
                      <a:pt x="2144712" y="1702803"/>
                      <a:pt x="2132665" y="1707793"/>
                      <a:pt x="2120104" y="1707793"/>
                    </a:cubicBezTo>
                    <a:lnTo>
                      <a:pt x="47363" y="1707793"/>
                    </a:lnTo>
                    <a:cubicBezTo>
                      <a:pt x="21205" y="1707793"/>
                      <a:pt x="0" y="1686588"/>
                      <a:pt x="0" y="1660430"/>
                    </a:cubicBezTo>
                    <a:lnTo>
                      <a:pt x="0" y="47363"/>
                    </a:lnTo>
                    <a:cubicBezTo>
                      <a:pt x="0" y="21205"/>
                      <a:pt x="21205" y="0"/>
                      <a:pt x="473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082C6"/>
                </a:solidFill>
                <a:prstDash val="solid"/>
                <a:round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2167467" cy="17458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591986" y="4719538"/>
              <a:ext cx="6787491" cy="7081706"/>
              <a:chOff x="0" y="0"/>
              <a:chExt cx="1793886" cy="187164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793886" cy="1871645"/>
              </a:xfrm>
              <a:custGeom>
                <a:avLst/>
                <a:gdLst/>
                <a:ahLst/>
                <a:cxnLst/>
                <a:rect l="l" t="t" r="r" b="b"/>
                <a:pathLst>
                  <a:path w="1793886" h="1871645">
                    <a:moveTo>
                      <a:pt x="57226" y="0"/>
                    </a:moveTo>
                    <a:lnTo>
                      <a:pt x="1736660" y="0"/>
                    </a:lnTo>
                    <a:cubicBezTo>
                      <a:pt x="1768265" y="0"/>
                      <a:pt x="1793886" y="25621"/>
                      <a:pt x="1793886" y="57226"/>
                    </a:cubicBezTo>
                    <a:lnTo>
                      <a:pt x="1793886" y="1814419"/>
                    </a:lnTo>
                    <a:cubicBezTo>
                      <a:pt x="1793886" y="1829596"/>
                      <a:pt x="1787857" y="1844152"/>
                      <a:pt x="1777125" y="1854884"/>
                    </a:cubicBezTo>
                    <a:cubicBezTo>
                      <a:pt x="1766393" y="1865616"/>
                      <a:pt x="1751837" y="1871645"/>
                      <a:pt x="1736660" y="1871645"/>
                    </a:cubicBezTo>
                    <a:lnTo>
                      <a:pt x="57226" y="1871645"/>
                    </a:lnTo>
                    <a:cubicBezTo>
                      <a:pt x="42049" y="1871645"/>
                      <a:pt x="27493" y="1865616"/>
                      <a:pt x="16761" y="1854884"/>
                    </a:cubicBezTo>
                    <a:cubicBezTo>
                      <a:pt x="6029" y="1844152"/>
                      <a:pt x="0" y="1829596"/>
                      <a:pt x="0" y="1814419"/>
                    </a:cubicBezTo>
                    <a:lnTo>
                      <a:pt x="0" y="57226"/>
                    </a:lnTo>
                    <a:cubicBezTo>
                      <a:pt x="0" y="42049"/>
                      <a:pt x="6029" y="27493"/>
                      <a:pt x="16761" y="16761"/>
                    </a:cubicBezTo>
                    <a:cubicBezTo>
                      <a:pt x="27493" y="6029"/>
                      <a:pt x="42049" y="0"/>
                      <a:pt x="5722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1793886" cy="19097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0" y="0"/>
              <a:ext cx="6787491" cy="7081706"/>
              <a:chOff x="0" y="0"/>
              <a:chExt cx="1793886" cy="187164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793886" cy="1871645"/>
              </a:xfrm>
              <a:custGeom>
                <a:avLst/>
                <a:gdLst/>
                <a:ahLst/>
                <a:cxnLst/>
                <a:rect l="l" t="t" r="r" b="b"/>
                <a:pathLst>
                  <a:path w="1793886" h="1871645">
                    <a:moveTo>
                      <a:pt x="57226" y="0"/>
                    </a:moveTo>
                    <a:lnTo>
                      <a:pt x="1736660" y="0"/>
                    </a:lnTo>
                    <a:cubicBezTo>
                      <a:pt x="1768265" y="0"/>
                      <a:pt x="1793886" y="25621"/>
                      <a:pt x="1793886" y="57226"/>
                    </a:cubicBezTo>
                    <a:lnTo>
                      <a:pt x="1793886" y="1814419"/>
                    </a:lnTo>
                    <a:cubicBezTo>
                      <a:pt x="1793886" y="1829596"/>
                      <a:pt x="1787857" y="1844152"/>
                      <a:pt x="1777125" y="1854884"/>
                    </a:cubicBezTo>
                    <a:cubicBezTo>
                      <a:pt x="1766393" y="1865616"/>
                      <a:pt x="1751837" y="1871645"/>
                      <a:pt x="1736660" y="1871645"/>
                    </a:cubicBezTo>
                    <a:lnTo>
                      <a:pt x="57226" y="1871645"/>
                    </a:lnTo>
                    <a:cubicBezTo>
                      <a:pt x="42049" y="1871645"/>
                      <a:pt x="27493" y="1865616"/>
                      <a:pt x="16761" y="1854884"/>
                    </a:cubicBezTo>
                    <a:cubicBezTo>
                      <a:pt x="6029" y="1844152"/>
                      <a:pt x="0" y="1829596"/>
                      <a:pt x="0" y="1814419"/>
                    </a:cubicBezTo>
                    <a:lnTo>
                      <a:pt x="0" y="57226"/>
                    </a:lnTo>
                    <a:cubicBezTo>
                      <a:pt x="0" y="42049"/>
                      <a:pt x="6029" y="27493"/>
                      <a:pt x="16761" y="16761"/>
                    </a:cubicBezTo>
                    <a:cubicBezTo>
                      <a:pt x="27493" y="6029"/>
                      <a:pt x="42049" y="0"/>
                      <a:pt x="5722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3989E"/>
                </a:solidFill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1793886" cy="19097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sp>
        <p:nvSpPr>
          <p:cNvPr id="14" name="Freeform 14"/>
          <p:cNvSpPr/>
          <p:nvPr/>
        </p:nvSpPr>
        <p:spPr>
          <a:xfrm>
            <a:off x="1028700" y="9030098"/>
            <a:ext cx="2048030" cy="750740"/>
          </a:xfrm>
          <a:custGeom>
            <a:avLst/>
            <a:gdLst/>
            <a:ahLst/>
            <a:cxnLst/>
            <a:rect l="l" t="t" r="r" b="b"/>
            <a:pathLst>
              <a:path w="2048030" h="750740">
                <a:moveTo>
                  <a:pt x="0" y="0"/>
                </a:moveTo>
                <a:lnTo>
                  <a:pt x="2048030" y="0"/>
                </a:lnTo>
                <a:lnTo>
                  <a:pt x="2048030" y="750741"/>
                </a:lnTo>
                <a:lnTo>
                  <a:pt x="0" y="7507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42338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545" y="-1731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9222" b="-9222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00119" y="2312274"/>
            <a:ext cx="15598604" cy="9525"/>
          </a:xfrm>
          <a:prstGeom prst="line">
            <a:avLst/>
          </a:prstGeom>
          <a:ln w="47625" cap="rnd">
            <a:solidFill>
              <a:srgbClr val="0A397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6402039" y="1518243"/>
            <a:ext cx="828686" cy="841657"/>
            <a:chOff x="0" y="0"/>
            <a:chExt cx="363594" cy="36928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3594" cy="369285"/>
            </a:xfrm>
            <a:custGeom>
              <a:avLst/>
              <a:gdLst/>
              <a:ahLst/>
              <a:cxnLst/>
              <a:rect l="l" t="t" r="r" b="b"/>
              <a:pathLst>
                <a:path w="363594" h="369285">
                  <a:moveTo>
                    <a:pt x="177506" y="0"/>
                  </a:moveTo>
                  <a:lnTo>
                    <a:pt x="186088" y="0"/>
                  </a:lnTo>
                  <a:cubicBezTo>
                    <a:pt x="233165" y="0"/>
                    <a:pt x="278315" y="18701"/>
                    <a:pt x="311603" y="51990"/>
                  </a:cubicBezTo>
                  <a:cubicBezTo>
                    <a:pt x="344892" y="85279"/>
                    <a:pt x="363594" y="130428"/>
                    <a:pt x="363594" y="177506"/>
                  </a:cubicBezTo>
                  <a:lnTo>
                    <a:pt x="363594" y="191779"/>
                  </a:lnTo>
                  <a:cubicBezTo>
                    <a:pt x="363594" y="238856"/>
                    <a:pt x="344892" y="284006"/>
                    <a:pt x="311603" y="317294"/>
                  </a:cubicBezTo>
                  <a:cubicBezTo>
                    <a:pt x="278315" y="350583"/>
                    <a:pt x="233165" y="369285"/>
                    <a:pt x="186088" y="369285"/>
                  </a:cubicBezTo>
                  <a:lnTo>
                    <a:pt x="177506" y="369285"/>
                  </a:lnTo>
                  <a:cubicBezTo>
                    <a:pt x="130428" y="369285"/>
                    <a:pt x="85279" y="350583"/>
                    <a:pt x="51990" y="317294"/>
                  </a:cubicBezTo>
                  <a:cubicBezTo>
                    <a:pt x="18701" y="284006"/>
                    <a:pt x="0" y="238856"/>
                    <a:pt x="0" y="191779"/>
                  </a:cubicBezTo>
                  <a:lnTo>
                    <a:pt x="0" y="177506"/>
                  </a:lnTo>
                  <a:cubicBezTo>
                    <a:pt x="0" y="130428"/>
                    <a:pt x="18701" y="85279"/>
                    <a:pt x="51990" y="51990"/>
                  </a:cubicBezTo>
                  <a:cubicBezTo>
                    <a:pt x="85279" y="18701"/>
                    <a:pt x="130428" y="0"/>
                    <a:pt x="177506" y="0"/>
                  </a:cubicBezTo>
                  <a:close/>
                </a:path>
              </a:pathLst>
            </a:custGeom>
            <a:solidFill>
              <a:srgbClr val="0A397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363594" cy="426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50">
                  <a:solidFill>
                    <a:srgbClr val="FFFFFF"/>
                  </a:solidFill>
                  <a:latin typeface="Open Sans Extra Bold"/>
                  <a:ea typeface="Open Sans Extra Bold"/>
                  <a:cs typeface="Open Sans Extra Bold"/>
                </a:rPr>
                <a:t>16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1685" y="1511000"/>
            <a:ext cx="15236229" cy="559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10"/>
              </a:lnSpc>
            </a:pPr>
            <a:r>
              <a:rPr lang="pt-BR" sz="3250">
                <a:solidFill>
                  <a:srgbClr val="000000"/>
                </a:solidFill>
                <a:latin typeface="Poppins Bold"/>
              </a:rPr>
              <a:t>1. Abertura de Linha em qualquer cadastro (</a:t>
            </a:r>
            <a:r>
              <a:rPr lang="pt-BR" sz="3250" err="1">
                <a:solidFill>
                  <a:srgbClr val="000000"/>
                </a:solidFill>
                <a:latin typeface="Poppins Bold"/>
              </a:rPr>
              <a:t>ex</a:t>
            </a:r>
            <a:r>
              <a:rPr lang="pt-BR" sz="3250">
                <a:solidFill>
                  <a:srgbClr val="000000"/>
                </a:solidFill>
                <a:latin typeface="Poppins Bold"/>
              </a:rPr>
              <a:t>: desistência)</a:t>
            </a:r>
            <a:endParaRPr lang="pt-BR" sz="3250">
              <a:solidFill>
                <a:srgbClr val="000000"/>
              </a:solidFill>
              <a:latin typeface="Poppins Bold"/>
              <a:cs typeface="Poppi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694" y="2951145"/>
            <a:ext cx="15795207" cy="53355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400">
                <a:solidFill>
                  <a:srgbClr val="000000"/>
                </a:solidFill>
                <a:latin typeface="Poppins"/>
                <a:cs typeface="Poppins"/>
              </a:rPr>
              <a:t>Anteriormente, em cadastros que possuíam uma única linha aberta e com o status "desistência", não era possível a abertura de uma nova linha por COPATS (erro do sistema);</a:t>
            </a:r>
            <a:endParaRPr lang="pt-BR"/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endParaRPr lang="pt-BR" sz="2400">
              <a:solidFill>
                <a:srgbClr val="000000"/>
              </a:solidFill>
              <a:latin typeface="Poppins"/>
              <a:cs typeface="Poppins"/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400">
                <a:solidFill>
                  <a:srgbClr val="000000"/>
                </a:solidFill>
                <a:latin typeface="Poppins"/>
                <a:cs typeface="Poppins"/>
              </a:rPr>
              <a:t>Além disso, entidades que queriam se qualificar como Organizações Sociais (OS) também precisavam abrir uma nova linha, mesmo que já tivessem um cadastro aprovado como Organização da Sociedade Civil (OSC);.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endParaRPr lang="pt-BR" sz="2400">
              <a:solidFill>
                <a:srgbClr val="000000"/>
              </a:solidFill>
              <a:latin typeface="Poppins"/>
              <a:cs typeface="Poppins"/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400">
                <a:solidFill>
                  <a:srgbClr val="000000"/>
                </a:solidFill>
                <a:latin typeface="Poppins"/>
                <a:cs typeface="Poppins"/>
              </a:rPr>
              <a:t>Ambos os problemas listados acima traziam custos à COPATS, porém com essa nova atualização eles foram resolvidos.</a:t>
            </a:r>
          </a:p>
          <a:p>
            <a:pPr marL="285750" indent="-285750" algn="just">
              <a:lnSpc>
                <a:spcPts val="2998"/>
              </a:lnSpc>
              <a:buFont typeface="Arial"/>
              <a:buChar char="•"/>
            </a:pPr>
            <a:endParaRPr lang="en-US" sz="1700">
              <a:solidFill>
                <a:srgbClr val="000000"/>
              </a:solidFill>
              <a:latin typeface="Poppins"/>
              <a:cs typeface="Poppin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9050" y="-954067"/>
            <a:ext cx="8078533" cy="1965283"/>
            <a:chOff x="0" y="0"/>
            <a:chExt cx="10771377" cy="2620378"/>
          </a:xfrm>
        </p:grpSpPr>
        <p:grpSp>
          <p:nvGrpSpPr>
            <p:cNvPr id="11" name="Group 11"/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7926"/>
                </a:solidFill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A3979"/>
                </a:solidFill>
                <a:prstDash val="solid"/>
                <a:round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3989E"/>
                </a:solidFill>
                <a:prstDash val="solid"/>
                <a:round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0AFEF"/>
                </a:solidFill>
                <a:prstDash val="solid"/>
                <a:round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7868983" y="-917030"/>
            <a:ext cx="8078533" cy="1965283"/>
            <a:chOff x="0" y="0"/>
            <a:chExt cx="10771377" cy="2620378"/>
          </a:xfrm>
        </p:grpSpPr>
        <p:grpSp>
          <p:nvGrpSpPr>
            <p:cNvPr id="36" name="Group 36"/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B587"/>
                </a:solidFill>
                <a:prstDash val="solid"/>
                <a:round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3368B2"/>
                </a:solidFill>
                <a:prstDash val="solid"/>
                <a:round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85B0EB"/>
                </a:solidFill>
                <a:prstDash val="solid"/>
                <a:round/>
              </a:ln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DAC3"/>
                </a:solidFill>
                <a:prstDash val="solid"/>
                <a:round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C6DEFF"/>
                </a:solidFill>
                <a:prstDash val="solid"/>
                <a:round/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60" name="Group 60"/>
          <p:cNvGrpSpPr/>
          <p:nvPr/>
        </p:nvGrpSpPr>
        <p:grpSpPr>
          <a:xfrm>
            <a:off x="16685427" y="-566437"/>
            <a:ext cx="837129" cy="1639743"/>
            <a:chOff x="0" y="0"/>
            <a:chExt cx="311820" cy="610783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311820" cy="610783"/>
            </a:xfrm>
            <a:custGeom>
              <a:avLst/>
              <a:gdLst/>
              <a:ahLst/>
              <a:cxnLst/>
              <a:rect l="l" t="t" r="r" b="b"/>
              <a:pathLst>
                <a:path w="311820" h="610783">
                  <a:moveTo>
                    <a:pt x="155910" y="0"/>
                  </a:moveTo>
                  <a:lnTo>
                    <a:pt x="155910" y="0"/>
                  </a:lnTo>
                  <a:cubicBezTo>
                    <a:pt x="197260" y="0"/>
                    <a:pt x="236916" y="16426"/>
                    <a:pt x="266155" y="45665"/>
                  </a:cubicBezTo>
                  <a:cubicBezTo>
                    <a:pt x="295393" y="74904"/>
                    <a:pt x="311820" y="114560"/>
                    <a:pt x="311820" y="155910"/>
                  </a:cubicBezTo>
                  <a:lnTo>
                    <a:pt x="311820" y="454873"/>
                  </a:lnTo>
                  <a:cubicBezTo>
                    <a:pt x="311820" y="496223"/>
                    <a:pt x="295393" y="535879"/>
                    <a:pt x="266155" y="565118"/>
                  </a:cubicBezTo>
                  <a:cubicBezTo>
                    <a:pt x="236916" y="594356"/>
                    <a:pt x="197260" y="610783"/>
                    <a:pt x="155910" y="610783"/>
                  </a:cubicBezTo>
                  <a:lnTo>
                    <a:pt x="155910" y="610783"/>
                  </a:lnTo>
                  <a:cubicBezTo>
                    <a:pt x="114560" y="610783"/>
                    <a:pt x="74904" y="594356"/>
                    <a:pt x="45665" y="565118"/>
                  </a:cubicBezTo>
                  <a:cubicBezTo>
                    <a:pt x="16426" y="535879"/>
                    <a:pt x="0" y="496223"/>
                    <a:pt x="0" y="454873"/>
                  </a:cubicBezTo>
                  <a:lnTo>
                    <a:pt x="0" y="155910"/>
                  </a:lnTo>
                  <a:cubicBezTo>
                    <a:pt x="0" y="114560"/>
                    <a:pt x="16426" y="74904"/>
                    <a:pt x="45665" y="45665"/>
                  </a:cubicBezTo>
                  <a:cubicBezTo>
                    <a:pt x="74904" y="16426"/>
                    <a:pt x="114560" y="0"/>
                    <a:pt x="1559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FFB587"/>
              </a:solidFill>
              <a:prstDash val="solid"/>
              <a:round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38100"/>
              <a:ext cx="311820" cy="648883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5585648" y="-377449"/>
            <a:ext cx="1369546" cy="1209196"/>
            <a:chOff x="0" y="0"/>
            <a:chExt cx="510138" cy="45041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510138" cy="450410"/>
            </a:xfrm>
            <a:custGeom>
              <a:avLst/>
              <a:gdLst/>
              <a:ahLst/>
              <a:cxnLst/>
              <a:rect l="l" t="t" r="r" b="b"/>
              <a:pathLst>
                <a:path w="510138" h="450410">
                  <a:moveTo>
                    <a:pt x="209158" y="0"/>
                  </a:moveTo>
                  <a:lnTo>
                    <a:pt x="300980" y="0"/>
                  </a:lnTo>
                  <a:cubicBezTo>
                    <a:pt x="356452" y="0"/>
                    <a:pt x="409652" y="22036"/>
                    <a:pt x="448877" y="61261"/>
                  </a:cubicBezTo>
                  <a:cubicBezTo>
                    <a:pt x="488102" y="100486"/>
                    <a:pt x="510138" y="153686"/>
                    <a:pt x="510138" y="209158"/>
                  </a:cubicBezTo>
                  <a:lnTo>
                    <a:pt x="510138" y="241252"/>
                  </a:lnTo>
                  <a:cubicBezTo>
                    <a:pt x="510138" y="356767"/>
                    <a:pt x="416495" y="450410"/>
                    <a:pt x="300980" y="450410"/>
                  </a:cubicBezTo>
                  <a:lnTo>
                    <a:pt x="209158" y="450410"/>
                  </a:lnTo>
                  <a:cubicBezTo>
                    <a:pt x="93643" y="450410"/>
                    <a:pt x="0" y="356767"/>
                    <a:pt x="0" y="241252"/>
                  </a:cubicBezTo>
                  <a:lnTo>
                    <a:pt x="0" y="209158"/>
                  </a:lnTo>
                  <a:cubicBezTo>
                    <a:pt x="0" y="93643"/>
                    <a:pt x="93643" y="0"/>
                    <a:pt x="20915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082C6"/>
              </a:solidFill>
              <a:prstDash val="solid"/>
              <a:round/>
            </a:ln>
          </p:spPr>
        </p:sp>
        <p:sp>
          <p:nvSpPr>
            <p:cNvPr id="65" name="TextBox 65"/>
            <p:cNvSpPr txBox="1"/>
            <p:nvPr/>
          </p:nvSpPr>
          <p:spPr>
            <a:xfrm>
              <a:off x="0" y="-38100"/>
              <a:ext cx="510138" cy="48851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7245037" y="-337049"/>
            <a:ext cx="2098531" cy="1180967"/>
            <a:chOff x="0" y="0"/>
            <a:chExt cx="781675" cy="439895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781675" cy="439895"/>
            </a:xfrm>
            <a:custGeom>
              <a:avLst/>
              <a:gdLst/>
              <a:ahLst/>
              <a:cxnLst/>
              <a:rect l="l" t="t" r="r" b="b"/>
              <a:pathLst>
                <a:path w="781675" h="439895">
                  <a:moveTo>
                    <a:pt x="136501" y="0"/>
                  </a:moveTo>
                  <a:lnTo>
                    <a:pt x="645174" y="0"/>
                  </a:lnTo>
                  <a:cubicBezTo>
                    <a:pt x="681377" y="0"/>
                    <a:pt x="716096" y="14381"/>
                    <a:pt x="741695" y="39980"/>
                  </a:cubicBezTo>
                  <a:cubicBezTo>
                    <a:pt x="767294" y="65579"/>
                    <a:pt x="781675" y="100298"/>
                    <a:pt x="781675" y="136501"/>
                  </a:cubicBezTo>
                  <a:lnTo>
                    <a:pt x="781675" y="303394"/>
                  </a:lnTo>
                  <a:cubicBezTo>
                    <a:pt x="781675" y="378781"/>
                    <a:pt x="720562" y="439895"/>
                    <a:pt x="645174" y="439895"/>
                  </a:cubicBezTo>
                  <a:lnTo>
                    <a:pt x="136501" y="439895"/>
                  </a:lnTo>
                  <a:cubicBezTo>
                    <a:pt x="100298" y="439895"/>
                    <a:pt x="65579" y="425513"/>
                    <a:pt x="39980" y="399914"/>
                  </a:cubicBezTo>
                  <a:cubicBezTo>
                    <a:pt x="14381" y="374316"/>
                    <a:pt x="0" y="339596"/>
                    <a:pt x="0" y="303394"/>
                  </a:cubicBezTo>
                  <a:lnTo>
                    <a:pt x="0" y="136501"/>
                  </a:lnTo>
                  <a:cubicBezTo>
                    <a:pt x="0" y="61113"/>
                    <a:pt x="61113" y="0"/>
                    <a:pt x="1365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3989E"/>
              </a:solidFill>
              <a:prstDash val="solid"/>
              <a:round/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0" y="-38100"/>
              <a:ext cx="781675" cy="477995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sp>
        <p:nvSpPr>
          <p:cNvPr id="69" name="Freeform 69"/>
          <p:cNvSpPr/>
          <p:nvPr/>
        </p:nvSpPr>
        <p:spPr>
          <a:xfrm>
            <a:off x="1028700" y="9030098"/>
            <a:ext cx="2048030" cy="750740"/>
          </a:xfrm>
          <a:custGeom>
            <a:avLst/>
            <a:gdLst/>
            <a:ahLst/>
            <a:cxnLst/>
            <a:rect l="l" t="t" r="r" b="b"/>
            <a:pathLst>
              <a:path w="2048030" h="750740">
                <a:moveTo>
                  <a:pt x="0" y="0"/>
                </a:moveTo>
                <a:lnTo>
                  <a:pt x="2048030" y="0"/>
                </a:lnTo>
                <a:lnTo>
                  <a:pt x="2048030" y="750741"/>
                </a:lnTo>
                <a:lnTo>
                  <a:pt x="0" y="7507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322158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9222" b="-9222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00119" y="2312274"/>
            <a:ext cx="15598604" cy="9525"/>
          </a:xfrm>
          <a:prstGeom prst="line">
            <a:avLst/>
          </a:prstGeom>
          <a:ln w="47625" cap="rnd">
            <a:solidFill>
              <a:srgbClr val="0A397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6402039" y="1518243"/>
            <a:ext cx="828686" cy="841657"/>
            <a:chOff x="0" y="0"/>
            <a:chExt cx="363594" cy="36928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3594" cy="369285"/>
            </a:xfrm>
            <a:custGeom>
              <a:avLst/>
              <a:gdLst/>
              <a:ahLst/>
              <a:cxnLst/>
              <a:rect l="l" t="t" r="r" b="b"/>
              <a:pathLst>
                <a:path w="363594" h="369285">
                  <a:moveTo>
                    <a:pt x="177506" y="0"/>
                  </a:moveTo>
                  <a:lnTo>
                    <a:pt x="186088" y="0"/>
                  </a:lnTo>
                  <a:cubicBezTo>
                    <a:pt x="233165" y="0"/>
                    <a:pt x="278315" y="18701"/>
                    <a:pt x="311603" y="51990"/>
                  </a:cubicBezTo>
                  <a:cubicBezTo>
                    <a:pt x="344892" y="85279"/>
                    <a:pt x="363594" y="130428"/>
                    <a:pt x="363594" y="177506"/>
                  </a:cubicBezTo>
                  <a:lnTo>
                    <a:pt x="363594" y="191779"/>
                  </a:lnTo>
                  <a:cubicBezTo>
                    <a:pt x="363594" y="238856"/>
                    <a:pt x="344892" y="284006"/>
                    <a:pt x="311603" y="317294"/>
                  </a:cubicBezTo>
                  <a:cubicBezTo>
                    <a:pt x="278315" y="350583"/>
                    <a:pt x="233165" y="369285"/>
                    <a:pt x="186088" y="369285"/>
                  </a:cubicBezTo>
                  <a:lnTo>
                    <a:pt x="177506" y="369285"/>
                  </a:lnTo>
                  <a:cubicBezTo>
                    <a:pt x="130428" y="369285"/>
                    <a:pt x="85279" y="350583"/>
                    <a:pt x="51990" y="317294"/>
                  </a:cubicBezTo>
                  <a:cubicBezTo>
                    <a:pt x="18701" y="284006"/>
                    <a:pt x="0" y="238856"/>
                    <a:pt x="0" y="191779"/>
                  </a:cubicBezTo>
                  <a:lnTo>
                    <a:pt x="0" y="177506"/>
                  </a:lnTo>
                  <a:cubicBezTo>
                    <a:pt x="0" y="130428"/>
                    <a:pt x="18701" y="85279"/>
                    <a:pt x="51990" y="51990"/>
                  </a:cubicBezTo>
                  <a:cubicBezTo>
                    <a:pt x="85279" y="18701"/>
                    <a:pt x="130428" y="0"/>
                    <a:pt x="177506" y="0"/>
                  </a:cubicBezTo>
                  <a:close/>
                </a:path>
              </a:pathLst>
            </a:custGeom>
            <a:solidFill>
              <a:srgbClr val="0A397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363594" cy="426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50">
                  <a:solidFill>
                    <a:srgbClr val="FFFFFF"/>
                  </a:solidFill>
                  <a:latin typeface="Open Sans Extra Bold"/>
                  <a:ea typeface="Open Sans Extra Bold"/>
                  <a:cs typeface="Open Sans Extra Bold"/>
                </a:rPr>
                <a:t>17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1685" y="1511000"/>
            <a:ext cx="15236229" cy="559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10"/>
              </a:lnSpc>
            </a:pPr>
            <a:r>
              <a:rPr lang="pt-BR" sz="3250">
                <a:solidFill>
                  <a:srgbClr val="000000"/>
                </a:solidFill>
                <a:latin typeface="Poppins Bold"/>
              </a:rPr>
              <a:t>2. Extração de relatórios gerenciais e estatísticos</a:t>
            </a:r>
            <a:endParaRPr lang="pt-BR" sz="3250">
              <a:solidFill>
                <a:srgbClr val="000000"/>
              </a:solidFill>
              <a:latin typeface="Poppins Bold"/>
              <a:cs typeface="Poppi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694" y="2951145"/>
            <a:ext cx="7395889" cy="4379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400">
                <a:solidFill>
                  <a:srgbClr val="000000"/>
                </a:solidFill>
                <a:latin typeface="Poppins"/>
                <a:cs typeface="Poppins"/>
              </a:rPr>
              <a:t>Extração de relatórios gerenciais e estatísticos em Excel e PDF sobre as organizações cadastradas, os ajustes celebrados e as organizações penalizadas.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endParaRPr lang="pt-BR" sz="2400">
              <a:solidFill>
                <a:srgbClr val="000000"/>
              </a:solidFill>
              <a:latin typeface="Poppins"/>
              <a:cs typeface="Poppins"/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400">
                <a:solidFill>
                  <a:srgbClr val="000000"/>
                </a:solidFill>
                <a:latin typeface="Poppins"/>
                <a:cs typeface="Poppins"/>
              </a:rPr>
              <a:t>Aprimoramento da transparência e divulgação de informações relevantes no âmbito das parcerias.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9050" y="-954067"/>
            <a:ext cx="8078533" cy="1965283"/>
            <a:chOff x="0" y="0"/>
            <a:chExt cx="10771377" cy="2620378"/>
          </a:xfrm>
        </p:grpSpPr>
        <p:grpSp>
          <p:nvGrpSpPr>
            <p:cNvPr id="11" name="Group 11"/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7926"/>
                </a:solidFill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A3979"/>
                </a:solidFill>
                <a:prstDash val="solid"/>
                <a:round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3989E"/>
                </a:solidFill>
                <a:prstDash val="solid"/>
                <a:round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0AFEF"/>
                </a:solidFill>
                <a:prstDash val="solid"/>
                <a:round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7868983" y="-917030"/>
            <a:ext cx="8078533" cy="1965283"/>
            <a:chOff x="0" y="0"/>
            <a:chExt cx="10771377" cy="2620378"/>
          </a:xfrm>
        </p:grpSpPr>
        <p:grpSp>
          <p:nvGrpSpPr>
            <p:cNvPr id="36" name="Group 36"/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B587"/>
                </a:solidFill>
                <a:prstDash val="solid"/>
                <a:round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3368B2"/>
                </a:solidFill>
                <a:prstDash val="solid"/>
                <a:round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85B0EB"/>
                </a:solidFill>
                <a:prstDash val="solid"/>
                <a:round/>
              </a:ln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DAC3"/>
                </a:solidFill>
                <a:prstDash val="solid"/>
                <a:round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C6DEFF"/>
                </a:solidFill>
                <a:prstDash val="solid"/>
                <a:round/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60" name="Group 60"/>
          <p:cNvGrpSpPr/>
          <p:nvPr/>
        </p:nvGrpSpPr>
        <p:grpSpPr>
          <a:xfrm>
            <a:off x="16685427" y="-566437"/>
            <a:ext cx="837129" cy="1639743"/>
            <a:chOff x="0" y="0"/>
            <a:chExt cx="311820" cy="610783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311820" cy="610783"/>
            </a:xfrm>
            <a:custGeom>
              <a:avLst/>
              <a:gdLst/>
              <a:ahLst/>
              <a:cxnLst/>
              <a:rect l="l" t="t" r="r" b="b"/>
              <a:pathLst>
                <a:path w="311820" h="610783">
                  <a:moveTo>
                    <a:pt x="155910" y="0"/>
                  </a:moveTo>
                  <a:lnTo>
                    <a:pt x="155910" y="0"/>
                  </a:lnTo>
                  <a:cubicBezTo>
                    <a:pt x="197260" y="0"/>
                    <a:pt x="236916" y="16426"/>
                    <a:pt x="266155" y="45665"/>
                  </a:cubicBezTo>
                  <a:cubicBezTo>
                    <a:pt x="295393" y="74904"/>
                    <a:pt x="311820" y="114560"/>
                    <a:pt x="311820" y="155910"/>
                  </a:cubicBezTo>
                  <a:lnTo>
                    <a:pt x="311820" y="454873"/>
                  </a:lnTo>
                  <a:cubicBezTo>
                    <a:pt x="311820" y="496223"/>
                    <a:pt x="295393" y="535879"/>
                    <a:pt x="266155" y="565118"/>
                  </a:cubicBezTo>
                  <a:cubicBezTo>
                    <a:pt x="236916" y="594356"/>
                    <a:pt x="197260" y="610783"/>
                    <a:pt x="155910" y="610783"/>
                  </a:cubicBezTo>
                  <a:lnTo>
                    <a:pt x="155910" y="610783"/>
                  </a:lnTo>
                  <a:cubicBezTo>
                    <a:pt x="114560" y="610783"/>
                    <a:pt x="74904" y="594356"/>
                    <a:pt x="45665" y="565118"/>
                  </a:cubicBezTo>
                  <a:cubicBezTo>
                    <a:pt x="16426" y="535879"/>
                    <a:pt x="0" y="496223"/>
                    <a:pt x="0" y="454873"/>
                  </a:cubicBezTo>
                  <a:lnTo>
                    <a:pt x="0" y="155910"/>
                  </a:lnTo>
                  <a:cubicBezTo>
                    <a:pt x="0" y="114560"/>
                    <a:pt x="16426" y="74904"/>
                    <a:pt x="45665" y="45665"/>
                  </a:cubicBezTo>
                  <a:cubicBezTo>
                    <a:pt x="74904" y="16426"/>
                    <a:pt x="114560" y="0"/>
                    <a:pt x="1559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FFB587"/>
              </a:solidFill>
              <a:prstDash val="solid"/>
              <a:round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38100"/>
              <a:ext cx="311820" cy="648883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5585648" y="-377449"/>
            <a:ext cx="1369546" cy="1209196"/>
            <a:chOff x="0" y="0"/>
            <a:chExt cx="510138" cy="45041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510138" cy="450410"/>
            </a:xfrm>
            <a:custGeom>
              <a:avLst/>
              <a:gdLst/>
              <a:ahLst/>
              <a:cxnLst/>
              <a:rect l="l" t="t" r="r" b="b"/>
              <a:pathLst>
                <a:path w="510138" h="450410">
                  <a:moveTo>
                    <a:pt x="209158" y="0"/>
                  </a:moveTo>
                  <a:lnTo>
                    <a:pt x="300980" y="0"/>
                  </a:lnTo>
                  <a:cubicBezTo>
                    <a:pt x="356452" y="0"/>
                    <a:pt x="409652" y="22036"/>
                    <a:pt x="448877" y="61261"/>
                  </a:cubicBezTo>
                  <a:cubicBezTo>
                    <a:pt x="488102" y="100486"/>
                    <a:pt x="510138" y="153686"/>
                    <a:pt x="510138" y="209158"/>
                  </a:cubicBezTo>
                  <a:lnTo>
                    <a:pt x="510138" y="241252"/>
                  </a:lnTo>
                  <a:cubicBezTo>
                    <a:pt x="510138" y="356767"/>
                    <a:pt x="416495" y="450410"/>
                    <a:pt x="300980" y="450410"/>
                  </a:cubicBezTo>
                  <a:lnTo>
                    <a:pt x="209158" y="450410"/>
                  </a:lnTo>
                  <a:cubicBezTo>
                    <a:pt x="93643" y="450410"/>
                    <a:pt x="0" y="356767"/>
                    <a:pt x="0" y="241252"/>
                  </a:cubicBezTo>
                  <a:lnTo>
                    <a:pt x="0" y="209158"/>
                  </a:lnTo>
                  <a:cubicBezTo>
                    <a:pt x="0" y="93643"/>
                    <a:pt x="93643" y="0"/>
                    <a:pt x="20915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082C6"/>
              </a:solidFill>
              <a:prstDash val="solid"/>
              <a:round/>
            </a:ln>
          </p:spPr>
        </p:sp>
        <p:sp>
          <p:nvSpPr>
            <p:cNvPr id="65" name="TextBox 65"/>
            <p:cNvSpPr txBox="1"/>
            <p:nvPr/>
          </p:nvSpPr>
          <p:spPr>
            <a:xfrm>
              <a:off x="0" y="-38100"/>
              <a:ext cx="510138" cy="48851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7245037" y="-337049"/>
            <a:ext cx="2098531" cy="1180967"/>
            <a:chOff x="0" y="0"/>
            <a:chExt cx="781675" cy="439895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781675" cy="439895"/>
            </a:xfrm>
            <a:custGeom>
              <a:avLst/>
              <a:gdLst/>
              <a:ahLst/>
              <a:cxnLst/>
              <a:rect l="l" t="t" r="r" b="b"/>
              <a:pathLst>
                <a:path w="781675" h="439895">
                  <a:moveTo>
                    <a:pt x="136501" y="0"/>
                  </a:moveTo>
                  <a:lnTo>
                    <a:pt x="645174" y="0"/>
                  </a:lnTo>
                  <a:cubicBezTo>
                    <a:pt x="681377" y="0"/>
                    <a:pt x="716096" y="14381"/>
                    <a:pt x="741695" y="39980"/>
                  </a:cubicBezTo>
                  <a:cubicBezTo>
                    <a:pt x="767294" y="65579"/>
                    <a:pt x="781675" y="100298"/>
                    <a:pt x="781675" y="136501"/>
                  </a:cubicBezTo>
                  <a:lnTo>
                    <a:pt x="781675" y="303394"/>
                  </a:lnTo>
                  <a:cubicBezTo>
                    <a:pt x="781675" y="378781"/>
                    <a:pt x="720562" y="439895"/>
                    <a:pt x="645174" y="439895"/>
                  </a:cubicBezTo>
                  <a:lnTo>
                    <a:pt x="136501" y="439895"/>
                  </a:lnTo>
                  <a:cubicBezTo>
                    <a:pt x="100298" y="439895"/>
                    <a:pt x="65579" y="425513"/>
                    <a:pt x="39980" y="399914"/>
                  </a:cubicBezTo>
                  <a:cubicBezTo>
                    <a:pt x="14381" y="374316"/>
                    <a:pt x="0" y="339596"/>
                    <a:pt x="0" y="303394"/>
                  </a:cubicBezTo>
                  <a:lnTo>
                    <a:pt x="0" y="136501"/>
                  </a:lnTo>
                  <a:cubicBezTo>
                    <a:pt x="0" y="61113"/>
                    <a:pt x="61113" y="0"/>
                    <a:pt x="1365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3989E"/>
              </a:solidFill>
              <a:prstDash val="solid"/>
              <a:round/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0" y="-38100"/>
              <a:ext cx="781675" cy="477995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sp>
        <p:nvSpPr>
          <p:cNvPr id="69" name="Freeform 69"/>
          <p:cNvSpPr/>
          <p:nvPr/>
        </p:nvSpPr>
        <p:spPr>
          <a:xfrm>
            <a:off x="1028700" y="9030098"/>
            <a:ext cx="2048030" cy="750740"/>
          </a:xfrm>
          <a:custGeom>
            <a:avLst/>
            <a:gdLst/>
            <a:ahLst/>
            <a:cxnLst/>
            <a:rect l="l" t="t" r="r" b="b"/>
            <a:pathLst>
              <a:path w="2048030" h="750740">
                <a:moveTo>
                  <a:pt x="0" y="0"/>
                </a:moveTo>
                <a:lnTo>
                  <a:pt x="2048030" y="0"/>
                </a:lnTo>
                <a:lnTo>
                  <a:pt x="2048030" y="750741"/>
                </a:lnTo>
                <a:lnTo>
                  <a:pt x="0" y="7507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70" name="Imagem 69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9069F9E6-86CB-D35E-21EC-316DFBFB0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3368" y="3425103"/>
            <a:ext cx="8100579" cy="343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04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9222" b="-922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096546" y="2822913"/>
            <a:ext cx="7896000" cy="2949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71"/>
              </a:lnSpc>
            </a:pPr>
            <a:r>
              <a:rPr lang="pt-BR" sz="8600">
                <a:solidFill>
                  <a:srgbClr val="000000"/>
                </a:solidFill>
                <a:latin typeface="League Spartan Bold"/>
              </a:rPr>
              <a:t>Outras atualizações</a:t>
            </a:r>
            <a:endParaRPr lang="pt-BR" sz="8600">
              <a:latin typeface="League Spartan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-1200871" y="-1238987"/>
            <a:ext cx="10344871" cy="8850933"/>
            <a:chOff x="0" y="0"/>
            <a:chExt cx="13793161" cy="11801244"/>
          </a:xfrm>
        </p:grpSpPr>
        <p:grpSp>
          <p:nvGrpSpPr>
            <p:cNvPr id="5" name="Group 5"/>
            <p:cNvGrpSpPr/>
            <p:nvPr/>
          </p:nvGrpSpPr>
          <p:grpSpPr>
            <a:xfrm>
              <a:off x="5592160" y="3365837"/>
              <a:ext cx="8201001" cy="6461744"/>
              <a:chOff x="0" y="0"/>
              <a:chExt cx="2167467" cy="170779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167467" cy="1707793"/>
              </a:xfrm>
              <a:custGeom>
                <a:avLst/>
                <a:gdLst/>
                <a:ahLst/>
                <a:cxnLst/>
                <a:rect l="l" t="t" r="r" b="b"/>
                <a:pathLst>
                  <a:path w="2167467" h="1707793">
                    <a:moveTo>
                      <a:pt x="47363" y="0"/>
                    </a:moveTo>
                    <a:lnTo>
                      <a:pt x="2120104" y="0"/>
                    </a:lnTo>
                    <a:cubicBezTo>
                      <a:pt x="2146262" y="0"/>
                      <a:pt x="2167467" y="21205"/>
                      <a:pt x="2167467" y="47363"/>
                    </a:cubicBezTo>
                    <a:lnTo>
                      <a:pt x="2167467" y="1660430"/>
                    </a:lnTo>
                    <a:cubicBezTo>
                      <a:pt x="2167467" y="1672992"/>
                      <a:pt x="2162477" y="1685039"/>
                      <a:pt x="2153595" y="1693921"/>
                    </a:cubicBezTo>
                    <a:cubicBezTo>
                      <a:pt x="2144712" y="1702803"/>
                      <a:pt x="2132665" y="1707793"/>
                      <a:pt x="2120104" y="1707793"/>
                    </a:cubicBezTo>
                    <a:lnTo>
                      <a:pt x="47363" y="1707793"/>
                    </a:lnTo>
                    <a:cubicBezTo>
                      <a:pt x="21205" y="1707793"/>
                      <a:pt x="0" y="1686588"/>
                      <a:pt x="0" y="1660430"/>
                    </a:cubicBezTo>
                    <a:lnTo>
                      <a:pt x="0" y="47363"/>
                    </a:lnTo>
                    <a:cubicBezTo>
                      <a:pt x="0" y="21205"/>
                      <a:pt x="21205" y="0"/>
                      <a:pt x="473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082C6"/>
                </a:solidFill>
                <a:prstDash val="solid"/>
                <a:round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2167467" cy="17458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591986" y="4719538"/>
              <a:ext cx="6787491" cy="7081706"/>
              <a:chOff x="0" y="0"/>
              <a:chExt cx="1793886" cy="187164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793886" cy="1871645"/>
              </a:xfrm>
              <a:custGeom>
                <a:avLst/>
                <a:gdLst/>
                <a:ahLst/>
                <a:cxnLst/>
                <a:rect l="l" t="t" r="r" b="b"/>
                <a:pathLst>
                  <a:path w="1793886" h="1871645">
                    <a:moveTo>
                      <a:pt x="57226" y="0"/>
                    </a:moveTo>
                    <a:lnTo>
                      <a:pt x="1736660" y="0"/>
                    </a:lnTo>
                    <a:cubicBezTo>
                      <a:pt x="1768265" y="0"/>
                      <a:pt x="1793886" y="25621"/>
                      <a:pt x="1793886" y="57226"/>
                    </a:cubicBezTo>
                    <a:lnTo>
                      <a:pt x="1793886" y="1814419"/>
                    </a:lnTo>
                    <a:cubicBezTo>
                      <a:pt x="1793886" y="1829596"/>
                      <a:pt x="1787857" y="1844152"/>
                      <a:pt x="1777125" y="1854884"/>
                    </a:cubicBezTo>
                    <a:cubicBezTo>
                      <a:pt x="1766393" y="1865616"/>
                      <a:pt x="1751837" y="1871645"/>
                      <a:pt x="1736660" y="1871645"/>
                    </a:cubicBezTo>
                    <a:lnTo>
                      <a:pt x="57226" y="1871645"/>
                    </a:lnTo>
                    <a:cubicBezTo>
                      <a:pt x="42049" y="1871645"/>
                      <a:pt x="27493" y="1865616"/>
                      <a:pt x="16761" y="1854884"/>
                    </a:cubicBezTo>
                    <a:cubicBezTo>
                      <a:pt x="6029" y="1844152"/>
                      <a:pt x="0" y="1829596"/>
                      <a:pt x="0" y="1814419"/>
                    </a:cubicBezTo>
                    <a:lnTo>
                      <a:pt x="0" y="57226"/>
                    </a:lnTo>
                    <a:cubicBezTo>
                      <a:pt x="0" y="42049"/>
                      <a:pt x="6029" y="27493"/>
                      <a:pt x="16761" y="16761"/>
                    </a:cubicBezTo>
                    <a:cubicBezTo>
                      <a:pt x="27493" y="6029"/>
                      <a:pt x="42049" y="0"/>
                      <a:pt x="5722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1793886" cy="19097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0" y="0"/>
              <a:ext cx="6787491" cy="7081706"/>
              <a:chOff x="0" y="0"/>
              <a:chExt cx="1793886" cy="187164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793886" cy="1871645"/>
              </a:xfrm>
              <a:custGeom>
                <a:avLst/>
                <a:gdLst/>
                <a:ahLst/>
                <a:cxnLst/>
                <a:rect l="l" t="t" r="r" b="b"/>
                <a:pathLst>
                  <a:path w="1793886" h="1871645">
                    <a:moveTo>
                      <a:pt x="57226" y="0"/>
                    </a:moveTo>
                    <a:lnTo>
                      <a:pt x="1736660" y="0"/>
                    </a:lnTo>
                    <a:cubicBezTo>
                      <a:pt x="1768265" y="0"/>
                      <a:pt x="1793886" y="25621"/>
                      <a:pt x="1793886" y="57226"/>
                    </a:cubicBezTo>
                    <a:lnTo>
                      <a:pt x="1793886" y="1814419"/>
                    </a:lnTo>
                    <a:cubicBezTo>
                      <a:pt x="1793886" y="1829596"/>
                      <a:pt x="1787857" y="1844152"/>
                      <a:pt x="1777125" y="1854884"/>
                    </a:cubicBezTo>
                    <a:cubicBezTo>
                      <a:pt x="1766393" y="1865616"/>
                      <a:pt x="1751837" y="1871645"/>
                      <a:pt x="1736660" y="1871645"/>
                    </a:cubicBezTo>
                    <a:lnTo>
                      <a:pt x="57226" y="1871645"/>
                    </a:lnTo>
                    <a:cubicBezTo>
                      <a:pt x="42049" y="1871645"/>
                      <a:pt x="27493" y="1865616"/>
                      <a:pt x="16761" y="1854884"/>
                    </a:cubicBezTo>
                    <a:cubicBezTo>
                      <a:pt x="6029" y="1844152"/>
                      <a:pt x="0" y="1829596"/>
                      <a:pt x="0" y="1814419"/>
                    </a:cubicBezTo>
                    <a:lnTo>
                      <a:pt x="0" y="57226"/>
                    </a:lnTo>
                    <a:cubicBezTo>
                      <a:pt x="0" y="42049"/>
                      <a:pt x="6029" y="27493"/>
                      <a:pt x="16761" y="16761"/>
                    </a:cubicBezTo>
                    <a:cubicBezTo>
                      <a:pt x="27493" y="6029"/>
                      <a:pt x="42049" y="0"/>
                      <a:pt x="5722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3989E"/>
                </a:solidFill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1793886" cy="19097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sp>
        <p:nvSpPr>
          <p:cNvPr id="14" name="Freeform 14"/>
          <p:cNvSpPr/>
          <p:nvPr/>
        </p:nvSpPr>
        <p:spPr>
          <a:xfrm>
            <a:off x="1028700" y="9030098"/>
            <a:ext cx="2048030" cy="750740"/>
          </a:xfrm>
          <a:custGeom>
            <a:avLst/>
            <a:gdLst/>
            <a:ahLst/>
            <a:cxnLst/>
            <a:rect l="l" t="t" r="r" b="b"/>
            <a:pathLst>
              <a:path w="2048030" h="750740">
                <a:moveTo>
                  <a:pt x="0" y="0"/>
                </a:moveTo>
                <a:lnTo>
                  <a:pt x="2048030" y="0"/>
                </a:lnTo>
                <a:lnTo>
                  <a:pt x="2048030" y="750741"/>
                </a:lnTo>
                <a:lnTo>
                  <a:pt x="0" y="7507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3194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9222" b="-9222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00119" y="2312274"/>
            <a:ext cx="15598604" cy="9525"/>
          </a:xfrm>
          <a:prstGeom prst="line">
            <a:avLst/>
          </a:prstGeom>
          <a:ln w="47625" cap="rnd">
            <a:solidFill>
              <a:srgbClr val="0A397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6402039" y="1518243"/>
            <a:ext cx="828686" cy="841657"/>
            <a:chOff x="0" y="0"/>
            <a:chExt cx="363594" cy="36928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3594" cy="369285"/>
            </a:xfrm>
            <a:custGeom>
              <a:avLst/>
              <a:gdLst/>
              <a:ahLst/>
              <a:cxnLst/>
              <a:rect l="l" t="t" r="r" b="b"/>
              <a:pathLst>
                <a:path w="363594" h="369285">
                  <a:moveTo>
                    <a:pt x="177506" y="0"/>
                  </a:moveTo>
                  <a:lnTo>
                    <a:pt x="186088" y="0"/>
                  </a:lnTo>
                  <a:cubicBezTo>
                    <a:pt x="233165" y="0"/>
                    <a:pt x="278315" y="18701"/>
                    <a:pt x="311603" y="51990"/>
                  </a:cubicBezTo>
                  <a:cubicBezTo>
                    <a:pt x="344892" y="85279"/>
                    <a:pt x="363594" y="130428"/>
                    <a:pt x="363594" y="177506"/>
                  </a:cubicBezTo>
                  <a:lnTo>
                    <a:pt x="363594" y="191779"/>
                  </a:lnTo>
                  <a:cubicBezTo>
                    <a:pt x="363594" y="238856"/>
                    <a:pt x="344892" y="284006"/>
                    <a:pt x="311603" y="317294"/>
                  </a:cubicBezTo>
                  <a:cubicBezTo>
                    <a:pt x="278315" y="350583"/>
                    <a:pt x="233165" y="369285"/>
                    <a:pt x="186088" y="369285"/>
                  </a:cubicBezTo>
                  <a:lnTo>
                    <a:pt x="177506" y="369285"/>
                  </a:lnTo>
                  <a:cubicBezTo>
                    <a:pt x="130428" y="369285"/>
                    <a:pt x="85279" y="350583"/>
                    <a:pt x="51990" y="317294"/>
                  </a:cubicBezTo>
                  <a:cubicBezTo>
                    <a:pt x="18701" y="284006"/>
                    <a:pt x="0" y="238856"/>
                    <a:pt x="0" y="191779"/>
                  </a:cubicBezTo>
                  <a:lnTo>
                    <a:pt x="0" y="177506"/>
                  </a:lnTo>
                  <a:cubicBezTo>
                    <a:pt x="0" y="130428"/>
                    <a:pt x="18701" y="85279"/>
                    <a:pt x="51990" y="51990"/>
                  </a:cubicBezTo>
                  <a:cubicBezTo>
                    <a:pt x="85279" y="18701"/>
                    <a:pt x="130428" y="0"/>
                    <a:pt x="177506" y="0"/>
                  </a:cubicBezTo>
                  <a:close/>
                </a:path>
              </a:pathLst>
            </a:custGeom>
            <a:solidFill>
              <a:srgbClr val="0A397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363594" cy="426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50">
                  <a:solidFill>
                    <a:srgbClr val="FFFFFF"/>
                  </a:solidFill>
                  <a:latin typeface="Open Sans Extra Bold"/>
                  <a:ea typeface="Open Sans Extra Bold"/>
                  <a:cs typeface="Open Sans Extra Bold"/>
                </a:rPr>
                <a:t>18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1685" y="1511000"/>
            <a:ext cx="15236229" cy="559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lnSpc>
                <a:spcPts val="4610"/>
              </a:lnSpc>
              <a:buAutoNum type="arabicPeriod"/>
            </a:pPr>
            <a:r>
              <a:rPr lang="pt-BR" sz="3250">
                <a:solidFill>
                  <a:srgbClr val="000000"/>
                </a:solidFill>
                <a:latin typeface="Poppins Bold"/>
                <a:cs typeface="Poppins Bold"/>
              </a:rPr>
              <a:t>Novo Manual de operadores CENTS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07128" y="2951145"/>
            <a:ext cx="10113209" cy="50047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pt-BR" sz="2400">
                <a:solidFill>
                  <a:srgbClr val="000000"/>
                </a:solidFill>
                <a:latin typeface="Poppins"/>
              </a:rPr>
              <a:t>Atualizamos o manual de operadores CENTS, onde incluímos as adaptações ao sistema apresentadas hoje, com todas as informações acompanhadas de um passo a passo com imagens.</a:t>
            </a:r>
            <a:endParaRPr lang="pt-BR" sz="2400">
              <a:solidFill>
                <a:srgbClr val="000000"/>
              </a:solidFill>
              <a:latin typeface="Poppins"/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pt-BR" sz="1700">
              <a:latin typeface="Poppins"/>
              <a:cs typeface="Poppins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pt-BR" sz="2400">
                <a:solidFill>
                  <a:srgbClr val="000000"/>
                </a:solidFill>
                <a:latin typeface="Poppins"/>
              </a:rPr>
              <a:t>O manual pode ser acessado e baixado através do link: </a:t>
            </a:r>
            <a:r>
              <a:rPr lang="pt-BR" sz="2400">
                <a:solidFill>
                  <a:srgbClr val="000000"/>
                </a:solidFill>
                <a:latin typeface="Poppins"/>
                <a:hlinkClick r:id="rId3"/>
              </a:rPr>
              <a:t>https://capital.sp.gov.br/documents/d/gestao/manual-para-operadores-cents-2024-pdf</a:t>
            </a:r>
            <a:endParaRPr lang="pt-BR" sz="2400">
              <a:solidFill>
                <a:srgbClr val="000000"/>
              </a:solidFill>
              <a:latin typeface="Poppins"/>
              <a:cs typeface="Poppins"/>
            </a:endParaRPr>
          </a:p>
          <a:p>
            <a:pPr>
              <a:lnSpc>
                <a:spcPts val="2998"/>
              </a:lnSpc>
            </a:pPr>
            <a:endParaRPr lang="pt-BR" sz="2400">
              <a:latin typeface="Poppins"/>
              <a:cs typeface="Poppins"/>
            </a:endParaRPr>
          </a:p>
          <a:p>
            <a:pPr>
              <a:lnSpc>
                <a:spcPts val="2998"/>
              </a:lnSpc>
            </a:pPr>
            <a:endParaRPr lang="pt-BR" sz="1700">
              <a:latin typeface="Poppins"/>
              <a:cs typeface="Poppin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9050" y="-954067"/>
            <a:ext cx="8078533" cy="1965283"/>
            <a:chOff x="0" y="0"/>
            <a:chExt cx="10771377" cy="2620378"/>
          </a:xfrm>
        </p:grpSpPr>
        <p:grpSp>
          <p:nvGrpSpPr>
            <p:cNvPr id="11" name="Group 11"/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7926"/>
                </a:solidFill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A3979"/>
                </a:solidFill>
                <a:prstDash val="solid"/>
                <a:round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3989E"/>
                </a:solidFill>
                <a:prstDash val="solid"/>
                <a:round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0AFEF"/>
                </a:solidFill>
                <a:prstDash val="solid"/>
                <a:round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7868983" y="-917030"/>
            <a:ext cx="8078533" cy="1965283"/>
            <a:chOff x="0" y="0"/>
            <a:chExt cx="10771377" cy="2620378"/>
          </a:xfrm>
        </p:grpSpPr>
        <p:grpSp>
          <p:nvGrpSpPr>
            <p:cNvPr id="36" name="Group 36"/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B587"/>
                </a:solidFill>
                <a:prstDash val="solid"/>
                <a:round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3368B2"/>
                </a:solidFill>
                <a:prstDash val="solid"/>
                <a:round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85B0EB"/>
                </a:solidFill>
                <a:prstDash val="solid"/>
                <a:round/>
              </a:ln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DAC3"/>
                </a:solidFill>
                <a:prstDash val="solid"/>
                <a:round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C6DEFF"/>
                </a:solidFill>
                <a:prstDash val="solid"/>
                <a:round/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60" name="Group 60"/>
          <p:cNvGrpSpPr/>
          <p:nvPr/>
        </p:nvGrpSpPr>
        <p:grpSpPr>
          <a:xfrm>
            <a:off x="16685427" y="-566437"/>
            <a:ext cx="837129" cy="1639743"/>
            <a:chOff x="0" y="0"/>
            <a:chExt cx="311820" cy="610783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311820" cy="610783"/>
            </a:xfrm>
            <a:custGeom>
              <a:avLst/>
              <a:gdLst/>
              <a:ahLst/>
              <a:cxnLst/>
              <a:rect l="l" t="t" r="r" b="b"/>
              <a:pathLst>
                <a:path w="311820" h="610783">
                  <a:moveTo>
                    <a:pt x="155910" y="0"/>
                  </a:moveTo>
                  <a:lnTo>
                    <a:pt x="155910" y="0"/>
                  </a:lnTo>
                  <a:cubicBezTo>
                    <a:pt x="197260" y="0"/>
                    <a:pt x="236916" y="16426"/>
                    <a:pt x="266155" y="45665"/>
                  </a:cubicBezTo>
                  <a:cubicBezTo>
                    <a:pt x="295393" y="74904"/>
                    <a:pt x="311820" y="114560"/>
                    <a:pt x="311820" y="155910"/>
                  </a:cubicBezTo>
                  <a:lnTo>
                    <a:pt x="311820" y="454873"/>
                  </a:lnTo>
                  <a:cubicBezTo>
                    <a:pt x="311820" y="496223"/>
                    <a:pt x="295393" y="535879"/>
                    <a:pt x="266155" y="565118"/>
                  </a:cubicBezTo>
                  <a:cubicBezTo>
                    <a:pt x="236916" y="594356"/>
                    <a:pt x="197260" y="610783"/>
                    <a:pt x="155910" y="610783"/>
                  </a:cubicBezTo>
                  <a:lnTo>
                    <a:pt x="155910" y="610783"/>
                  </a:lnTo>
                  <a:cubicBezTo>
                    <a:pt x="114560" y="610783"/>
                    <a:pt x="74904" y="594356"/>
                    <a:pt x="45665" y="565118"/>
                  </a:cubicBezTo>
                  <a:cubicBezTo>
                    <a:pt x="16426" y="535879"/>
                    <a:pt x="0" y="496223"/>
                    <a:pt x="0" y="454873"/>
                  </a:cubicBezTo>
                  <a:lnTo>
                    <a:pt x="0" y="155910"/>
                  </a:lnTo>
                  <a:cubicBezTo>
                    <a:pt x="0" y="114560"/>
                    <a:pt x="16426" y="74904"/>
                    <a:pt x="45665" y="45665"/>
                  </a:cubicBezTo>
                  <a:cubicBezTo>
                    <a:pt x="74904" y="16426"/>
                    <a:pt x="114560" y="0"/>
                    <a:pt x="1559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FFB587"/>
              </a:solidFill>
              <a:prstDash val="solid"/>
              <a:round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38100"/>
              <a:ext cx="311820" cy="648883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5585648" y="-377449"/>
            <a:ext cx="1369546" cy="1209196"/>
            <a:chOff x="0" y="0"/>
            <a:chExt cx="510138" cy="45041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510138" cy="450410"/>
            </a:xfrm>
            <a:custGeom>
              <a:avLst/>
              <a:gdLst/>
              <a:ahLst/>
              <a:cxnLst/>
              <a:rect l="l" t="t" r="r" b="b"/>
              <a:pathLst>
                <a:path w="510138" h="450410">
                  <a:moveTo>
                    <a:pt x="209158" y="0"/>
                  </a:moveTo>
                  <a:lnTo>
                    <a:pt x="300980" y="0"/>
                  </a:lnTo>
                  <a:cubicBezTo>
                    <a:pt x="356452" y="0"/>
                    <a:pt x="409652" y="22036"/>
                    <a:pt x="448877" y="61261"/>
                  </a:cubicBezTo>
                  <a:cubicBezTo>
                    <a:pt x="488102" y="100486"/>
                    <a:pt x="510138" y="153686"/>
                    <a:pt x="510138" y="209158"/>
                  </a:cubicBezTo>
                  <a:lnTo>
                    <a:pt x="510138" y="241252"/>
                  </a:lnTo>
                  <a:cubicBezTo>
                    <a:pt x="510138" y="356767"/>
                    <a:pt x="416495" y="450410"/>
                    <a:pt x="300980" y="450410"/>
                  </a:cubicBezTo>
                  <a:lnTo>
                    <a:pt x="209158" y="450410"/>
                  </a:lnTo>
                  <a:cubicBezTo>
                    <a:pt x="93643" y="450410"/>
                    <a:pt x="0" y="356767"/>
                    <a:pt x="0" y="241252"/>
                  </a:cubicBezTo>
                  <a:lnTo>
                    <a:pt x="0" y="209158"/>
                  </a:lnTo>
                  <a:cubicBezTo>
                    <a:pt x="0" y="93643"/>
                    <a:pt x="93643" y="0"/>
                    <a:pt x="20915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082C6"/>
              </a:solidFill>
              <a:prstDash val="solid"/>
              <a:round/>
            </a:ln>
          </p:spPr>
        </p:sp>
        <p:sp>
          <p:nvSpPr>
            <p:cNvPr id="65" name="TextBox 65"/>
            <p:cNvSpPr txBox="1"/>
            <p:nvPr/>
          </p:nvSpPr>
          <p:spPr>
            <a:xfrm>
              <a:off x="0" y="-38100"/>
              <a:ext cx="510138" cy="48851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7245037" y="-337049"/>
            <a:ext cx="2098531" cy="1180967"/>
            <a:chOff x="0" y="0"/>
            <a:chExt cx="781675" cy="439895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781675" cy="439895"/>
            </a:xfrm>
            <a:custGeom>
              <a:avLst/>
              <a:gdLst/>
              <a:ahLst/>
              <a:cxnLst/>
              <a:rect l="l" t="t" r="r" b="b"/>
              <a:pathLst>
                <a:path w="781675" h="439895">
                  <a:moveTo>
                    <a:pt x="136501" y="0"/>
                  </a:moveTo>
                  <a:lnTo>
                    <a:pt x="645174" y="0"/>
                  </a:lnTo>
                  <a:cubicBezTo>
                    <a:pt x="681377" y="0"/>
                    <a:pt x="716096" y="14381"/>
                    <a:pt x="741695" y="39980"/>
                  </a:cubicBezTo>
                  <a:cubicBezTo>
                    <a:pt x="767294" y="65579"/>
                    <a:pt x="781675" y="100298"/>
                    <a:pt x="781675" y="136501"/>
                  </a:cubicBezTo>
                  <a:lnTo>
                    <a:pt x="781675" y="303394"/>
                  </a:lnTo>
                  <a:cubicBezTo>
                    <a:pt x="781675" y="378781"/>
                    <a:pt x="720562" y="439895"/>
                    <a:pt x="645174" y="439895"/>
                  </a:cubicBezTo>
                  <a:lnTo>
                    <a:pt x="136501" y="439895"/>
                  </a:lnTo>
                  <a:cubicBezTo>
                    <a:pt x="100298" y="439895"/>
                    <a:pt x="65579" y="425513"/>
                    <a:pt x="39980" y="399914"/>
                  </a:cubicBezTo>
                  <a:cubicBezTo>
                    <a:pt x="14381" y="374316"/>
                    <a:pt x="0" y="339596"/>
                    <a:pt x="0" y="303394"/>
                  </a:cubicBezTo>
                  <a:lnTo>
                    <a:pt x="0" y="136501"/>
                  </a:lnTo>
                  <a:cubicBezTo>
                    <a:pt x="0" y="61113"/>
                    <a:pt x="61113" y="0"/>
                    <a:pt x="1365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3989E"/>
              </a:solidFill>
              <a:prstDash val="solid"/>
              <a:round/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0" y="-38100"/>
              <a:ext cx="781675" cy="477995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sp>
        <p:nvSpPr>
          <p:cNvPr id="69" name="Freeform 69"/>
          <p:cNvSpPr/>
          <p:nvPr/>
        </p:nvSpPr>
        <p:spPr>
          <a:xfrm>
            <a:off x="1028700" y="9030098"/>
            <a:ext cx="2048030" cy="750740"/>
          </a:xfrm>
          <a:custGeom>
            <a:avLst/>
            <a:gdLst/>
            <a:ahLst/>
            <a:cxnLst/>
            <a:rect l="l" t="t" r="r" b="b"/>
            <a:pathLst>
              <a:path w="2048030" h="750740">
                <a:moveTo>
                  <a:pt x="0" y="0"/>
                </a:moveTo>
                <a:lnTo>
                  <a:pt x="2048030" y="0"/>
                </a:lnTo>
                <a:lnTo>
                  <a:pt x="2048030" y="750741"/>
                </a:lnTo>
                <a:lnTo>
                  <a:pt x="0" y="7507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71" name="Imagem 70" descr="Texto&#10;&#10;Descrição gerada automaticamente">
            <a:extLst>
              <a:ext uri="{FF2B5EF4-FFF2-40B4-BE49-F238E27FC236}">
                <a16:creationId xmlns:a16="http://schemas.microsoft.com/office/drawing/2014/main" id="{CD88C350-7659-CFB9-16E5-A7E1ED13C7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93927" y="2763868"/>
            <a:ext cx="4469561" cy="644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85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01805" y="-16726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9222" b="-9222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00119" y="2312274"/>
            <a:ext cx="15598604" cy="9525"/>
          </a:xfrm>
          <a:prstGeom prst="line">
            <a:avLst/>
          </a:prstGeom>
          <a:ln w="47625" cap="rnd">
            <a:solidFill>
              <a:srgbClr val="0A397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6402039" y="1518243"/>
            <a:ext cx="828686" cy="841657"/>
            <a:chOff x="0" y="0"/>
            <a:chExt cx="363594" cy="36928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3594" cy="369285"/>
            </a:xfrm>
            <a:custGeom>
              <a:avLst/>
              <a:gdLst/>
              <a:ahLst/>
              <a:cxnLst/>
              <a:rect l="l" t="t" r="r" b="b"/>
              <a:pathLst>
                <a:path w="363594" h="369285">
                  <a:moveTo>
                    <a:pt x="177506" y="0"/>
                  </a:moveTo>
                  <a:lnTo>
                    <a:pt x="186088" y="0"/>
                  </a:lnTo>
                  <a:cubicBezTo>
                    <a:pt x="233165" y="0"/>
                    <a:pt x="278315" y="18701"/>
                    <a:pt x="311603" y="51990"/>
                  </a:cubicBezTo>
                  <a:cubicBezTo>
                    <a:pt x="344892" y="85279"/>
                    <a:pt x="363594" y="130428"/>
                    <a:pt x="363594" y="177506"/>
                  </a:cubicBezTo>
                  <a:lnTo>
                    <a:pt x="363594" y="191779"/>
                  </a:lnTo>
                  <a:cubicBezTo>
                    <a:pt x="363594" y="238856"/>
                    <a:pt x="344892" y="284006"/>
                    <a:pt x="311603" y="317294"/>
                  </a:cubicBezTo>
                  <a:cubicBezTo>
                    <a:pt x="278315" y="350583"/>
                    <a:pt x="233165" y="369285"/>
                    <a:pt x="186088" y="369285"/>
                  </a:cubicBezTo>
                  <a:lnTo>
                    <a:pt x="177506" y="369285"/>
                  </a:lnTo>
                  <a:cubicBezTo>
                    <a:pt x="130428" y="369285"/>
                    <a:pt x="85279" y="350583"/>
                    <a:pt x="51990" y="317294"/>
                  </a:cubicBezTo>
                  <a:cubicBezTo>
                    <a:pt x="18701" y="284006"/>
                    <a:pt x="0" y="238856"/>
                    <a:pt x="0" y="191779"/>
                  </a:cubicBezTo>
                  <a:lnTo>
                    <a:pt x="0" y="177506"/>
                  </a:lnTo>
                  <a:cubicBezTo>
                    <a:pt x="0" y="130428"/>
                    <a:pt x="18701" y="85279"/>
                    <a:pt x="51990" y="51990"/>
                  </a:cubicBezTo>
                  <a:cubicBezTo>
                    <a:pt x="85279" y="18701"/>
                    <a:pt x="130428" y="0"/>
                    <a:pt x="177506" y="0"/>
                  </a:cubicBezTo>
                  <a:close/>
                </a:path>
              </a:pathLst>
            </a:custGeom>
            <a:solidFill>
              <a:srgbClr val="0A397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363594" cy="426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50">
                  <a:solidFill>
                    <a:srgbClr val="FFFFFF"/>
                  </a:solidFill>
                  <a:latin typeface="Open Sans Extra Bold"/>
                  <a:ea typeface="Open Sans Extra Bold"/>
                  <a:cs typeface="Open Sans Extra Bold"/>
                </a:rPr>
                <a:t>19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1685" y="1511000"/>
            <a:ext cx="15236229" cy="559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10"/>
              </a:lnSpc>
            </a:pPr>
            <a:r>
              <a:rPr lang="pt-BR" sz="3250">
                <a:solidFill>
                  <a:srgbClr val="000000"/>
                </a:solidFill>
                <a:latin typeface="Poppins Bold"/>
                <a:cs typeface="Poppins Bold"/>
              </a:rPr>
              <a:t>2. Lista de Operadores no site de COPATS</a:t>
            </a:r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1007128" y="2562956"/>
            <a:ext cx="7635550" cy="5760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just">
              <a:lnSpc>
                <a:spcPts val="2998"/>
              </a:lnSpc>
              <a:buFont typeface="Arial"/>
              <a:buChar char="•"/>
            </a:pPr>
            <a:r>
              <a:rPr lang="pt-BR" sz="2400">
                <a:solidFill>
                  <a:srgbClr val="000000"/>
                </a:solidFill>
                <a:latin typeface="Poppins"/>
              </a:rPr>
              <a:t>Para maior transparência e facilitar o processo de envio de documentação, disponibilizamos uma página em nosso site, onde é apresentada a lista de operadores por Órgão e divididos por diretoria regional/supervisão/subprefeitura para as Secretarias que possuem operadores atuando nos serviços da ponta.</a:t>
            </a:r>
          </a:p>
          <a:p>
            <a:pPr marL="285750" indent="-285750" algn="just">
              <a:lnSpc>
                <a:spcPts val="2998"/>
              </a:lnSpc>
              <a:buFont typeface="Arial"/>
              <a:buChar char="•"/>
            </a:pPr>
            <a:endParaRPr lang="pt-BR" sz="2400">
              <a:solidFill>
                <a:srgbClr val="000000"/>
              </a:solidFill>
              <a:latin typeface="Poppins"/>
              <a:ea typeface="Calibri"/>
              <a:cs typeface="Poppins"/>
            </a:endParaRPr>
          </a:p>
          <a:p>
            <a:pPr marL="285750" indent="-285750" algn="just">
              <a:lnSpc>
                <a:spcPts val="2998"/>
              </a:lnSpc>
              <a:buFont typeface="Arial"/>
              <a:buChar char="•"/>
            </a:pPr>
            <a:r>
              <a:rPr lang="pt-BR" sz="2400">
                <a:solidFill>
                  <a:srgbClr val="000000"/>
                </a:solidFill>
                <a:latin typeface="Poppins"/>
                <a:ea typeface="Calibri"/>
                <a:cs typeface="Poppins"/>
              </a:rPr>
              <a:t>Fazemos a atualização desta página sempre que uma Secretaria nomeia novos operadores</a:t>
            </a:r>
          </a:p>
          <a:p>
            <a:pPr marL="285750" indent="-285750" algn="just">
              <a:lnSpc>
                <a:spcPts val="2998"/>
              </a:lnSpc>
              <a:buFont typeface="Arial"/>
              <a:buChar char="•"/>
            </a:pPr>
            <a:endParaRPr lang="pt-BR" sz="2400">
              <a:solidFill>
                <a:srgbClr val="000000"/>
              </a:solidFill>
              <a:latin typeface="Poppins"/>
              <a:ea typeface="Calibri"/>
              <a:cs typeface="Poppins"/>
            </a:endParaRPr>
          </a:p>
          <a:p>
            <a:pPr marL="285750" indent="-285750" algn="just">
              <a:lnSpc>
                <a:spcPts val="2998"/>
              </a:lnSpc>
              <a:buFont typeface="Arial"/>
              <a:buChar char="•"/>
            </a:pPr>
            <a:r>
              <a:rPr lang="pt-BR" sz="2400">
                <a:solidFill>
                  <a:srgbClr val="000000"/>
                </a:solidFill>
                <a:latin typeface="Poppins"/>
                <a:ea typeface="Calibri"/>
                <a:cs typeface="Poppins"/>
              </a:rPr>
              <a:t>A página pode ser acessada através do link: </a:t>
            </a:r>
            <a:r>
              <a:rPr lang="pt-BR" sz="2400">
                <a:solidFill>
                  <a:srgbClr val="000000"/>
                </a:solidFill>
                <a:ea typeface="+mn-lt"/>
                <a:cs typeface="+mn-lt"/>
                <a:hlinkClick r:id="rId3"/>
              </a:rPr>
              <a:t>https://capital.sp.gov.br/web/gestao/w/coordenadoria_de_parcerias_com_o_terceiro_setor__copats/cents/366902</a:t>
            </a:r>
            <a:r>
              <a:rPr lang="pt-BR" sz="2400">
                <a:solidFill>
                  <a:srgbClr val="000000"/>
                </a:solidFill>
                <a:latin typeface="Poppins"/>
                <a:ea typeface="Calibri"/>
                <a:cs typeface="Poppins"/>
              </a:rPr>
              <a:t> </a:t>
            </a:r>
          </a:p>
          <a:p>
            <a:pPr marL="285750" indent="-285750" algn="just">
              <a:lnSpc>
                <a:spcPts val="2998"/>
              </a:lnSpc>
              <a:buFont typeface="Arial"/>
              <a:buChar char="•"/>
            </a:pPr>
            <a:endParaRPr lang="pt-BR" sz="2400">
              <a:solidFill>
                <a:srgbClr val="000000"/>
              </a:solidFill>
              <a:latin typeface="Poppins"/>
              <a:ea typeface="Calibri"/>
              <a:cs typeface="Poppin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9050" y="-954067"/>
            <a:ext cx="8078533" cy="1965283"/>
            <a:chOff x="0" y="0"/>
            <a:chExt cx="10771377" cy="2620378"/>
          </a:xfrm>
        </p:grpSpPr>
        <p:grpSp>
          <p:nvGrpSpPr>
            <p:cNvPr id="11" name="Group 11"/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7926"/>
                </a:solidFill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A3979"/>
                </a:solidFill>
                <a:prstDash val="solid"/>
                <a:round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3989E"/>
                </a:solidFill>
                <a:prstDash val="solid"/>
                <a:round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0AFEF"/>
                </a:solidFill>
                <a:prstDash val="solid"/>
                <a:round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7868983" y="-917030"/>
            <a:ext cx="8078533" cy="1965283"/>
            <a:chOff x="0" y="0"/>
            <a:chExt cx="10771377" cy="2620378"/>
          </a:xfrm>
        </p:grpSpPr>
        <p:grpSp>
          <p:nvGrpSpPr>
            <p:cNvPr id="36" name="Group 36"/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B587"/>
                </a:solidFill>
                <a:prstDash val="solid"/>
                <a:round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3368B2"/>
                </a:solidFill>
                <a:prstDash val="solid"/>
                <a:round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85B0EB"/>
                </a:solidFill>
                <a:prstDash val="solid"/>
                <a:round/>
              </a:ln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DAC3"/>
                </a:solidFill>
                <a:prstDash val="solid"/>
                <a:round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C6DEFF"/>
                </a:solidFill>
                <a:prstDash val="solid"/>
                <a:round/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60" name="Group 60"/>
          <p:cNvGrpSpPr/>
          <p:nvPr/>
        </p:nvGrpSpPr>
        <p:grpSpPr>
          <a:xfrm>
            <a:off x="16685427" y="-566437"/>
            <a:ext cx="837129" cy="1639743"/>
            <a:chOff x="0" y="0"/>
            <a:chExt cx="311820" cy="610783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311820" cy="610783"/>
            </a:xfrm>
            <a:custGeom>
              <a:avLst/>
              <a:gdLst/>
              <a:ahLst/>
              <a:cxnLst/>
              <a:rect l="l" t="t" r="r" b="b"/>
              <a:pathLst>
                <a:path w="311820" h="610783">
                  <a:moveTo>
                    <a:pt x="155910" y="0"/>
                  </a:moveTo>
                  <a:lnTo>
                    <a:pt x="155910" y="0"/>
                  </a:lnTo>
                  <a:cubicBezTo>
                    <a:pt x="197260" y="0"/>
                    <a:pt x="236916" y="16426"/>
                    <a:pt x="266155" y="45665"/>
                  </a:cubicBezTo>
                  <a:cubicBezTo>
                    <a:pt x="295393" y="74904"/>
                    <a:pt x="311820" y="114560"/>
                    <a:pt x="311820" y="155910"/>
                  </a:cubicBezTo>
                  <a:lnTo>
                    <a:pt x="311820" y="454873"/>
                  </a:lnTo>
                  <a:cubicBezTo>
                    <a:pt x="311820" y="496223"/>
                    <a:pt x="295393" y="535879"/>
                    <a:pt x="266155" y="565118"/>
                  </a:cubicBezTo>
                  <a:cubicBezTo>
                    <a:pt x="236916" y="594356"/>
                    <a:pt x="197260" y="610783"/>
                    <a:pt x="155910" y="610783"/>
                  </a:cubicBezTo>
                  <a:lnTo>
                    <a:pt x="155910" y="610783"/>
                  </a:lnTo>
                  <a:cubicBezTo>
                    <a:pt x="114560" y="610783"/>
                    <a:pt x="74904" y="594356"/>
                    <a:pt x="45665" y="565118"/>
                  </a:cubicBezTo>
                  <a:cubicBezTo>
                    <a:pt x="16426" y="535879"/>
                    <a:pt x="0" y="496223"/>
                    <a:pt x="0" y="454873"/>
                  </a:cubicBezTo>
                  <a:lnTo>
                    <a:pt x="0" y="155910"/>
                  </a:lnTo>
                  <a:cubicBezTo>
                    <a:pt x="0" y="114560"/>
                    <a:pt x="16426" y="74904"/>
                    <a:pt x="45665" y="45665"/>
                  </a:cubicBezTo>
                  <a:cubicBezTo>
                    <a:pt x="74904" y="16426"/>
                    <a:pt x="114560" y="0"/>
                    <a:pt x="1559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FFB587"/>
              </a:solidFill>
              <a:prstDash val="solid"/>
              <a:round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38100"/>
              <a:ext cx="311820" cy="648883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5585648" y="-377449"/>
            <a:ext cx="1369546" cy="1209196"/>
            <a:chOff x="0" y="0"/>
            <a:chExt cx="510138" cy="45041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510138" cy="450410"/>
            </a:xfrm>
            <a:custGeom>
              <a:avLst/>
              <a:gdLst/>
              <a:ahLst/>
              <a:cxnLst/>
              <a:rect l="l" t="t" r="r" b="b"/>
              <a:pathLst>
                <a:path w="510138" h="450410">
                  <a:moveTo>
                    <a:pt x="209158" y="0"/>
                  </a:moveTo>
                  <a:lnTo>
                    <a:pt x="300980" y="0"/>
                  </a:lnTo>
                  <a:cubicBezTo>
                    <a:pt x="356452" y="0"/>
                    <a:pt x="409652" y="22036"/>
                    <a:pt x="448877" y="61261"/>
                  </a:cubicBezTo>
                  <a:cubicBezTo>
                    <a:pt x="488102" y="100486"/>
                    <a:pt x="510138" y="153686"/>
                    <a:pt x="510138" y="209158"/>
                  </a:cubicBezTo>
                  <a:lnTo>
                    <a:pt x="510138" y="241252"/>
                  </a:lnTo>
                  <a:cubicBezTo>
                    <a:pt x="510138" y="356767"/>
                    <a:pt x="416495" y="450410"/>
                    <a:pt x="300980" y="450410"/>
                  </a:cubicBezTo>
                  <a:lnTo>
                    <a:pt x="209158" y="450410"/>
                  </a:lnTo>
                  <a:cubicBezTo>
                    <a:pt x="93643" y="450410"/>
                    <a:pt x="0" y="356767"/>
                    <a:pt x="0" y="241252"/>
                  </a:cubicBezTo>
                  <a:lnTo>
                    <a:pt x="0" y="209158"/>
                  </a:lnTo>
                  <a:cubicBezTo>
                    <a:pt x="0" y="93643"/>
                    <a:pt x="93643" y="0"/>
                    <a:pt x="20915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082C6"/>
              </a:solidFill>
              <a:prstDash val="solid"/>
              <a:round/>
            </a:ln>
          </p:spPr>
        </p:sp>
        <p:sp>
          <p:nvSpPr>
            <p:cNvPr id="65" name="TextBox 65"/>
            <p:cNvSpPr txBox="1"/>
            <p:nvPr/>
          </p:nvSpPr>
          <p:spPr>
            <a:xfrm>
              <a:off x="0" y="-38100"/>
              <a:ext cx="510138" cy="48851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7245037" y="-337049"/>
            <a:ext cx="2098531" cy="1180967"/>
            <a:chOff x="0" y="0"/>
            <a:chExt cx="781675" cy="439895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781675" cy="439895"/>
            </a:xfrm>
            <a:custGeom>
              <a:avLst/>
              <a:gdLst/>
              <a:ahLst/>
              <a:cxnLst/>
              <a:rect l="l" t="t" r="r" b="b"/>
              <a:pathLst>
                <a:path w="781675" h="439895">
                  <a:moveTo>
                    <a:pt x="136501" y="0"/>
                  </a:moveTo>
                  <a:lnTo>
                    <a:pt x="645174" y="0"/>
                  </a:lnTo>
                  <a:cubicBezTo>
                    <a:pt x="681377" y="0"/>
                    <a:pt x="716096" y="14381"/>
                    <a:pt x="741695" y="39980"/>
                  </a:cubicBezTo>
                  <a:cubicBezTo>
                    <a:pt x="767294" y="65579"/>
                    <a:pt x="781675" y="100298"/>
                    <a:pt x="781675" y="136501"/>
                  </a:cubicBezTo>
                  <a:lnTo>
                    <a:pt x="781675" y="303394"/>
                  </a:lnTo>
                  <a:cubicBezTo>
                    <a:pt x="781675" y="378781"/>
                    <a:pt x="720562" y="439895"/>
                    <a:pt x="645174" y="439895"/>
                  </a:cubicBezTo>
                  <a:lnTo>
                    <a:pt x="136501" y="439895"/>
                  </a:lnTo>
                  <a:cubicBezTo>
                    <a:pt x="100298" y="439895"/>
                    <a:pt x="65579" y="425513"/>
                    <a:pt x="39980" y="399914"/>
                  </a:cubicBezTo>
                  <a:cubicBezTo>
                    <a:pt x="14381" y="374316"/>
                    <a:pt x="0" y="339596"/>
                    <a:pt x="0" y="303394"/>
                  </a:cubicBezTo>
                  <a:lnTo>
                    <a:pt x="0" y="136501"/>
                  </a:lnTo>
                  <a:cubicBezTo>
                    <a:pt x="0" y="61113"/>
                    <a:pt x="61113" y="0"/>
                    <a:pt x="1365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3989E"/>
              </a:solidFill>
              <a:prstDash val="solid"/>
              <a:round/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0" y="-38100"/>
              <a:ext cx="781675" cy="477995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sp>
        <p:nvSpPr>
          <p:cNvPr id="69" name="Freeform 69"/>
          <p:cNvSpPr/>
          <p:nvPr/>
        </p:nvSpPr>
        <p:spPr>
          <a:xfrm>
            <a:off x="1028700" y="9030098"/>
            <a:ext cx="2048030" cy="750740"/>
          </a:xfrm>
          <a:custGeom>
            <a:avLst/>
            <a:gdLst/>
            <a:ahLst/>
            <a:cxnLst/>
            <a:rect l="l" t="t" r="r" b="b"/>
            <a:pathLst>
              <a:path w="2048030" h="750740">
                <a:moveTo>
                  <a:pt x="0" y="0"/>
                </a:moveTo>
                <a:lnTo>
                  <a:pt x="2048030" y="0"/>
                </a:lnTo>
                <a:lnTo>
                  <a:pt x="2048030" y="750741"/>
                </a:lnTo>
                <a:lnTo>
                  <a:pt x="0" y="7507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70" name="Imagem 69" descr="Uma imagem contendo Tabela&#10;&#10;Descrição gerada automaticamente">
            <a:extLst>
              <a:ext uri="{FF2B5EF4-FFF2-40B4-BE49-F238E27FC236}">
                <a16:creationId xmlns:a16="http://schemas.microsoft.com/office/drawing/2014/main" id="{4D4380B2-DC32-9796-D131-DC11BD9F2A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4295" y="2956613"/>
            <a:ext cx="834390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72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9222" b="-9222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00119" y="2312274"/>
            <a:ext cx="15598604" cy="9525"/>
          </a:xfrm>
          <a:prstGeom prst="line">
            <a:avLst/>
          </a:prstGeom>
          <a:ln w="47625" cap="rnd">
            <a:solidFill>
              <a:srgbClr val="0A397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6402039" y="1518243"/>
            <a:ext cx="828686" cy="841657"/>
            <a:chOff x="0" y="0"/>
            <a:chExt cx="363594" cy="36928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3594" cy="369285"/>
            </a:xfrm>
            <a:custGeom>
              <a:avLst/>
              <a:gdLst/>
              <a:ahLst/>
              <a:cxnLst/>
              <a:rect l="l" t="t" r="r" b="b"/>
              <a:pathLst>
                <a:path w="363594" h="369285">
                  <a:moveTo>
                    <a:pt x="177506" y="0"/>
                  </a:moveTo>
                  <a:lnTo>
                    <a:pt x="186088" y="0"/>
                  </a:lnTo>
                  <a:cubicBezTo>
                    <a:pt x="233165" y="0"/>
                    <a:pt x="278315" y="18701"/>
                    <a:pt x="311603" y="51990"/>
                  </a:cubicBezTo>
                  <a:cubicBezTo>
                    <a:pt x="344892" y="85279"/>
                    <a:pt x="363594" y="130428"/>
                    <a:pt x="363594" y="177506"/>
                  </a:cubicBezTo>
                  <a:lnTo>
                    <a:pt x="363594" y="191779"/>
                  </a:lnTo>
                  <a:cubicBezTo>
                    <a:pt x="363594" y="238856"/>
                    <a:pt x="344892" y="284006"/>
                    <a:pt x="311603" y="317294"/>
                  </a:cubicBezTo>
                  <a:cubicBezTo>
                    <a:pt x="278315" y="350583"/>
                    <a:pt x="233165" y="369285"/>
                    <a:pt x="186088" y="369285"/>
                  </a:cubicBezTo>
                  <a:lnTo>
                    <a:pt x="177506" y="369285"/>
                  </a:lnTo>
                  <a:cubicBezTo>
                    <a:pt x="130428" y="369285"/>
                    <a:pt x="85279" y="350583"/>
                    <a:pt x="51990" y="317294"/>
                  </a:cubicBezTo>
                  <a:cubicBezTo>
                    <a:pt x="18701" y="284006"/>
                    <a:pt x="0" y="238856"/>
                    <a:pt x="0" y="191779"/>
                  </a:cubicBezTo>
                  <a:lnTo>
                    <a:pt x="0" y="177506"/>
                  </a:lnTo>
                  <a:cubicBezTo>
                    <a:pt x="0" y="130428"/>
                    <a:pt x="18701" y="85279"/>
                    <a:pt x="51990" y="51990"/>
                  </a:cubicBezTo>
                  <a:cubicBezTo>
                    <a:pt x="85279" y="18701"/>
                    <a:pt x="130428" y="0"/>
                    <a:pt x="177506" y="0"/>
                  </a:cubicBezTo>
                  <a:close/>
                </a:path>
              </a:pathLst>
            </a:custGeom>
            <a:solidFill>
              <a:srgbClr val="0A397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363594" cy="426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50">
                  <a:solidFill>
                    <a:srgbClr val="FFFFFF"/>
                  </a:solidFill>
                  <a:latin typeface="Open Sans Extra Bold"/>
                </a:rPr>
                <a:t>20</a:t>
              </a:r>
              <a:endParaRPr lang="en-US" sz="3199">
                <a:solidFill>
                  <a:srgbClr val="FFFFFF"/>
                </a:solidFill>
                <a:latin typeface="Open Sans Extra Bold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1685" y="1511000"/>
            <a:ext cx="15775380" cy="541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10"/>
              </a:lnSpc>
            </a:pPr>
            <a:r>
              <a:rPr lang="pt-BR" sz="2800">
                <a:solidFill>
                  <a:srgbClr val="000000"/>
                </a:solidFill>
                <a:latin typeface="Poppins Bold"/>
                <a:cs typeface="Poppins Bold"/>
              </a:rPr>
              <a:t>3. Lista de Organizações com cadastros válidos no CENTS (Portal de Dados Abertos)</a:t>
            </a:r>
            <a:endParaRPr lang="pt-BR" sz="2800"/>
          </a:p>
        </p:txBody>
      </p:sp>
      <p:sp>
        <p:nvSpPr>
          <p:cNvPr id="8" name="TextBox 8"/>
          <p:cNvSpPr txBox="1"/>
          <p:nvPr/>
        </p:nvSpPr>
        <p:spPr>
          <a:xfrm>
            <a:off x="991823" y="2564000"/>
            <a:ext cx="8769158" cy="7274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just">
              <a:lnSpc>
                <a:spcPts val="2998"/>
              </a:lnSpc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Poppins"/>
              </a:rPr>
              <a:t>O cadastro no CENTS é mecanismo obrigatório para a formalização de parcerias no município, de acordo com o Decreto n° 52.830/11.</a:t>
            </a:r>
            <a:endParaRPr lang="pt-BR" sz="2000">
              <a:solidFill>
                <a:srgbClr val="000000"/>
              </a:solidFill>
              <a:latin typeface="Poppins"/>
              <a:cs typeface="Poppins"/>
            </a:endParaRPr>
          </a:p>
          <a:p>
            <a:pPr marL="285750" indent="-285750" algn="just">
              <a:lnSpc>
                <a:spcPts val="2998"/>
              </a:lnSpc>
              <a:buFont typeface="Arial"/>
              <a:buChar char="•"/>
            </a:pPr>
            <a:endParaRPr lang="pt-BR" sz="2000">
              <a:solidFill>
                <a:srgbClr val="000000"/>
              </a:solidFill>
              <a:latin typeface="Poppins"/>
              <a:ea typeface="Calibri"/>
              <a:cs typeface="Poppins"/>
            </a:endParaRPr>
          </a:p>
          <a:p>
            <a:pPr marL="285750" indent="-285750" algn="just">
              <a:lnSpc>
                <a:spcPts val="2998"/>
              </a:lnSpc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Poppins"/>
                <a:ea typeface="Calibri"/>
                <a:cs typeface="Poppins"/>
              </a:rPr>
              <a:t>Para auxiliar as comissões de seleção e demais servidores que atuam com parcerias e que não são operadores CENTS, foi criado um arquivo com todas as entidades que possuem certificado válido, que é atualizado com frequência no portal de dados abertos da prefeitura de São Paulo.</a:t>
            </a:r>
          </a:p>
          <a:p>
            <a:pPr marL="285750" indent="-285750" algn="just">
              <a:lnSpc>
                <a:spcPts val="2998"/>
              </a:lnSpc>
              <a:buFont typeface="Arial"/>
              <a:buChar char="•"/>
            </a:pPr>
            <a:endParaRPr lang="pt-BR" sz="2000">
              <a:solidFill>
                <a:srgbClr val="000000"/>
              </a:solidFill>
              <a:latin typeface="Poppins"/>
              <a:ea typeface="Calibri"/>
              <a:cs typeface="Poppins"/>
            </a:endParaRPr>
          </a:p>
          <a:p>
            <a:pPr marL="285750" indent="-285750" algn="just">
              <a:lnSpc>
                <a:spcPts val="2998"/>
              </a:lnSpc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Poppins"/>
                <a:ea typeface="Calibri"/>
                <a:cs typeface="Poppins"/>
              </a:rPr>
              <a:t>No portal também estão presentes a lista de todas as entidades penalizadas com suspensão ou declaração de inidoneidade no município.</a:t>
            </a:r>
          </a:p>
          <a:p>
            <a:pPr marL="285750" indent="-285750" algn="just">
              <a:lnSpc>
                <a:spcPts val="2998"/>
              </a:lnSpc>
              <a:buFont typeface="Arial"/>
              <a:buChar char="•"/>
            </a:pPr>
            <a:endParaRPr lang="pt-BR" sz="2000">
              <a:solidFill>
                <a:srgbClr val="000000"/>
              </a:solidFill>
              <a:latin typeface="Poppins"/>
              <a:ea typeface="Calibri"/>
              <a:cs typeface="Poppins"/>
            </a:endParaRPr>
          </a:p>
          <a:p>
            <a:pPr marL="285750" indent="-285750">
              <a:lnSpc>
                <a:spcPts val="2998"/>
              </a:lnSpc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Poppins"/>
                <a:ea typeface="Calibri"/>
                <a:cs typeface="Poppins"/>
              </a:rPr>
              <a:t>Link para acesso: </a:t>
            </a:r>
            <a:r>
              <a:rPr lang="pt-BR" sz="2000">
                <a:solidFill>
                  <a:srgbClr val="000000"/>
                </a:solidFill>
                <a:latin typeface="Poppins"/>
                <a:ea typeface="+mn-lt"/>
                <a:cs typeface="+mn-lt"/>
                <a:hlinkClick r:id="rId3"/>
              </a:rPr>
              <a:t>http://dados.prefeitura.sp.gov.br/pt_PT/dataset/lista-de-entidades-cadastradas-no-cents-da-copats</a:t>
            </a:r>
            <a:endParaRPr lang="pt-BR" sz="2000">
              <a:solidFill>
                <a:srgbClr val="000000"/>
              </a:solidFill>
              <a:latin typeface="Poppins"/>
              <a:ea typeface="Calibri"/>
              <a:cs typeface="Poppins"/>
            </a:endParaRPr>
          </a:p>
          <a:p>
            <a:pPr marL="285750" indent="-285750" algn="just">
              <a:lnSpc>
                <a:spcPts val="2998"/>
              </a:lnSpc>
              <a:buFont typeface="Arial"/>
              <a:buChar char="•"/>
            </a:pPr>
            <a:endParaRPr lang="en-US" sz="2000">
              <a:solidFill>
                <a:srgbClr val="000000"/>
              </a:solidFill>
              <a:latin typeface="Poppins"/>
              <a:ea typeface="Calibri"/>
              <a:cs typeface="Calibri"/>
            </a:endParaRPr>
          </a:p>
          <a:p>
            <a:pPr marL="285750" indent="-285750">
              <a:lnSpc>
                <a:spcPts val="2998"/>
              </a:lnSpc>
              <a:buFont typeface="Arial"/>
              <a:buChar char="•"/>
            </a:pPr>
            <a:endParaRPr lang="en-US" sz="1700">
              <a:solidFill>
                <a:srgbClr val="000000"/>
              </a:solidFill>
              <a:latin typeface="Poppins"/>
              <a:ea typeface="Calibri"/>
              <a:cs typeface="Poppin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9050" y="-954067"/>
            <a:ext cx="8078533" cy="1965283"/>
            <a:chOff x="0" y="0"/>
            <a:chExt cx="10771377" cy="2620378"/>
          </a:xfrm>
        </p:grpSpPr>
        <p:grpSp>
          <p:nvGrpSpPr>
            <p:cNvPr id="11" name="Group 11"/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7926"/>
                </a:solidFill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A3979"/>
                </a:solidFill>
                <a:prstDash val="solid"/>
                <a:round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3989E"/>
                </a:solidFill>
                <a:prstDash val="solid"/>
                <a:round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0AFEF"/>
                </a:solidFill>
                <a:prstDash val="solid"/>
                <a:round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7868983" y="-917030"/>
            <a:ext cx="8078533" cy="1965283"/>
            <a:chOff x="0" y="0"/>
            <a:chExt cx="10771377" cy="2620378"/>
          </a:xfrm>
        </p:grpSpPr>
        <p:grpSp>
          <p:nvGrpSpPr>
            <p:cNvPr id="36" name="Group 36"/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B587"/>
                </a:solidFill>
                <a:prstDash val="solid"/>
                <a:round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3368B2"/>
                </a:solidFill>
                <a:prstDash val="solid"/>
                <a:round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85B0EB"/>
                </a:solidFill>
                <a:prstDash val="solid"/>
                <a:round/>
              </a:ln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DAC3"/>
                </a:solidFill>
                <a:prstDash val="solid"/>
                <a:round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C6DEFF"/>
                </a:solidFill>
                <a:prstDash val="solid"/>
                <a:round/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60" name="Group 60"/>
          <p:cNvGrpSpPr/>
          <p:nvPr/>
        </p:nvGrpSpPr>
        <p:grpSpPr>
          <a:xfrm>
            <a:off x="16685427" y="-566437"/>
            <a:ext cx="837129" cy="1639743"/>
            <a:chOff x="0" y="0"/>
            <a:chExt cx="311820" cy="610783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311820" cy="610783"/>
            </a:xfrm>
            <a:custGeom>
              <a:avLst/>
              <a:gdLst/>
              <a:ahLst/>
              <a:cxnLst/>
              <a:rect l="l" t="t" r="r" b="b"/>
              <a:pathLst>
                <a:path w="311820" h="610783">
                  <a:moveTo>
                    <a:pt x="155910" y="0"/>
                  </a:moveTo>
                  <a:lnTo>
                    <a:pt x="155910" y="0"/>
                  </a:lnTo>
                  <a:cubicBezTo>
                    <a:pt x="197260" y="0"/>
                    <a:pt x="236916" y="16426"/>
                    <a:pt x="266155" y="45665"/>
                  </a:cubicBezTo>
                  <a:cubicBezTo>
                    <a:pt x="295393" y="74904"/>
                    <a:pt x="311820" y="114560"/>
                    <a:pt x="311820" y="155910"/>
                  </a:cubicBezTo>
                  <a:lnTo>
                    <a:pt x="311820" y="454873"/>
                  </a:lnTo>
                  <a:cubicBezTo>
                    <a:pt x="311820" y="496223"/>
                    <a:pt x="295393" y="535879"/>
                    <a:pt x="266155" y="565118"/>
                  </a:cubicBezTo>
                  <a:cubicBezTo>
                    <a:pt x="236916" y="594356"/>
                    <a:pt x="197260" y="610783"/>
                    <a:pt x="155910" y="610783"/>
                  </a:cubicBezTo>
                  <a:lnTo>
                    <a:pt x="155910" y="610783"/>
                  </a:lnTo>
                  <a:cubicBezTo>
                    <a:pt x="114560" y="610783"/>
                    <a:pt x="74904" y="594356"/>
                    <a:pt x="45665" y="565118"/>
                  </a:cubicBezTo>
                  <a:cubicBezTo>
                    <a:pt x="16426" y="535879"/>
                    <a:pt x="0" y="496223"/>
                    <a:pt x="0" y="454873"/>
                  </a:cubicBezTo>
                  <a:lnTo>
                    <a:pt x="0" y="155910"/>
                  </a:lnTo>
                  <a:cubicBezTo>
                    <a:pt x="0" y="114560"/>
                    <a:pt x="16426" y="74904"/>
                    <a:pt x="45665" y="45665"/>
                  </a:cubicBezTo>
                  <a:cubicBezTo>
                    <a:pt x="74904" y="16426"/>
                    <a:pt x="114560" y="0"/>
                    <a:pt x="1559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FFB587"/>
              </a:solidFill>
              <a:prstDash val="solid"/>
              <a:round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38100"/>
              <a:ext cx="311820" cy="648883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5585648" y="-377449"/>
            <a:ext cx="1369546" cy="1209196"/>
            <a:chOff x="0" y="0"/>
            <a:chExt cx="510138" cy="45041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510138" cy="450410"/>
            </a:xfrm>
            <a:custGeom>
              <a:avLst/>
              <a:gdLst/>
              <a:ahLst/>
              <a:cxnLst/>
              <a:rect l="l" t="t" r="r" b="b"/>
              <a:pathLst>
                <a:path w="510138" h="450410">
                  <a:moveTo>
                    <a:pt x="209158" y="0"/>
                  </a:moveTo>
                  <a:lnTo>
                    <a:pt x="300980" y="0"/>
                  </a:lnTo>
                  <a:cubicBezTo>
                    <a:pt x="356452" y="0"/>
                    <a:pt x="409652" y="22036"/>
                    <a:pt x="448877" y="61261"/>
                  </a:cubicBezTo>
                  <a:cubicBezTo>
                    <a:pt x="488102" y="100486"/>
                    <a:pt x="510138" y="153686"/>
                    <a:pt x="510138" y="209158"/>
                  </a:cubicBezTo>
                  <a:lnTo>
                    <a:pt x="510138" y="241252"/>
                  </a:lnTo>
                  <a:cubicBezTo>
                    <a:pt x="510138" y="356767"/>
                    <a:pt x="416495" y="450410"/>
                    <a:pt x="300980" y="450410"/>
                  </a:cubicBezTo>
                  <a:lnTo>
                    <a:pt x="209158" y="450410"/>
                  </a:lnTo>
                  <a:cubicBezTo>
                    <a:pt x="93643" y="450410"/>
                    <a:pt x="0" y="356767"/>
                    <a:pt x="0" y="241252"/>
                  </a:cubicBezTo>
                  <a:lnTo>
                    <a:pt x="0" y="209158"/>
                  </a:lnTo>
                  <a:cubicBezTo>
                    <a:pt x="0" y="93643"/>
                    <a:pt x="93643" y="0"/>
                    <a:pt x="20915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082C6"/>
              </a:solidFill>
              <a:prstDash val="solid"/>
              <a:round/>
            </a:ln>
          </p:spPr>
        </p:sp>
        <p:sp>
          <p:nvSpPr>
            <p:cNvPr id="65" name="TextBox 65"/>
            <p:cNvSpPr txBox="1"/>
            <p:nvPr/>
          </p:nvSpPr>
          <p:spPr>
            <a:xfrm>
              <a:off x="0" y="-38100"/>
              <a:ext cx="510138" cy="48851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7245037" y="-337049"/>
            <a:ext cx="2098531" cy="1180967"/>
            <a:chOff x="0" y="0"/>
            <a:chExt cx="781675" cy="439895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781675" cy="439895"/>
            </a:xfrm>
            <a:custGeom>
              <a:avLst/>
              <a:gdLst/>
              <a:ahLst/>
              <a:cxnLst/>
              <a:rect l="l" t="t" r="r" b="b"/>
              <a:pathLst>
                <a:path w="781675" h="439895">
                  <a:moveTo>
                    <a:pt x="136501" y="0"/>
                  </a:moveTo>
                  <a:lnTo>
                    <a:pt x="645174" y="0"/>
                  </a:lnTo>
                  <a:cubicBezTo>
                    <a:pt x="681377" y="0"/>
                    <a:pt x="716096" y="14381"/>
                    <a:pt x="741695" y="39980"/>
                  </a:cubicBezTo>
                  <a:cubicBezTo>
                    <a:pt x="767294" y="65579"/>
                    <a:pt x="781675" y="100298"/>
                    <a:pt x="781675" y="136501"/>
                  </a:cubicBezTo>
                  <a:lnTo>
                    <a:pt x="781675" y="303394"/>
                  </a:lnTo>
                  <a:cubicBezTo>
                    <a:pt x="781675" y="378781"/>
                    <a:pt x="720562" y="439895"/>
                    <a:pt x="645174" y="439895"/>
                  </a:cubicBezTo>
                  <a:lnTo>
                    <a:pt x="136501" y="439895"/>
                  </a:lnTo>
                  <a:cubicBezTo>
                    <a:pt x="100298" y="439895"/>
                    <a:pt x="65579" y="425513"/>
                    <a:pt x="39980" y="399914"/>
                  </a:cubicBezTo>
                  <a:cubicBezTo>
                    <a:pt x="14381" y="374316"/>
                    <a:pt x="0" y="339596"/>
                    <a:pt x="0" y="303394"/>
                  </a:cubicBezTo>
                  <a:lnTo>
                    <a:pt x="0" y="136501"/>
                  </a:lnTo>
                  <a:cubicBezTo>
                    <a:pt x="0" y="61113"/>
                    <a:pt x="61113" y="0"/>
                    <a:pt x="1365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3989E"/>
              </a:solidFill>
              <a:prstDash val="solid"/>
              <a:round/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0" y="-38100"/>
              <a:ext cx="781675" cy="477995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sp>
        <p:nvSpPr>
          <p:cNvPr id="69" name="Freeform 69"/>
          <p:cNvSpPr/>
          <p:nvPr/>
        </p:nvSpPr>
        <p:spPr>
          <a:xfrm>
            <a:off x="1028700" y="9030098"/>
            <a:ext cx="2048030" cy="750740"/>
          </a:xfrm>
          <a:custGeom>
            <a:avLst/>
            <a:gdLst/>
            <a:ahLst/>
            <a:cxnLst/>
            <a:rect l="l" t="t" r="r" b="b"/>
            <a:pathLst>
              <a:path w="2048030" h="750740">
                <a:moveTo>
                  <a:pt x="0" y="0"/>
                </a:moveTo>
                <a:lnTo>
                  <a:pt x="2048030" y="0"/>
                </a:lnTo>
                <a:lnTo>
                  <a:pt x="2048030" y="750741"/>
                </a:lnTo>
                <a:lnTo>
                  <a:pt x="0" y="7507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70" name="Imagem 69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F10FEB45-35E4-7789-0262-6C58BF2A1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1468" y="2945293"/>
            <a:ext cx="7550630" cy="426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14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9222" b="-9222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00119" y="2312274"/>
            <a:ext cx="15598604" cy="9525"/>
          </a:xfrm>
          <a:prstGeom prst="line">
            <a:avLst/>
          </a:prstGeom>
          <a:ln w="47625" cap="rnd">
            <a:solidFill>
              <a:srgbClr val="0A397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6402039" y="1518243"/>
            <a:ext cx="828686" cy="841657"/>
            <a:chOff x="0" y="0"/>
            <a:chExt cx="363594" cy="36928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3594" cy="369285"/>
            </a:xfrm>
            <a:custGeom>
              <a:avLst/>
              <a:gdLst/>
              <a:ahLst/>
              <a:cxnLst/>
              <a:rect l="l" t="t" r="r" b="b"/>
              <a:pathLst>
                <a:path w="363594" h="369285">
                  <a:moveTo>
                    <a:pt x="177506" y="0"/>
                  </a:moveTo>
                  <a:lnTo>
                    <a:pt x="186088" y="0"/>
                  </a:lnTo>
                  <a:cubicBezTo>
                    <a:pt x="233165" y="0"/>
                    <a:pt x="278315" y="18701"/>
                    <a:pt x="311603" y="51990"/>
                  </a:cubicBezTo>
                  <a:cubicBezTo>
                    <a:pt x="344892" y="85279"/>
                    <a:pt x="363594" y="130428"/>
                    <a:pt x="363594" y="177506"/>
                  </a:cubicBezTo>
                  <a:lnTo>
                    <a:pt x="363594" y="191779"/>
                  </a:lnTo>
                  <a:cubicBezTo>
                    <a:pt x="363594" y="238856"/>
                    <a:pt x="344892" y="284006"/>
                    <a:pt x="311603" y="317294"/>
                  </a:cubicBezTo>
                  <a:cubicBezTo>
                    <a:pt x="278315" y="350583"/>
                    <a:pt x="233165" y="369285"/>
                    <a:pt x="186088" y="369285"/>
                  </a:cubicBezTo>
                  <a:lnTo>
                    <a:pt x="177506" y="369285"/>
                  </a:lnTo>
                  <a:cubicBezTo>
                    <a:pt x="130428" y="369285"/>
                    <a:pt x="85279" y="350583"/>
                    <a:pt x="51990" y="317294"/>
                  </a:cubicBezTo>
                  <a:cubicBezTo>
                    <a:pt x="18701" y="284006"/>
                    <a:pt x="0" y="238856"/>
                    <a:pt x="0" y="191779"/>
                  </a:cubicBezTo>
                  <a:lnTo>
                    <a:pt x="0" y="177506"/>
                  </a:lnTo>
                  <a:cubicBezTo>
                    <a:pt x="0" y="130428"/>
                    <a:pt x="18701" y="85279"/>
                    <a:pt x="51990" y="51990"/>
                  </a:cubicBezTo>
                  <a:cubicBezTo>
                    <a:pt x="85279" y="18701"/>
                    <a:pt x="130428" y="0"/>
                    <a:pt x="177506" y="0"/>
                  </a:cubicBezTo>
                  <a:close/>
                </a:path>
              </a:pathLst>
            </a:custGeom>
            <a:solidFill>
              <a:srgbClr val="0A397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363594" cy="426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50">
                  <a:solidFill>
                    <a:srgbClr val="FFFFFF"/>
                  </a:solidFill>
                  <a:latin typeface="Open Sans Extra Bold"/>
                  <a:ea typeface="Open Sans Extra Bold"/>
                  <a:cs typeface="Open Sans Extra Bold"/>
                </a:rPr>
                <a:t>21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1685" y="1511000"/>
            <a:ext cx="15775380" cy="541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10"/>
              </a:lnSpc>
            </a:pPr>
            <a:r>
              <a:rPr lang="pt-BR" sz="2800">
                <a:solidFill>
                  <a:srgbClr val="000000"/>
                </a:solidFill>
                <a:latin typeface="Poppins Bold"/>
                <a:cs typeface="Poppins Bold"/>
              </a:rPr>
              <a:t>4. Vídeos instrutivos de inscrição e reinscrição no CENTS para as entidades</a:t>
            </a:r>
            <a:endParaRPr lang="pt-BR" sz="2800"/>
          </a:p>
        </p:txBody>
      </p:sp>
      <p:sp>
        <p:nvSpPr>
          <p:cNvPr id="8" name="TextBox 8"/>
          <p:cNvSpPr txBox="1"/>
          <p:nvPr/>
        </p:nvSpPr>
        <p:spPr>
          <a:xfrm>
            <a:off x="1028694" y="2951145"/>
            <a:ext cx="7395889" cy="6889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998"/>
              </a:lnSpc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Poppins"/>
                <a:cs typeface="Poppins"/>
              </a:rPr>
              <a:t>Fizemos dois vídeos com o passo a passo para a inscrição (ou reinscrição) no sistema CENTS. </a:t>
            </a:r>
          </a:p>
          <a:p>
            <a:pPr marL="285750" indent="-285750">
              <a:lnSpc>
                <a:spcPts val="2998"/>
              </a:lnSpc>
              <a:buFont typeface="Arial"/>
              <a:buChar char="•"/>
            </a:pPr>
            <a:endParaRPr lang="pt-BR" sz="2000">
              <a:solidFill>
                <a:srgbClr val="000000"/>
              </a:solidFill>
              <a:latin typeface="Poppins"/>
              <a:cs typeface="Poppins"/>
            </a:endParaRPr>
          </a:p>
          <a:p>
            <a:pPr marL="285750" indent="-285750">
              <a:lnSpc>
                <a:spcPts val="2998"/>
              </a:lnSpc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Poppins"/>
                <a:cs typeface="Poppins"/>
              </a:rPr>
              <a:t>Os vídeos estão hospedados na página da Secretaria de Gestão no Youtube e contam com linguagem simples e com ferramentas de </a:t>
            </a:r>
            <a:r>
              <a:rPr lang="pt-BR" sz="2000" err="1">
                <a:solidFill>
                  <a:srgbClr val="000000"/>
                </a:solidFill>
                <a:latin typeface="Poppins"/>
                <a:cs typeface="Poppins"/>
              </a:rPr>
              <a:t>acessibildade</a:t>
            </a:r>
            <a:r>
              <a:rPr lang="pt-BR" sz="2000">
                <a:solidFill>
                  <a:srgbClr val="000000"/>
                </a:solidFill>
                <a:latin typeface="Poppins"/>
                <a:cs typeface="Poppins"/>
              </a:rPr>
              <a:t>. Eles também podem ser encontrados no site de COPATS.</a:t>
            </a:r>
          </a:p>
          <a:p>
            <a:pPr marL="285750" indent="-285750">
              <a:lnSpc>
                <a:spcPts val="2998"/>
              </a:lnSpc>
              <a:buFont typeface="Arial"/>
              <a:buChar char="•"/>
            </a:pPr>
            <a:endParaRPr lang="pt-BR" sz="2000">
              <a:solidFill>
                <a:srgbClr val="000000"/>
              </a:solidFill>
              <a:latin typeface="Poppins"/>
              <a:cs typeface="Poppins"/>
            </a:endParaRPr>
          </a:p>
          <a:p>
            <a:pPr marL="285750" indent="-285750">
              <a:lnSpc>
                <a:spcPts val="2998"/>
              </a:lnSpc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Poppins"/>
                <a:cs typeface="Poppins"/>
              </a:rPr>
              <a:t>Links para os vídeos:</a:t>
            </a:r>
          </a:p>
          <a:p>
            <a:pPr marL="742950" lvl="1" indent="-285750">
              <a:lnSpc>
                <a:spcPts val="2998"/>
              </a:lnSpc>
              <a:buFont typeface="Courier New"/>
              <a:buChar char="o"/>
            </a:pPr>
            <a:r>
              <a:rPr lang="pt-BR" sz="2000">
                <a:solidFill>
                  <a:srgbClr val="000000"/>
                </a:solidFill>
                <a:latin typeface="Poppins"/>
                <a:cs typeface="Poppins"/>
              </a:rPr>
              <a:t>Inscrição: </a:t>
            </a:r>
            <a:r>
              <a:rPr lang="pt-BR" sz="2000">
                <a:solidFill>
                  <a:srgbClr val="000000"/>
                </a:solidFill>
                <a:latin typeface="Poppins"/>
                <a:ea typeface="+mn-lt"/>
                <a:cs typeface="+mn-lt"/>
                <a:hlinkClick r:id="rId3"/>
              </a:rPr>
              <a:t>https://www.youtube.com/watch?v=YsLLs1YO6_A&amp;t=103s</a:t>
            </a:r>
            <a:endParaRPr lang="pt-BR" sz="2000">
              <a:solidFill>
                <a:srgbClr val="000000"/>
              </a:solidFill>
              <a:latin typeface="Poppins"/>
              <a:cs typeface="Poppins"/>
            </a:endParaRPr>
          </a:p>
          <a:p>
            <a:pPr marL="742950" lvl="1" indent="-285750">
              <a:lnSpc>
                <a:spcPts val="2998"/>
              </a:lnSpc>
              <a:buFont typeface="Courier New"/>
              <a:buChar char="o"/>
            </a:pPr>
            <a:r>
              <a:rPr lang="pt-BR" sz="2000">
                <a:solidFill>
                  <a:srgbClr val="000000"/>
                </a:solidFill>
                <a:latin typeface="Poppins"/>
                <a:ea typeface="Calibri"/>
                <a:cs typeface="Calibri"/>
              </a:rPr>
              <a:t>Reinscrição: </a:t>
            </a:r>
            <a:r>
              <a:rPr lang="pt-BR" sz="2000">
                <a:solidFill>
                  <a:srgbClr val="000000"/>
                </a:solidFill>
                <a:latin typeface="Poppins"/>
                <a:ea typeface="+mn-lt"/>
                <a:cs typeface="+mn-lt"/>
                <a:hlinkClick r:id="rId4"/>
              </a:rPr>
              <a:t>https://www.youtube.com/watch?v=dyXhzrQfn0k&amp;t=4s</a:t>
            </a:r>
            <a:endParaRPr lang="en-US" sz="2000">
              <a:solidFill>
                <a:srgbClr val="000000"/>
              </a:solidFill>
              <a:latin typeface="Poppins"/>
              <a:ea typeface="Calibri"/>
              <a:cs typeface="Calibri"/>
            </a:endParaRPr>
          </a:p>
          <a:p>
            <a:pPr lvl="1">
              <a:lnSpc>
                <a:spcPts val="2998"/>
              </a:lnSpc>
            </a:pPr>
            <a:endParaRPr lang="en-US" sz="17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ts val="2998"/>
              </a:lnSpc>
              <a:buFont typeface="Arial"/>
              <a:buChar char="•"/>
            </a:pPr>
            <a:endParaRPr lang="en-US" sz="1700">
              <a:solidFill>
                <a:srgbClr val="000000"/>
              </a:solidFill>
              <a:latin typeface="Poppins"/>
              <a:cs typeface="Poppins"/>
            </a:endParaRPr>
          </a:p>
          <a:p>
            <a:pPr marL="285750" indent="-285750">
              <a:lnSpc>
                <a:spcPts val="2998"/>
              </a:lnSpc>
              <a:buFont typeface="Arial"/>
              <a:buChar char="•"/>
            </a:pPr>
            <a:endParaRPr lang="en-US" sz="1700">
              <a:solidFill>
                <a:srgbClr val="000000"/>
              </a:solidFill>
              <a:latin typeface="Poppins"/>
              <a:cs typeface="Poppin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9050" y="-954067"/>
            <a:ext cx="8078533" cy="1965283"/>
            <a:chOff x="0" y="0"/>
            <a:chExt cx="10771377" cy="2620378"/>
          </a:xfrm>
        </p:grpSpPr>
        <p:grpSp>
          <p:nvGrpSpPr>
            <p:cNvPr id="11" name="Group 11"/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7926"/>
                </a:solidFill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A3979"/>
                </a:solidFill>
                <a:prstDash val="solid"/>
                <a:round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3989E"/>
                </a:solidFill>
                <a:prstDash val="solid"/>
                <a:round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0AFEF"/>
                </a:solidFill>
                <a:prstDash val="solid"/>
                <a:round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7868983" y="-917030"/>
            <a:ext cx="8078533" cy="1965283"/>
            <a:chOff x="0" y="0"/>
            <a:chExt cx="10771377" cy="2620378"/>
          </a:xfrm>
        </p:grpSpPr>
        <p:grpSp>
          <p:nvGrpSpPr>
            <p:cNvPr id="36" name="Group 36"/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B587"/>
                </a:solidFill>
                <a:prstDash val="solid"/>
                <a:round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3368B2"/>
                </a:solidFill>
                <a:prstDash val="solid"/>
                <a:round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85B0EB"/>
                </a:solidFill>
                <a:prstDash val="solid"/>
                <a:round/>
              </a:ln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DAC3"/>
                </a:solidFill>
                <a:prstDash val="solid"/>
                <a:round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C6DEFF"/>
                </a:solidFill>
                <a:prstDash val="solid"/>
                <a:round/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60" name="Group 60"/>
          <p:cNvGrpSpPr/>
          <p:nvPr/>
        </p:nvGrpSpPr>
        <p:grpSpPr>
          <a:xfrm>
            <a:off x="16685427" y="-566437"/>
            <a:ext cx="837129" cy="1639743"/>
            <a:chOff x="0" y="0"/>
            <a:chExt cx="311820" cy="610783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311820" cy="610783"/>
            </a:xfrm>
            <a:custGeom>
              <a:avLst/>
              <a:gdLst/>
              <a:ahLst/>
              <a:cxnLst/>
              <a:rect l="l" t="t" r="r" b="b"/>
              <a:pathLst>
                <a:path w="311820" h="610783">
                  <a:moveTo>
                    <a:pt x="155910" y="0"/>
                  </a:moveTo>
                  <a:lnTo>
                    <a:pt x="155910" y="0"/>
                  </a:lnTo>
                  <a:cubicBezTo>
                    <a:pt x="197260" y="0"/>
                    <a:pt x="236916" y="16426"/>
                    <a:pt x="266155" y="45665"/>
                  </a:cubicBezTo>
                  <a:cubicBezTo>
                    <a:pt x="295393" y="74904"/>
                    <a:pt x="311820" y="114560"/>
                    <a:pt x="311820" y="155910"/>
                  </a:cubicBezTo>
                  <a:lnTo>
                    <a:pt x="311820" y="454873"/>
                  </a:lnTo>
                  <a:cubicBezTo>
                    <a:pt x="311820" y="496223"/>
                    <a:pt x="295393" y="535879"/>
                    <a:pt x="266155" y="565118"/>
                  </a:cubicBezTo>
                  <a:cubicBezTo>
                    <a:pt x="236916" y="594356"/>
                    <a:pt x="197260" y="610783"/>
                    <a:pt x="155910" y="610783"/>
                  </a:cubicBezTo>
                  <a:lnTo>
                    <a:pt x="155910" y="610783"/>
                  </a:lnTo>
                  <a:cubicBezTo>
                    <a:pt x="114560" y="610783"/>
                    <a:pt x="74904" y="594356"/>
                    <a:pt x="45665" y="565118"/>
                  </a:cubicBezTo>
                  <a:cubicBezTo>
                    <a:pt x="16426" y="535879"/>
                    <a:pt x="0" y="496223"/>
                    <a:pt x="0" y="454873"/>
                  </a:cubicBezTo>
                  <a:lnTo>
                    <a:pt x="0" y="155910"/>
                  </a:lnTo>
                  <a:cubicBezTo>
                    <a:pt x="0" y="114560"/>
                    <a:pt x="16426" y="74904"/>
                    <a:pt x="45665" y="45665"/>
                  </a:cubicBezTo>
                  <a:cubicBezTo>
                    <a:pt x="74904" y="16426"/>
                    <a:pt x="114560" y="0"/>
                    <a:pt x="1559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FFB587"/>
              </a:solidFill>
              <a:prstDash val="solid"/>
              <a:round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38100"/>
              <a:ext cx="311820" cy="648883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5585648" y="-377449"/>
            <a:ext cx="1369546" cy="1209196"/>
            <a:chOff x="0" y="0"/>
            <a:chExt cx="510138" cy="45041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510138" cy="450410"/>
            </a:xfrm>
            <a:custGeom>
              <a:avLst/>
              <a:gdLst/>
              <a:ahLst/>
              <a:cxnLst/>
              <a:rect l="l" t="t" r="r" b="b"/>
              <a:pathLst>
                <a:path w="510138" h="450410">
                  <a:moveTo>
                    <a:pt x="209158" y="0"/>
                  </a:moveTo>
                  <a:lnTo>
                    <a:pt x="300980" y="0"/>
                  </a:lnTo>
                  <a:cubicBezTo>
                    <a:pt x="356452" y="0"/>
                    <a:pt x="409652" y="22036"/>
                    <a:pt x="448877" y="61261"/>
                  </a:cubicBezTo>
                  <a:cubicBezTo>
                    <a:pt x="488102" y="100486"/>
                    <a:pt x="510138" y="153686"/>
                    <a:pt x="510138" y="209158"/>
                  </a:cubicBezTo>
                  <a:lnTo>
                    <a:pt x="510138" y="241252"/>
                  </a:lnTo>
                  <a:cubicBezTo>
                    <a:pt x="510138" y="356767"/>
                    <a:pt x="416495" y="450410"/>
                    <a:pt x="300980" y="450410"/>
                  </a:cubicBezTo>
                  <a:lnTo>
                    <a:pt x="209158" y="450410"/>
                  </a:lnTo>
                  <a:cubicBezTo>
                    <a:pt x="93643" y="450410"/>
                    <a:pt x="0" y="356767"/>
                    <a:pt x="0" y="241252"/>
                  </a:cubicBezTo>
                  <a:lnTo>
                    <a:pt x="0" y="209158"/>
                  </a:lnTo>
                  <a:cubicBezTo>
                    <a:pt x="0" y="93643"/>
                    <a:pt x="93643" y="0"/>
                    <a:pt x="20915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082C6"/>
              </a:solidFill>
              <a:prstDash val="solid"/>
              <a:round/>
            </a:ln>
          </p:spPr>
        </p:sp>
        <p:sp>
          <p:nvSpPr>
            <p:cNvPr id="65" name="TextBox 65"/>
            <p:cNvSpPr txBox="1"/>
            <p:nvPr/>
          </p:nvSpPr>
          <p:spPr>
            <a:xfrm>
              <a:off x="0" y="-38100"/>
              <a:ext cx="510138" cy="48851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7245037" y="-337049"/>
            <a:ext cx="2098531" cy="1180967"/>
            <a:chOff x="0" y="0"/>
            <a:chExt cx="781675" cy="439895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781675" cy="439895"/>
            </a:xfrm>
            <a:custGeom>
              <a:avLst/>
              <a:gdLst/>
              <a:ahLst/>
              <a:cxnLst/>
              <a:rect l="l" t="t" r="r" b="b"/>
              <a:pathLst>
                <a:path w="781675" h="439895">
                  <a:moveTo>
                    <a:pt x="136501" y="0"/>
                  </a:moveTo>
                  <a:lnTo>
                    <a:pt x="645174" y="0"/>
                  </a:lnTo>
                  <a:cubicBezTo>
                    <a:pt x="681377" y="0"/>
                    <a:pt x="716096" y="14381"/>
                    <a:pt x="741695" y="39980"/>
                  </a:cubicBezTo>
                  <a:cubicBezTo>
                    <a:pt x="767294" y="65579"/>
                    <a:pt x="781675" y="100298"/>
                    <a:pt x="781675" y="136501"/>
                  </a:cubicBezTo>
                  <a:lnTo>
                    <a:pt x="781675" y="303394"/>
                  </a:lnTo>
                  <a:cubicBezTo>
                    <a:pt x="781675" y="378781"/>
                    <a:pt x="720562" y="439895"/>
                    <a:pt x="645174" y="439895"/>
                  </a:cubicBezTo>
                  <a:lnTo>
                    <a:pt x="136501" y="439895"/>
                  </a:lnTo>
                  <a:cubicBezTo>
                    <a:pt x="100298" y="439895"/>
                    <a:pt x="65579" y="425513"/>
                    <a:pt x="39980" y="399914"/>
                  </a:cubicBezTo>
                  <a:cubicBezTo>
                    <a:pt x="14381" y="374316"/>
                    <a:pt x="0" y="339596"/>
                    <a:pt x="0" y="303394"/>
                  </a:cubicBezTo>
                  <a:lnTo>
                    <a:pt x="0" y="136501"/>
                  </a:lnTo>
                  <a:cubicBezTo>
                    <a:pt x="0" y="61113"/>
                    <a:pt x="61113" y="0"/>
                    <a:pt x="1365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3989E"/>
              </a:solidFill>
              <a:prstDash val="solid"/>
              <a:round/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0" y="-38100"/>
              <a:ext cx="781675" cy="477995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sp>
        <p:nvSpPr>
          <p:cNvPr id="69" name="Freeform 69"/>
          <p:cNvSpPr/>
          <p:nvPr/>
        </p:nvSpPr>
        <p:spPr>
          <a:xfrm>
            <a:off x="1028700" y="9030098"/>
            <a:ext cx="2048030" cy="750740"/>
          </a:xfrm>
          <a:custGeom>
            <a:avLst/>
            <a:gdLst/>
            <a:ahLst/>
            <a:cxnLst/>
            <a:rect l="l" t="t" r="r" b="b"/>
            <a:pathLst>
              <a:path w="2048030" h="750740">
                <a:moveTo>
                  <a:pt x="0" y="0"/>
                </a:moveTo>
                <a:lnTo>
                  <a:pt x="2048030" y="0"/>
                </a:lnTo>
                <a:lnTo>
                  <a:pt x="2048030" y="750741"/>
                </a:lnTo>
                <a:lnTo>
                  <a:pt x="0" y="7507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9" name="Imagem 8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C606D2EF-52CF-7874-089D-AAF0CFDC16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7534" y="2953057"/>
            <a:ext cx="806767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69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9222" b="-922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962025"/>
            <a:ext cx="11702755" cy="6617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52"/>
              </a:lnSpc>
            </a:pPr>
            <a:r>
              <a:rPr lang="pt-BR" sz="3200" b="1">
                <a:solidFill>
                  <a:srgbClr val="0A3979"/>
                </a:solidFill>
                <a:latin typeface="Poppins"/>
                <a:cs typeface="Poppins"/>
              </a:rPr>
              <a:t>ESTRUTURA DA APRESENTAÇÃO</a:t>
            </a:r>
          </a:p>
          <a:p>
            <a:pPr>
              <a:lnSpc>
                <a:spcPts val="3652"/>
              </a:lnSpc>
            </a:pPr>
            <a:endParaRPr lang="pt-BR" sz="3200">
              <a:solidFill>
                <a:srgbClr val="0A3979"/>
              </a:solidFill>
              <a:latin typeface="Poppins"/>
              <a:cs typeface="Poppins"/>
            </a:endParaRPr>
          </a:p>
          <a:p>
            <a:pPr marL="457200" indent="-457200">
              <a:lnSpc>
                <a:spcPts val="3652"/>
              </a:lnSpc>
              <a:buFont typeface="Arial"/>
              <a:buChar char="•"/>
            </a:pPr>
            <a:r>
              <a:rPr lang="pt-BR" sz="3200">
                <a:solidFill>
                  <a:srgbClr val="0A3979"/>
                </a:solidFill>
                <a:latin typeface="Poppins"/>
                <a:cs typeface="Poppins"/>
              </a:rPr>
              <a:t>RECADOS INICIAIS</a:t>
            </a:r>
          </a:p>
          <a:p>
            <a:pPr marL="457200" indent="-457200">
              <a:lnSpc>
                <a:spcPts val="3652"/>
              </a:lnSpc>
              <a:buFont typeface="Arial"/>
              <a:buChar char="•"/>
            </a:pPr>
            <a:endParaRPr lang="pt-BR" sz="3200">
              <a:solidFill>
                <a:srgbClr val="0A3979"/>
              </a:solidFill>
              <a:latin typeface="Poppins"/>
              <a:cs typeface="Poppins"/>
            </a:endParaRPr>
          </a:p>
          <a:p>
            <a:pPr marL="457200" indent="-457200">
              <a:lnSpc>
                <a:spcPts val="3652"/>
              </a:lnSpc>
              <a:buFont typeface="Arial"/>
              <a:buChar char="•"/>
            </a:pPr>
            <a:r>
              <a:rPr lang="pt-BR" sz="3200">
                <a:solidFill>
                  <a:srgbClr val="0A3979"/>
                </a:solidFill>
                <a:latin typeface="Poppins"/>
                <a:cs typeface="Poppins"/>
              </a:rPr>
              <a:t>MELHORIAS - OPERADORES</a:t>
            </a:r>
          </a:p>
          <a:p>
            <a:pPr marL="457200" indent="-457200">
              <a:lnSpc>
                <a:spcPts val="3652"/>
              </a:lnSpc>
              <a:buFont typeface="Arial"/>
              <a:buChar char="•"/>
            </a:pPr>
            <a:endParaRPr lang="pt-BR" sz="3200">
              <a:solidFill>
                <a:srgbClr val="0A3979"/>
              </a:solidFill>
              <a:latin typeface="Poppins"/>
              <a:ea typeface="Calibri"/>
              <a:cs typeface="Poppins"/>
            </a:endParaRPr>
          </a:p>
          <a:p>
            <a:pPr marL="457200" indent="-457200">
              <a:lnSpc>
                <a:spcPts val="3652"/>
              </a:lnSpc>
              <a:buFont typeface="Arial"/>
              <a:buChar char="•"/>
            </a:pPr>
            <a:r>
              <a:rPr lang="pt-BR" sz="3200">
                <a:solidFill>
                  <a:srgbClr val="0A3979"/>
                </a:solidFill>
                <a:latin typeface="Poppins"/>
                <a:cs typeface="Poppins"/>
              </a:rPr>
              <a:t>MELHORIAS – COPATS</a:t>
            </a:r>
          </a:p>
          <a:p>
            <a:pPr marL="457200" indent="-457200">
              <a:lnSpc>
                <a:spcPts val="3652"/>
              </a:lnSpc>
              <a:buFont typeface="Arial"/>
              <a:buChar char="•"/>
            </a:pPr>
            <a:endParaRPr lang="pt-BR" sz="3200">
              <a:solidFill>
                <a:srgbClr val="0A3979"/>
              </a:solidFill>
              <a:latin typeface="Poppins"/>
              <a:ea typeface="Calibri"/>
              <a:cs typeface="Poppins"/>
            </a:endParaRPr>
          </a:p>
          <a:p>
            <a:pPr marL="457200" indent="-457200">
              <a:lnSpc>
                <a:spcPts val="3652"/>
              </a:lnSpc>
              <a:buFont typeface="Arial"/>
              <a:buChar char="•"/>
            </a:pPr>
            <a:r>
              <a:rPr lang="pt-BR" sz="3200">
                <a:solidFill>
                  <a:srgbClr val="0A3979"/>
                </a:solidFill>
                <a:latin typeface="Poppins"/>
                <a:cs typeface="Poppins"/>
              </a:rPr>
              <a:t>OUTRAS ATUALIZAÇÕES</a:t>
            </a:r>
          </a:p>
          <a:p>
            <a:pPr marL="457200" indent="-457200">
              <a:lnSpc>
                <a:spcPts val="3652"/>
              </a:lnSpc>
              <a:buFont typeface="Arial"/>
              <a:buChar char="•"/>
            </a:pPr>
            <a:endParaRPr lang="pt-BR" sz="3200">
              <a:solidFill>
                <a:srgbClr val="0A3979"/>
              </a:solidFill>
              <a:latin typeface="Poppins"/>
              <a:cs typeface="Poppins"/>
            </a:endParaRPr>
          </a:p>
          <a:p>
            <a:pPr marL="457200" indent="-457200">
              <a:lnSpc>
                <a:spcPts val="3652"/>
              </a:lnSpc>
              <a:buFont typeface="Arial"/>
              <a:buChar char="•"/>
            </a:pPr>
            <a:r>
              <a:rPr lang="pt-BR" sz="3200">
                <a:solidFill>
                  <a:srgbClr val="0A3979"/>
                </a:solidFill>
                <a:latin typeface="Poppins"/>
                <a:cs typeface="Poppins"/>
              </a:rPr>
              <a:t>CONCLUSÃO: FUNÇÕES OPERADORES E COPATS</a:t>
            </a:r>
            <a:endParaRPr lang="pt-BR">
              <a:ea typeface="Calibri"/>
              <a:cs typeface="Calibri"/>
            </a:endParaRPr>
          </a:p>
          <a:p>
            <a:pPr algn="l">
              <a:lnSpc>
                <a:spcPts val="3652"/>
              </a:lnSpc>
            </a:pPr>
            <a:endParaRPr lang="pt-BR" sz="2600">
              <a:solidFill>
                <a:srgbClr val="0A3979"/>
              </a:solidFill>
              <a:latin typeface="Poppins"/>
              <a:cs typeface="Poppins"/>
            </a:endParaRPr>
          </a:p>
          <a:p>
            <a:pPr>
              <a:lnSpc>
                <a:spcPts val="3652"/>
              </a:lnSpc>
            </a:pPr>
            <a:endParaRPr lang="pt-BR" sz="2600">
              <a:solidFill>
                <a:srgbClr val="0A3979"/>
              </a:solidFill>
              <a:latin typeface="Poppins"/>
              <a:cs typeface="Poppins"/>
            </a:endParaRPr>
          </a:p>
          <a:p>
            <a:pPr>
              <a:lnSpc>
                <a:spcPts val="3652"/>
              </a:lnSpc>
            </a:pPr>
            <a:endParaRPr lang="pt-BR" sz="2600">
              <a:solidFill>
                <a:srgbClr val="0A3979"/>
              </a:solidFill>
              <a:latin typeface="Poppins"/>
              <a:cs typeface="Poppins"/>
            </a:endParaRPr>
          </a:p>
        </p:txBody>
      </p:sp>
      <p:grpSp>
        <p:nvGrpSpPr>
          <p:cNvPr id="5" name="Group 5"/>
          <p:cNvGrpSpPr/>
          <p:nvPr/>
        </p:nvGrpSpPr>
        <p:grpSpPr>
          <a:xfrm rot="-10800000">
            <a:off x="16206340" y="6721224"/>
            <a:ext cx="4241356" cy="3565776"/>
            <a:chOff x="0" y="0"/>
            <a:chExt cx="781675" cy="6571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81675" cy="657167"/>
            </a:xfrm>
            <a:custGeom>
              <a:avLst/>
              <a:gdLst/>
              <a:ahLst/>
              <a:cxnLst/>
              <a:rect l="l" t="t" r="r" b="b"/>
              <a:pathLst>
                <a:path w="781675" h="657167">
                  <a:moveTo>
                    <a:pt x="67538" y="0"/>
                  </a:moveTo>
                  <a:lnTo>
                    <a:pt x="714138" y="0"/>
                  </a:lnTo>
                  <a:cubicBezTo>
                    <a:pt x="732050" y="0"/>
                    <a:pt x="749228" y="7116"/>
                    <a:pt x="761894" y="19781"/>
                  </a:cubicBezTo>
                  <a:cubicBezTo>
                    <a:pt x="774560" y="32447"/>
                    <a:pt x="781675" y="49626"/>
                    <a:pt x="781675" y="67538"/>
                  </a:cubicBezTo>
                  <a:lnTo>
                    <a:pt x="781675" y="589629"/>
                  </a:lnTo>
                  <a:cubicBezTo>
                    <a:pt x="781675" y="607541"/>
                    <a:pt x="774560" y="624720"/>
                    <a:pt x="761894" y="637386"/>
                  </a:cubicBezTo>
                  <a:cubicBezTo>
                    <a:pt x="749228" y="650051"/>
                    <a:pt x="732050" y="657167"/>
                    <a:pt x="714138" y="657167"/>
                  </a:cubicBezTo>
                  <a:lnTo>
                    <a:pt x="67538" y="657167"/>
                  </a:lnTo>
                  <a:cubicBezTo>
                    <a:pt x="49626" y="657167"/>
                    <a:pt x="32447" y="650051"/>
                    <a:pt x="19781" y="637386"/>
                  </a:cubicBezTo>
                  <a:cubicBezTo>
                    <a:pt x="7116" y="624720"/>
                    <a:pt x="0" y="607541"/>
                    <a:pt x="0" y="589629"/>
                  </a:cubicBezTo>
                  <a:lnTo>
                    <a:pt x="0" y="67538"/>
                  </a:lnTo>
                  <a:cubicBezTo>
                    <a:pt x="0" y="49626"/>
                    <a:pt x="7116" y="32447"/>
                    <a:pt x="19781" y="19781"/>
                  </a:cubicBezTo>
                  <a:cubicBezTo>
                    <a:pt x="32447" y="7116"/>
                    <a:pt x="49626" y="0"/>
                    <a:pt x="675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0AFEF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781675" cy="695267"/>
            </a:xfrm>
            <a:prstGeom prst="rect">
              <a:avLst/>
            </a:prstGeom>
          </p:spPr>
          <p:txBody>
            <a:bodyPr lIns="102888" tIns="102888" rIns="102888" bIns="102888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15542832" y="5736123"/>
            <a:ext cx="2206759" cy="2954021"/>
            <a:chOff x="0" y="0"/>
            <a:chExt cx="406702" cy="54442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6702" cy="544421"/>
            </a:xfrm>
            <a:custGeom>
              <a:avLst/>
              <a:gdLst/>
              <a:ahLst/>
              <a:cxnLst/>
              <a:rect l="l" t="t" r="r" b="b"/>
              <a:pathLst>
                <a:path w="406702" h="544421">
                  <a:moveTo>
                    <a:pt x="129806" y="0"/>
                  </a:moveTo>
                  <a:lnTo>
                    <a:pt x="276896" y="0"/>
                  </a:lnTo>
                  <a:cubicBezTo>
                    <a:pt x="348586" y="0"/>
                    <a:pt x="406702" y="58116"/>
                    <a:pt x="406702" y="129806"/>
                  </a:cubicBezTo>
                  <a:lnTo>
                    <a:pt x="406702" y="414615"/>
                  </a:lnTo>
                  <a:cubicBezTo>
                    <a:pt x="406702" y="486305"/>
                    <a:pt x="348586" y="544421"/>
                    <a:pt x="276896" y="544421"/>
                  </a:cubicBezTo>
                  <a:lnTo>
                    <a:pt x="129806" y="544421"/>
                  </a:lnTo>
                  <a:cubicBezTo>
                    <a:pt x="58116" y="544421"/>
                    <a:pt x="0" y="486305"/>
                    <a:pt x="0" y="414615"/>
                  </a:cubicBezTo>
                  <a:lnTo>
                    <a:pt x="0" y="129806"/>
                  </a:lnTo>
                  <a:cubicBezTo>
                    <a:pt x="0" y="58116"/>
                    <a:pt x="58116" y="0"/>
                    <a:pt x="12980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B4EDEF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06702" cy="582521"/>
            </a:xfrm>
            <a:prstGeom prst="rect">
              <a:avLst/>
            </a:prstGeom>
          </p:spPr>
          <p:txBody>
            <a:bodyPr lIns="102888" tIns="102888" rIns="102888" bIns="102888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15123120" y="6394075"/>
            <a:ext cx="1960056" cy="3266999"/>
            <a:chOff x="0" y="0"/>
            <a:chExt cx="361235" cy="60210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61235" cy="602103"/>
            </a:xfrm>
            <a:custGeom>
              <a:avLst/>
              <a:gdLst/>
              <a:ahLst/>
              <a:cxnLst/>
              <a:rect l="l" t="t" r="r" b="b"/>
              <a:pathLst>
                <a:path w="361235" h="602103">
                  <a:moveTo>
                    <a:pt x="146144" y="0"/>
                  </a:moveTo>
                  <a:lnTo>
                    <a:pt x="215091" y="0"/>
                  </a:lnTo>
                  <a:cubicBezTo>
                    <a:pt x="295804" y="0"/>
                    <a:pt x="361235" y="65431"/>
                    <a:pt x="361235" y="146144"/>
                  </a:cubicBezTo>
                  <a:lnTo>
                    <a:pt x="361235" y="455958"/>
                  </a:lnTo>
                  <a:cubicBezTo>
                    <a:pt x="361235" y="494718"/>
                    <a:pt x="345838" y="531891"/>
                    <a:pt x="318430" y="559298"/>
                  </a:cubicBezTo>
                  <a:cubicBezTo>
                    <a:pt x="291023" y="586705"/>
                    <a:pt x="253851" y="602103"/>
                    <a:pt x="215091" y="602103"/>
                  </a:cubicBezTo>
                  <a:lnTo>
                    <a:pt x="146144" y="602103"/>
                  </a:lnTo>
                  <a:cubicBezTo>
                    <a:pt x="107384" y="602103"/>
                    <a:pt x="70212" y="586705"/>
                    <a:pt x="42805" y="559298"/>
                  </a:cubicBezTo>
                  <a:cubicBezTo>
                    <a:pt x="15397" y="531891"/>
                    <a:pt x="0" y="494718"/>
                    <a:pt x="0" y="455958"/>
                  </a:cubicBezTo>
                  <a:lnTo>
                    <a:pt x="0" y="146144"/>
                  </a:lnTo>
                  <a:cubicBezTo>
                    <a:pt x="0" y="107384"/>
                    <a:pt x="15397" y="70212"/>
                    <a:pt x="42805" y="42805"/>
                  </a:cubicBezTo>
                  <a:cubicBezTo>
                    <a:pt x="70212" y="15397"/>
                    <a:pt x="107384" y="0"/>
                    <a:pt x="14614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FFB587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361235" cy="640203"/>
            </a:xfrm>
            <a:prstGeom prst="rect">
              <a:avLst/>
            </a:prstGeom>
          </p:spPr>
          <p:txBody>
            <a:bodyPr lIns="102888" tIns="102888" rIns="102888" bIns="102888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700" y="9030098"/>
            <a:ext cx="2048030" cy="750740"/>
          </a:xfrm>
          <a:custGeom>
            <a:avLst/>
            <a:gdLst/>
            <a:ahLst/>
            <a:cxnLst/>
            <a:rect l="l" t="t" r="r" b="b"/>
            <a:pathLst>
              <a:path w="2048030" h="750740">
                <a:moveTo>
                  <a:pt x="0" y="0"/>
                </a:moveTo>
                <a:lnTo>
                  <a:pt x="2048030" y="0"/>
                </a:lnTo>
                <a:lnTo>
                  <a:pt x="2048030" y="750741"/>
                </a:lnTo>
                <a:lnTo>
                  <a:pt x="0" y="7507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70854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8719" y="882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9222" b="-9222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00119" y="2312274"/>
            <a:ext cx="15598604" cy="9525"/>
          </a:xfrm>
          <a:prstGeom prst="line">
            <a:avLst/>
          </a:prstGeom>
          <a:ln w="47625" cap="rnd">
            <a:solidFill>
              <a:srgbClr val="0A397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6402039" y="1518243"/>
            <a:ext cx="828686" cy="841657"/>
            <a:chOff x="0" y="0"/>
            <a:chExt cx="363594" cy="36928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3594" cy="369285"/>
            </a:xfrm>
            <a:custGeom>
              <a:avLst/>
              <a:gdLst/>
              <a:ahLst/>
              <a:cxnLst/>
              <a:rect l="l" t="t" r="r" b="b"/>
              <a:pathLst>
                <a:path w="363594" h="369285">
                  <a:moveTo>
                    <a:pt x="177506" y="0"/>
                  </a:moveTo>
                  <a:lnTo>
                    <a:pt x="186088" y="0"/>
                  </a:lnTo>
                  <a:cubicBezTo>
                    <a:pt x="233165" y="0"/>
                    <a:pt x="278315" y="18701"/>
                    <a:pt x="311603" y="51990"/>
                  </a:cubicBezTo>
                  <a:cubicBezTo>
                    <a:pt x="344892" y="85279"/>
                    <a:pt x="363594" y="130428"/>
                    <a:pt x="363594" y="177506"/>
                  </a:cubicBezTo>
                  <a:lnTo>
                    <a:pt x="363594" y="191779"/>
                  </a:lnTo>
                  <a:cubicBezTo>
                    <a:pt x="363594" y="238856"/>
                    <a:pt x="344892" y="284006"/>
                    <a:pt x="311603" y="317294"/>
                  </a:cubicBezTo>
                  <a:cubicBezTo>
                    <a:pt x="278315" y="350583"/>
                    <a:pt x="233165" y="369285"/>
                    <a:pt x="186088" y="369285"/>
                  </a:cubicBezTo>
                  <a:lnTo>
                    <a:pt x="177506" y="369285"/>
                  </a:lnTo>
                  <a:cubicBezTo>
                    <a:pt x="130428" y="369285"/>
                    <a:pt x="85279" y="350583"/>
                    <a:pt x="51990" y="317294"/>
                  </a:cubicBezTo>
                  <a:cubicBezTo>
                    <a:pt x="18701" y="284006"/>
                    <a:pt x="0" y="238856"/>
                    <a:pt x="0" y="191779"/>
                  </a:cubicBezTo>
                  <a:lnTo>
                    <a:pt x="0" y="177506"/>
                  </a:lnTo>
                  <a:cubicBezTo>
                    <a:pt x="0" y="130428"/>
                    <a:pt x="18701" y="85279"/>
                    <a:pt x="51990" y="51990"/>
                  </a:cubicBezTo>
                  <a:cubicBezTo>
                    <a:pt x="85279" y="18701"/>
                    <a:pt x="130428" y="0"/>
                    <a:pt x="177506" y="0"/>
                  </a:cubicBezTo>
                  <a:close/>
                </a:path>
              </a:pathLst>
            </a:custGeom>
            <a:solidFill>
              <a:srgbClr val="0A397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363594" cy="426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50">
                  <a:solidFill>
                    <a:srgbClr val="FFFFFF"/>
                  </a:solidFill>
                  <a:latin typeface="Open Sans Extra Bold"/>
                  <a:ea typeface="Open Sans Extra Bold"/>
                  <a:cs typeface="Open Sans Extra Bold"/>
                </a:rPr>
                <a:t>22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1685" y="1511000"/>
            <a:ext cx="15236229" cy="559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10"/>
              </a:lnSpc>
            </a:pPr>
            <a:r>
              <a:rPr lang="pt-BR" sz="3250">
                <a:solidFill>
                  <a:srgbClr val="000000"/>
                </a:solidFill>
                <a:latin typeface="Poppins Bold"/>
              </a:rPr>
              <a:t>Sugestão: validador de assinatura digital</a:t>
            </a:r>
            <a:endParaRPr lang="pt-BR" sz="3250">
              <a:solidFill>
                <a:srgbClr val="000000"/>
              </a:solidFill>
              <a:latin typeface="Poppins Bold"/>
              <a:cs typeface="Poppins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9050" y="-954067"/>
            <a:ext cx="8078533" cy="1965283"/>
            <a:chOff x="0" y="0"/>
            <a:chExt cx="10771377" cy="2620378"/>
          </a:xfrm>
        </p:grpSpPr>
        <p:grpSp>
          <p:nvGrpSpPr>
            <p:cNvPr id="11" name="Group 11"/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7926"/>
                </a:solidFill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A3979"/>
                </a:solidFill>
                <a:prstDash val="solid"/>
                <a:round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3989E"/>
                </a:solidFill>
                <a:prstDash val="solid"/>
                <a:round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0AFEF"/>
                </a:solidFill>
                <a:prstDash val="solid"/>
                <a:round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7868983" y="-917030"/>
            <a:ext cx="8078533" cy="1965283"/>
            <a:chOff x="0" y="0"/>
            <a:chExt cx="10771377" cy="2620378"/>
          </a:xfrm>
        </p:grpSpPr>
        <p:grpSp>
          <p:nvGrpSpPr>
            <p:cNvPr id="36" name="Group 36"/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B587"/>
                </a:solidFill>
                <a:prstDash val="solid"/>
                <a:round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3368B2"/>
                </a:solidFill>
                <a:prstDash val="solid"/>
                <a:round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85B0EB"/>
                </a:solidFill>
                <a:prstDash val="solid"/>
                <a:round/>
              </a:ln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DAC3"/>
                </a:solidFill>
                <a:prstDash val="solid"/>
                <a:round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C6DEFF"/>
                </a:solidFill>
                <a:prstDash val="solid"/>
                <a:round/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60" name="Group 60"/>
          <p:cNvGrpSpPr/>
          <p:nvPr/>
        </p:nvGrpSpPr>
        <p:grpSpPr>
          <a:xfrm>
            <a:off x="16685427" y="-566437"/>
            <a:ext cx="837129" cy="1639743"/>
            <a:chOff x="0" y="0"/>
            <a:chExt cx="311820" cy="610783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311820" cy="610783"/>
            </a:xfrm>
            <a:custGeom>
              <a:avLst/>
              <a:gdLst/>
              <a:ahLst/>
              <a:cxnLst/>
              <a:rect l="l" t="t" r="r" b="b"/>
              <a:pathLst>
                <a:path w="311820" h="610783">
                  <a:moveTo>
                    <a:pt x="155910" y="0"/>
                  </a:moveTo>
                  <a:lnTo>
                    <a:pt x="155910" y="0"/>
                  </a:lnTo>
                  <a:cubicBezTo>
                    <a:pt x="197260" y="0"/>
                    <a:pt x="236916" y="16426"/>
                    <a:pt x="266155" y="45665"/>
                  </a:cubicBezTo>
                  <a:cubicBezTo>
                    <a:pt x="295393" y="74904"/>
                    <a:pt x="311820" y="114560"/>
                    <a:pt x="311820" y="155910"/>
                  </a:cubicBezTo>
                  <a:lnTo>
                    <a:pt x="311820" y="454873"/>
                  </a:lnTo>
                  <a:cubicBezTo>
                    <a:pt x="311820" y="496223"/>
                    <a:pt x="295393" y="535879"/>
                    <a:pt x="266155" y="565118"/>
                  </a:cubicBezTo>
                  <a:cubicBezTo>
                    <a:pt x="236916" y="594356"/>
                    <a:pt x="197260" y="610783"/>
                    <a:pt x="155910" y="610783"/>
                  </a:cubicBezTo>
                  <a:lnTo>
                    <a:pt x="155910" y="610783"/>
                  </a:lnTo>
                  <a:cubicBezTo>
                    <a:pt x="114560" y="610783"/>
                    <a:pt x="74904" y="594356"/>
                    <a:pt x="45665" y="565118"/>
                  </a:cubicBezTo>
                  <a:cubicBezTo>
                    <a:pt x="16426" y="535879"/>
                    <a:pt x="0" y="496223"/>
                    <a:pt x="0" y="454873"/>
                  </a:cubicBezTo>
                  <a:lnTo>
                    <a:pt x="0" y="155910"/>
                  </a:lnTo>
                  <a:cubicBezTo>
                    <a:pt x="0" y="114560"/>
                    <a:pt x="16426" y="74904"/>
                    <a:pt x="45665" y="45665"/>
                  </a:cubicBezTo>
                  <a:cubicBezTo>
                    <a:pt x="74904" y="16426"/>
                    <a:pt x="114560" y="0"/>
                    <a:pt x="1559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FFB587"/>
              </a:solidFill>
              <a:prstDash val="solid"/>
              <a:round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38100"/>
              <a:ext cx="311820" cy="648883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5585648" y="-377449"/>
            <a:ext cx="1369546" cy="1209196"/>
            <a:chOff x="0" y="0"/>
            <a:chExt cx="510138" cy="45041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510138" cy="450410"/>
            </a:xfrm>
            <a:custGeom>
              <a:avLst/>
              <a:gdLst/>
              <a:ahLst/>
              <a:cxnLst/>
              <a:rect l="l" t="t" r="r" b="b"/>
              <a:pathLst>
                <a:path w="510138" h="450410">
                  <a:moveTo>
                    <a:pt x="209158" y="0"/>
                  </a:moveTo>
                  <a:lnTo>
                    <a:pt x="300980" y="0"/>
                  </a:lnTo>
                  <a:cubicBezTo>
                    <a:pt x="356452" y="0"/>
                    <a:pt x="409652" y="22036"/>
                    <a:pt x="448877" y="61261"/>
                  </a:cubicBezTo>
                  <a:cubicBezTo>
                    <a:pt x="488102" y="100486"/>
                    <a:pt x="510138" y="153686"/>
                    <a:pt x="510138" y="209158"/>
                  </a:cubicBezTo>
                  <a:lnTo>
                    <a:pt x="510138" y="241252"/>
                  </a:lnTo>
                  <a:cubicBezTo>
                    <a:pt x="510138" y="356767"/>
                    <a:pt x="416495" y="450410"/>
                    <a:pt x="300980" y="450410"/>
                  </a:cubicBezTo>
                  <a:lnTo>
                    <a:pt x="209158" y="450410"/>
                  </a:lnTo>
                  <a:cubicBezTo>
                    <a:pt x="93643" y="450410"/>
                    <a:pt x="0" y="356767"/>
                    <a:pt x="0" y="241252"/>
                  </a:cubicBezTo>
                  <a:lnTo>
                    <a:pt x="0" y="209158"/>
                  </a:lnTo>
                  <a:cubicBezTo>
                    <a:pt x="0" y="93643"/>
                    <a:pt x="93643" y="0"/>
                    <a:pt x="20915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082C6"/>
              </a:solidFill>
              <a:prstDash val="solid"/>
              <a:round/>
            </a:ln>
          </p:spPr>
        </p:sp>
        <p:sp>
          <p:nvSpPr>
            <p:cNvPr id="65" name="TextBox 65"/>
            <p:cNvSpPr txBox="1"/>
            <p:nvPr/>
          </p:nvSpPr>
          <p:spPr>
            <a:xfrm>
              <a:off x="0" y="-38100"/>
              <a:ext cx="510138" cy="48851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7245037" y="-337049"/>
            <a:ext cx="2098531" cy="1180967"/>
            <a:chOff x="0" y="0"/>
            <a:chExt cx="781675" cy="439895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781675" cy="439895"/>
            </a:xfrm>
            <a:custGeom>
              <a:avLst/>
              <a:gdLst/>
              <a:ahLst/>
              <a:cxnLst/>
              <a:rect l="l" t="t" r="r" b="b"/>
              <a:pathLst>
                <a:path w="781675" h="439895">
                  <a:moveTo>
                    <a:pt x="136501" y="0"/>
                  </a:moveTo>
                  <a:lnTo>
                    <a:pt x="645174" y="0"/>
                  </a:lnTo>
                  <a:cubicBezTo>
                    <a:pt x="681377" y="0"/>
                    <a:pt x="716096" y="14381"/>
                    <a:pt x="741695" y="39980"/>
                  </a:cubicBezTo>
                  <a:cubicBezTo>
                    <a:pt x="767294" y="65579"/>
                    <a:pt x="781675" y="100298"/>
                    <a:pt x="781675" y="136501"/>
                  </a:cubicBezTo>
                  <a:lnTo>
                    <a:pt x="781675" y="303394"/>
                  </a:lnTo>
                  <a:cubicBezTo>
                    <a:pt x="781675" y="378781"/>
                    <a:pt x="720562" y="439895"/>
                    <a:pt x="645174" y="439895"/>
                  </a:cubicBezTo>
                  <a:lnTo>
                    <a:pt x="136501" y="439895"/>
                  </a:lnTo>
                  <a:cubicBezTo>
                    <a:pt x="100298" y="439895"/>
                    <a:pt x="65579" y="425513"/>
                    <a:pt x="39980" y="399914"/>
                  </a:cubicBezTo>
                  <a:cubicBezTo>
                    <a:pt x="14381" y="374316"/>
                    <a:pt x="0" y="339596"/>
                    <a:pt x="0" y="303394"/>
                  </a:cubicBezTo>
                  <a:lnTo>
                    <a:pt x="0" y="136501"/>
                  </a:lnTo>
                  <a:cubicBezTo>
                    <a:pt x="0" y="61113"/>
                    <a:pt x="61113" y="0"/>
                    <a:pt x="1365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3989E"/>
              </a:solidFill>
              <a:prstDash val="solid"/>
              <a:round/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0" y="-38100"/>
              <a:ext cx="781675" cy="477995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sp>
        <p:nvSpPr>
          <p:cNvPr id="69" name="Freeform 69"/>
          <p:cNvSpPr/>
          <p:nvPr/>
        </p:nvSpPr>
        <p:spPr>
          <a:xfrm>
            <a:off x="1028700" y="9030098"/>
            <a:ext cx="2048030" cy="750740"/>
          </a:xfrm>
          <a:custGeom>
            <a:avLst/>
            <a:gdLst/>
            <a:ahLst/>
            <a:cxnLst/>
            <a:rect l="l" t="t" r="r" b="b"/>
            <a:pathLst>
              <a:path w="2048030" h="750740">
                <a:moveTo>
                  <a:pt x="0" y="0"/>
                </a:moveTo>
                <a:lnTo>
                  <a:pt x="2048030" y="0"/>
                </a:lnTo>
                <a:lnTo>
                  <a:pt x="2048030" y="750741"/>
                </a:lnTo>
                <a:lnTo>
                  <a:pt x="0" y="7507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73" name="Imagem 7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46141F47-684B-D858-4994-40E1C1B79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1193" y="3503222"/>
            <a:ext cx="5399597" cy="457451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8BEF62E-8D61-71E6-89E6-C7B362CF52A7}"/>
              </a:ext>
            </a:extLst>
          </p:cNvPr>
          <p:cNvSpPr txBox="1"/>
          <p:nvPr/>
        </p:nvSpPr>
        <p:spPr>
          <a:xfrm>
            <a:off x="1035169" y="2846717"/>
            <a:ext cx="10437961" cy="55799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400">
                <a:latin typeface="Poppins"/>
                <a:ea typeface="Calibri"/>
                <a:cs typeface="Calibri"/>
              </a:rPr>
              <a:t>Já utilizado na SMS para verificar a autenticidade das assinaturas digitais dos requerimentos de inscrição e outros documentos assinados  </a:t>
            </a:r>
            <a:r>
              <a:rPr lang="pt-BR" sz="2400">
                <a:latin typeface="Poppins"/>
                <a:ea typeface="+mn-lt"/>
                <a:cs typeface="+mn-lt"/>
              </a:rPr>
              <a:t>eletronicamente através de plataformas como a ICP-Brasil, GOV.BR ou provenientes de acordos internacionais de reconhecimento mútuo.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endParaRPr lang="pt-BR" sz="2400">
              <a:latin typeface="Poppins"/>
              <a:ea typeface="Calibri"/>
              <a:cs typeface="Calibri"/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400">
                <a:latin typeface="Poppins"/>
                <a:ea typeface="Calibri"/>
                <a:cs typeface="Calibri"/>
              </a:rPr>
              <a:t>Modelo de boa prática que pode ser adotado para evitar eventuais fraudes (sugestão)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endParaRPr lang="pt-BR" sz="2400">
              <a:latin typeface="Poppins"/>
              <a:ea typeface="Calibri"/>
              <a:cs typeface="Calibri"/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400">
                <a:latin typeface="Poppins"/>
                <a:ea typeface="Calibri"/>
                <a:cs typeface="Calibri"/>
              </a:rPr>
              <a:t>Link: </a:t>
            </a:r>
            <a:r>
              <a:rPr lang="pt-BR" sz="2400">
                <a:latin typeface="Poppins"/>
                <a:ea typeface="+mn-lt"/>
                <a:cs typeface="+mn-lt"/>
                <a:hlinkClick r:id="rId5"/>
              </a:rPr>
              <a:t>https://validar.iti.gov.br/index.html</a:t>
            </a:r>
            <a:endParaRPr lang="pt-BR" sz="2400">
              <a:latin typeface="Poppins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17024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9222" b="-922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989359" y="3451449"/>
            <a:ext cx="10269941" cy="2949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471"/>
              </a:lnSpc>
            </a:pPr>
            <a:r>
              <a:rPr lang="pt-BR" sz="8600">
                <a:solidFill>
                  <a:srgbClr val="000000"/>
                </a:solidFill>
                <a:latin typeface="League Spartan"/>
              </a:rPr>
              <a:t>Conclusão</a:t>
            </a:r>
            <a:endParaRPr lang="pt-BR"/>
          </a:p>
          <a:p>
            <a:pPr algn="r">
              <a:lnSpc>
                <a:spcPts val="11471"/>
              </a:lnSpc>
            </a:pPr>
            <a:endParaRPr lang="en-US" sz="8624">
              <a:solidFill>
                <a:srgbClr val="000000"/>
              </a:solidFill>
              <a:latin typeface="League Spartan"/>
            </a:endParaRPr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-2865860" y="3145661"/>
            <a:ext cx="8798415" cy="7527806"/>
            <a:chOff x="0" y="0"/>
            <a:chExt cx="11731220" cy="10037075"/>
          </a:xfrm>
        </p:grpSpPr>
        <p:grpSp>
          <p:nvGrpSpPr>
            <p:cNvPr id="5" name="Group 5"/>
            <p:cNvGrpSpPr/>
            <p:nvPr/>
          </p:nvGrpSpPr>
          <p:grpSpPr>
            <a:xfrm>
              <a:off x="4756187" y="2862678"/>
              <a:ext cx="6975033" cy="5495778"/>
              <a:chOff x="0" y="0"/>
              <a:chExt cx="2167467" cy="170779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167467" cy="1707793"/>
              </a:xfrm>
              <a:custGeom>
                <a:avLst/>
                <a:gdLst/>
                <a:ahLst/>
                <a:cxnLst/>
                <a:rect l="l" t="t" r="r" b="b"/>
                <a:pathLst>
                  <a:path w="2167467" h="1707793">
                    <a:moveTo>
                      <a:pt x="47363" y="0"/>
                    </a:moveTo>
                    <a:lnTo>
                      <a:pt x="2120104" y="0"/>
                    </a:lnTo>
                    <a:cubicBezTo>
                      <a:pt x="2146262" y="0"/>
                      <a:pt x="2167467" y="21205"/>
                      <a:pt x="2167467" y="47363"/>
                    </a:cubicBezTo>
                    <a:lnTo>
                      <a:pt x="2167467" y="1660430"/>
                    </a:lnTo>
                    <a:cubicBezTo>
                      <a:pt x="2167467" y="1672992"/>
                      <a:pt x="2162477" y="1685039"/>
                      <a:pt x="2153595" y="1693921"/>
                    </a:cubicBezTo>
                    <a:cubicBezTo>
                      <a:pt x="2144712" y="1702803"/>
                      <a:pt x="2132665" y="1707793"/>
                      <a:pt x="2120104" y="1707793"/>
                    </a:cubicBezTo>
                    <a:lnTo>
                      <a:pt x="47363" y="1707793"/>
                    </a:lnTo>
                    <a:cubicBezTo>
                      <a:pt x="21205" y="1707793"/>
                      <a:pt x="0" y="1686588"/>
                      <a:pt x="0" y="1660430"/>
                    </a:cubicBezTo>
                    <a:lnTo>
                      <a:pt x="0" y="47363"/>
                    </a:lnTo>
                    <a:cubicBezTo>
                      <a:pt x="0" y="21205"/>
                      <a:pt x="21205" y="0"/>
                      <a:pt x="473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A3979"/>
                </a:solidFill>
                <a:prstDash val="solid"/>
                <a:round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2167467" cy="17458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503490" y="4014014"/>
              <a:ext cx="5772828" cy="6023061"/>
              <a:chOff x="0" y="0"/>
              <a:chExt cx="1793886" cy="187164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793886" cy="1871645"/>
              </a:xfrm>
              <a:custGeom>
                <a:avLst/>
                <a:gdLst/>
                <a:ahLst/>
                <a:cxnLst/>
                <a:rect l="l" t="t" r="r" b="b"/>
                <a:pathLst>
                  <a:path w="1793886" h="1871645">
                    <a:moveTo>
                      <a:pt x="57226" y="0"/>
                    </a:moveTo>
                    <a:lnTo>
                      <a:pt x="1736660" y="0"/>
                    </a:lnTo>
                    <a:cubicBezTo>
                      <a:pt x="1768265" y="0"/>
                      <a:pt x="1793886" y="25621"/>
                      <a:pt x="1793886" y="57226"/>
                    </a:cubicBezTo>
                    <a:lnTo>
                      <a:pt x="1793886" y="1814419"/>
                    </a:lnTo>
                    <a:cubicBezTo>
                      <a:pt x="1793886" y="1829596"/>
                      <a:pt x="1787857" y="1844152"/>
                      <a:pt x="1777125" y="1854884"/>
                    </a:cubicBezTo>
                    <a:cubicBezTo>
                      <a:pt x="1766393" y="1865616"/>
                      <a:pt x="1751837" y="1871645"/>
                      <a:pt x="1736660" y="1871645"/>
                    </a:cubicBezTo>
                    <a:lnTo>
                      <a:pt x="57226" y="1871645"/>
                    </a:lnTo>
                    <a:cubicBezTo>
                      <a:pt x="42049" y="1871645"/>
                      <a:pt x="27493" y="1865616"/>
                      <a:pt x="16761" y="1854884"/>
                    </a:cubicBezTo>
                    <a:cubicBezTo>
                      <a:pt x="6029" y="1844152"/>
                      <a:pt x="0" y="1829596"/>
                      <a:pt x="0" y="1814419"/>
                    </a:cubicBezTo>
                    <a:lnTo>
                      <a:pt x="0" y="57226"/>
                    </a:lnTo>
                    <a:cubicBezTo>
                      <a:pt x="0" y="42049"/>
                      <a:pt x="6029" y="27493"/>
                      <a:pt x="16761" y="16761"/>
                    </a:cubicBezTo>
                    <a:cubicBezTo>
                      <a:pt x="27493" y="6029"/>
                      <a:pt x="42049" y="0"/>
                      <a:pt x="5722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3989E"/>
                </a:solidFill>
                <a:prstDash val="solid"/>
                <a:round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1793886" cy="19097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0" y="0"/>
              <a:ext cx="5772828" cy="6023061"/>
              <a:chOff x="0" y="0"/>
              <a:chExt cx="1793886" cy="187164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793886" cy="1871645"/>
              </a:xfrm>
              <a:custGeom>
                <a:avLst/>
                <a:gdLst/>
                <a:ahLst/>
                <a:cxnLst/>
                <a:rect l="l" t="t" r="r" b="b"/>
                <a:pathLst>
                  <a:path w="1793886" h="1871645">
                    <a:moveTo>
                      <a:pt x="57226" y="0"/>
                    </a:moveTo>
                    <a:lnTo>
                      <a:pt x="1736660" y="0"/>
                    </a:lnTo>
                    <a:cubicBezTo>
                      <a:pt x="1768265" y="0"/>
                      <a:pt x="1793886" y="25621"/>
                      <a:pt x="1793886" y="57226"/>
                    </a:cubicBezTo>
                    <a:lnTo>
                      <a:pt x="1793886" y="1814419"/>
                    </a:lnTo>
                    <a:cubicBezTo>
                      <a:pt x="1793886" y="1829596"/>
                      <a:pt x="1787857" y="1844152"/>
                      <a:pt x="1777125" y="1854884"/>
                    </a:cubicBezTo>
                    <a:cubicBezTo>
                      <a:pt x="1766393" y="1865616"/>
                      <a:pt x="1751837" y="1871645"/>
                      <a:pt x="1736660" y="1871645"/>
                    </a:cubicBezTo>
                    <a:lnTo>
                      <a:pt x="57226" y="1871645"/>
                    </a:lnTo>
                    <a:cubicBezTo>
                      <a:pt x="42049" y="1871645"/>
                      <a:pt x="27493" y="1865616"/>
                      <a:pt x="16761" y="1854884"/>
                    </a:cubicBezTo>
                    <a:cubicBezTo>
                      <a:pt x="6029" y="1844152"/>
                      <a:pt x="0" y="1829596"/>
                      <a:pt x="0" y="1814419"/>
                    </a:cubicBezTo>
                    <a:lnTo>
                      <a:pt x="0" y="57226"/>
                    </a:lnTo>
                    <a:cubicBezTo>
                      <a:pt x="0" y="42049"/>
                      <a:pt x="6029" y="27493"/>
                      <a:pt x="16761" y="16761"/>
                    </a:cubicBezTo>
                    <a:cubicBezTo>
                      <a:pt x="27493" y="6029"/>
                      <a:pt x="42049" y="0"/>
                      <a:pt x="5722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1793886" cy="19097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sp>
        <p:nvSpPr>
          <p:cNvPr id="14" name="Freeform 14"/>
          <p:cNvSpPr/>
          <p:nvPr/>
        </p:nvSpPr>
        <p:spPr>
          <a:xfrm>
            <a:off x="15211270" y="9030098"/>
            <a:ext cx="2048030" cy="750740"/>
          </a:xfrm>
          <a:custGeom>
            <a:avLst/>
            <a:gdLst/>
            <a:ahLst/>
            <a:cxnLst/>
            <a:rect l="l" t="t" r="r" b="b"/>
            <a:pathLst>
              <a:path w="2048030" h="750740">
                <a:moveTo>
                  <a:pt x="0" y="0"/>
                </a:moveTo>
                <a:lnTo>
                  <a:pt x="2048030" y="0"/>
                </a:lnTo>
                <a:lnTo>
                  <a:pt x="2048030" y="750741"/>
                </a:lnTo>
                <a:lnTo>
                  <a:pt x="0" y="7507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9AC3A-158F-BBC3-1944-D4F17CFD1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B035FD6-BEB8-CFD4-7986-C614ED350252}"/>
              </a:ext>
            </a:extLst>
          </p:cNvPr>
          <p:cNvSpPr/>
          <p:nvPr/>
        </p:nvSpPr>
        <p:spPr>
          <a:xfrm>
            <a:off x="-328719" y="882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9222" b="-9222"/>
            </a:stretch>
          </a:blipFill>
        </p:spPr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32045CEB-6985-A67B-F5A7-6C4ACADD9929}"/>
              </a:ext>
            </a:extLst>
          </p:cNvPr>
          <p:cNvSpPr/>
          <p:nvPr/>
        </p:nvSpPr>
        <p:spPr>
          <a:xfrm>
            <a:off x="1000119" y="2312274"/>
            <a:ext cx="15598604" cy="9525"/>
          </a:xfrm>
          <a:prstGeom prst="line">
            <a:avLst/>
          </a:prstGeom>
          <a:ln w="47625" cap="rnd">
            <a:solidFill>
              <a:srgbClr val="0A397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B1132664-A0AA-3D16-97F9-123CF81A50F7}"/>
              </a:ext>
            </a:extLst>
          </p:cNvPr>
          <p:cNvGrpSpPr/>
          <p:nvPr/>
        </p:nvGrpSpPr>
        <p:grpSpPr>
          <a:xfrm>
            <a:off x="16402039" y="1518243"/>
            <a:ext cx="828686" cy="841657"/>
            <a:chOff x="0" y="0"/>
            <a:chExt cx="363594" cy="36928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8D0BF7D-F6FC-BCBB-DD13-97836FF80372}"/>
                </a:ext>
              </a:extLst>
            </p:cNvPr>
            <p:cNvSpPr/>
            <p:nvPr/>
          </p:nvSpPr>
          <p:spPr>
            <a:xfrm>
              <a:off x="0" y="0"/>
              <a:ext cx="363594" cy="369285"/>
            </a:xfrm>
            <a:custGeom>
              <a:avLst/>
              <a:gdLst/>
              <a:ahLst/>
              <a:cxnLst/>
              <a:rect l="l" t="t" r="r" b="b"/>
              <a:pathLst>
                <a:path w="363594" h="369285">
                  <a:moveTo>
                    <a:pt x="177506" y="0"/>
                  </a:moveTo>
                  <a:lnTo>
                    <a:pt x="186088" y="0"/>
                  </a:lnTo>
                  <a:cubicBezTo>
                    <a:pt x="233165" y="0"/>
                    <a:pt x="278315" y="18701"/>
                    <a:pt x="311603" y="51990"/>
                  </a:cubicBezTo>
                  <a:cubicBezTo>
                    <a:pt x="344892" y="85279"/>
                    <a:pt x="363594" y="130428"/>
                    <a:pt x="363594" y="177506"/>
                  </a:cubicBezTo>
                  <a:lnTo>
                    <a:pt x="363594" y="191779"/>
                  </a:lnTo>
                  <a:cubicBezTo>
                    <a:pt x="363594" y="238856"/>
                    <a:pt x="344892" y="284006"/>
                    <a:pt x="311603" y="317294"/>
                  </a:cubicBezTo>
                  <a:cubicBezTo>
                    <a:pt x="278315" y="350583"/>
                    <a:pt x="233165" y="369285"/>
                    <a:pt x="186088" y="369285"/>
                  </a:cubicBezTo>
                  <a:lnTo>
                    <a:pt x="177506" y="369285"/>
                  </a:lnTo>
                  <a:cubicBezTo>
                    <a:pt x="130428" y="369285"/>
                    <a:pt x="85279" y="350583"/>
                    <a:pt x="51990" y="317294"/>
                  </a:cubicBezTo>
                  <a:cubicBezTo>
                    <a:pt x="18701" y="284006"/>
                    <a:pt x="0" y="238856"/>
                    <a:pt x="0" y="191779"/>
                  </a:cubicBezTo>
                  <a:lnTo>
                    <a:pt x="0" y="177506"/>
                  </a:lnTo>
                  <a:cubicBezTo>
                    <a:pt x="0" y="130428"/>
                    <a:pt x="18701" y="85279"/>
                    <a:pt x="51990" y="51990"/>
                  </a:cubicBezTo>
                  <a:cubicBezTo>
                    <a:pt x="85279" y="18701"/>
                    <a:pt x="130428" y="0"/>
                    <a:pt x="177506" y="0"/>
                  </a:cubicBezTo>
                  <a:close/>
                </a:path>
              </a:pathLst>
            </a:custGeom>
            <a:solidFill>
              <a:srgbClr val="0A3979"/>
            </a:solidFill>
          </p:spPr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E4C8AFE2-5431-C94C-8D1B-F5E67C930C50}"/>
                </a:ext>
              </a:extLst>
            </p:cNvPr>
            <p:cNvSpPr txBox="1"/>
            <p:nvPr/>
          </p:nvSpPr>
          <p:spPr>
            <a:xfrm>
              <a:off x="0" y="-57150"/>
              <a:ext cx="363594" cy="426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50">
                  <a:solidFill>
                    <a:srgbClr val="FFFFFF"/>
                  </a:solidFill>
                  <a:latin typeface="Open Sans Extra Bold"/>
                  <a:ea typeface="Open Sans Extra Bold"/>
                  <a:cs typeface="Open Sans Extra Bold"/>
                </a:rPr>
                <a:t>23</a:t>
              </a:r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B14C0A91-A150-EA5A-F084-9F4A5DDA9460}"/>
              </a:ext>
            </a:extLst>
          </p:cNvPr>
          <p:cNvSpPr txBox="1"/>
          <p:nvPr/>
        </p:nvSpPr>
        <p:spPr>
          <a:xfrm>
            <a:off x="1021685" y="1511000"/>
            <a:ext cx="15236229" cy="559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10"/>
              </a:lnSpc>
            </a:pPr>
            <a:r>
              <a:rPr lang="pt-BR" sz="3250">
                <a:solidFill>
                  <a:srgbClr val="000000"/>
                </a:solidFill>
                <a:latin typeface="Poppins Bold"/>
              </a:rPr>
              <a:t>Conclusão</a:t>
            </a:r>
            <a:endParaRPr lang="pt-BR" sz="3250">
              <a:solidFill>
                <a:srgbClr val="000000"/>
              </a:solidFill>
              <a:latin typeface="Poppins Bold"/>
              <a:cs typeface="Poppins Bold"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F1EFF811-6D98-3BF0-85D8-560FEDA4A563}"/>
              </a:ext>
            </a:extLst>
          </p:cNvPr>
          <p:cNvGrpSpPr/>
          <p:nvPr/>
        </p:nvGrpSpPr>
        <p:grpSpPr>
          <a:xfrm>
            <a:off x="19050" y="-954067"/>
            <a:ext cx="8078533" cy="1965283"/>
            <a:chOff x="0" y="0"/>
            <a:chExt cx="10771377" cy="2620378"/>
          </a:xfrm>
        </p:grpSpPr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FD7BE817-88FD-63D5-0506-2C4F3D185EA8}"/>
                </a:ext>
              </a:extLst>
            </p:cNvPr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BDD55C28-C87C-BBC0-A276-5F75B776C87B}"/>
                  </a:ext>
                </a:extLst>
              </p:cNvPr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7926"/>
                </a:solidFill>
                <a:prstDash val="solid"/>
                <a:round/>
              </a:ln>
            </p:spPr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4B8FA18E-DBD1-DAB5-ED3F-5C2DC9FBFFC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30FEE6D1-1001-5051-4C2F-C7A158A75C77}"/>
                </a:ext>
              </a:extLst>
            </p:cNvPr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2F1E2E06-60AA-5960-CDC6-858871AD43CE}"/>
                  </a:ext>
                </a:extLst>
              </p:cNvPr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A3979"/>
                </a:solidFill>
                <a:prstDash val="solid"/>
                <a:round/>
              </a:ln>
            </p:spPr>
          </p:sp>
          <p:sp>
            <p:nvSpPr>
              <p:cNvPr id="16" name="TextBox 16">
                <a:extLst>
                  <a:ext uri="{FF2B5EF4-FFF2-40B4-BE49-F238E27FC236}">
                    <a16:creationId xmlns:a16="http://schemas.microsoft.com/office/drawing/2014/main" id="{C27C20E7-4E21-335F-D4FC-844A54A7C8C1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758CB35F-3C71-E523-DB95-D8EBDDFDFCBD}"/>
                </a:ext>
              </a:extLst>
            </p:cNvPr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3E942ED3-687A-1FD2-31C8-A436FA8732BA}"/>
                  </a:ext>
                </a:extLst>
              </p:cNvPr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3989E"/>
                </a:solidFill>
                <a:prstDash val="solid"/>
                <a:round/>
              </a:ln>
            </p:spPr>
          </p:sp>
          <p:sp>
            <p:nvSpPr>
              <p:cNvPr id="19" name="TextBox 19">
                <a:extLst>
                  <a:ext uri="{FF2B5EF4-FFF2-40B4-BE49-F238E27FC236}">
                    <a16:creationId xmlns:a16="http://schemas.microsoft.com/office/drawing/2014/main" id="{444C9F2B-8DBA-B3B1-FA21-BC246D2DAAA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F2D99921-02A5-1AE3-A58D-9C8F78DE01D0}"/>
                </a:ext>
              </a:extLst>
            </p:cNvPr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8B207802-7943-9FE6-E0B4-2657391E8893}"/>
                  </a:ext>
                </a:extLst>
              </p:cNvPr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0AFEF"/>
                </a:solidFill>
                <a:prstDash val="solid"/>
                <a:round/>
              </a:ln>
            </p:spPr>
          </p:sp>
          <p:sp>
            <p:nvSpPr>
              <p:cNvPr id="22" name="TextBox 22">
                <a:extLst>
                  <a:ext uri="{FF2B5EF4-FFF2-40B4-BE49-F238E27FC236}">
                    <a16:creationId xmlns:a16="http://schemas.microsoft.com/office/drawing/2014/main" id="{AD2030AF-B487-D243-596F-350AEA935351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3" name="Group 23">
              <a:extLst>
                <a:ext uri="{FF2B5EF4-FFF2-40B4-BE49-F238E27FC236}">
                  <a16:creationId xmlns:a16="http://schemas.microsoft.com/office/drawing/2014/main" id="{301F3C51-F800-464A-F616-5741FA883294}"/>
                </a:ext>
              </a:extLst>
            </p:cNvPr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00FD2D14-947F-E2B6-4117-9AA1A1189585}"/>
                  </a:ext>
                </a:extLst>
              </p:cNvPr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25" name="TextBox 25">
                <a:extLst>
                  <a:ext uri="{FF2B5EF4-FFF2-40B4-BE49-F238E27FC236}">
                    <a16:creationId xmlns:a16="http://schemas.microsoft.com/office/drawing/2014/main" id="{A5DF3E34-97F1-9F12-87EB-03DFC5842A0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6" name="Group 26">
              <a:extLst>
                <a:ext uri="{FF2B5EF4-FFF2-40B4-BE49-F238E27FC236}">
                  <a16:creationId xmlns:a16="http://schemas.microsoft.com/office/drawing/2014/main" id="{2A8EC1E4-B286-E635-A4E7-35721295E0F3}"/>
                </a:ext>
              </a:extLst>
            </p:cNvPr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6512374E-310C-9BC9-E296-43DD94B9C26E}"/>
                  </a:ext>
                </a:extLst>
              </p:cNvPr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28" name="TextBox 28">
                <a:extLst>
                  <a:ext uri="{FF2B5EF4-FFF2-40B4-BE49-F238E27FC236}">
                    <a16:creationId xmlns:a16="http://schemas.microsoft.com/office/drawing/2014/main" id="{DC4FDAE5-46F5-34AF-66EE-11BBAD6B3F4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9" name="Group 29">
              <a:extLst>
                <a:ext uri="{FF2B5EF4-FFF2-40B4-BE49-F238E27FC236}">
                  <a16:creationId xmlns:a16="http://schemas.microsoft.com/office/drawing/2014/main" id="{154005E8-05F4-EB34-C87E-6E8496627384}"/>
                </a:ext>
              </a:extLst>
            </p:cNvPr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30" name="Freeform 30">
                <a:extLst>
                  <a:ext uri="{FF2B5EF4-FFF2-40B4-BE49-F238E27FC236}">
                    <a16:creationId xmlns:a16="http://schemas.microsoft.com/office/drawing/2014/main" id="{0A0F520D-844B-585D-51E3-DA541E11944D}"/>
                  </a:ext>
                </a:extLst>
              </p:cNvPr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31" name="TextBox 31">
                <a:extLst>
                  <a:ext uri="{FF2B5EF4-FFF2-40B4-BE49-F238E27FC236}">
                    <a16:creationId xmlns:a16="http://schemas.microsoft.com/office/drawing/2014/main" id="{CFB59AC6-BDCD-F977-D199-64608A57CF1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23648592-3F96-AF08-C8FC-4A3F6FB09B59}"/>
                </a:ext>
              </a:extLst>
            </p:cNvPr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713EEABC-0BE6-48D9-1C96-6432999C25D8}"/>
                  </a:ext>
                </a:extLst>
              </p:cNvPr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34" name="TextBox 34">
                <a:extLst>
                  <a:ext uri="{FF2B5EF4-FFF2-40B4-BE49-F238E27FC236}">
                    <a16:creationId xmlns:a16="http://schemas.microsoft.com/office/drawing/2014/main" id="{706D9D81-8DC8-4A47-C71B-6DB3DEB820C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FB24B95C-58C3-2E31-B282-BDAF1DC2EC4B}"/>
              </a:ext>
            </a:extLst>
          </p:cNvPr>
          <p:cNvGrpSpPr/>
          <p:nvPr/>
        </p:nvGrpSpPr>
        <p:grpSpPr>
          <a:xfrm>
            <a:off x="7868983" y="-917030"/>
            <a:ext cx="8078533" cy="1965283"/>
            <a:chOff x="0" y="0"/>
            <a:chExt cx="10771377" cy="2620378"/>
          </a:xfrm>
        </p:grpSpPr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68D261EC-D372-C0BC-FE1D-E1958D0F62FD}"/>
                </a:ext>
              </a:extLst>
            </p:cNvPr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83602748-7BE5-A9E3-D58E-07B10E0D166B}"/>
                  </a:ext>
                </a:extLst>
              </p:cNvPr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B587"/>
                </a:solidFill>
                <a:prstDash val="solid"/>
                <a:round/>
              </a:ln>
            </p:spPr>
          </p:sp>
          <p:sp>
            <p:nvSpPr>
              <p:cNvPr id="38" name="TextBox 38">
                <a:extLst>
                  <a:ext uri="{FF2B5EF4-FFF2-40B4-BE49-F238E27FC236}">
                    <a16:creationId xmlns:a16="http://schemas.microsoft.com/office/drawing/2014/main" id="{FD5B2F6B-A1A1-3DBD-F480-C201D9F6605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9" name="Group 39">
              <a:extLst>
                <a:ext uri="{FF2B5EF4-FFF2-40B4-BE49-F238E27FC236}">
                  <a16:creationId xmlns:a16="http://schemas.microsoft.com/office/drawing/2014/main" id="{7F8F441E-228C-95FB-B4D6-D72DDF2E74BC}"/>
                </a:ext>
              </a:extLst>
            </p:cNvPr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40" name="Freeform 40">
                <a:extLst>
                  <a:ext uri="{FF2B5EF4-FFF2-40B4-BE49-F238E27FC236}">
                    <a16:creationId xmlns:a16="http://schemas.microsoft.com/office/drawing/2014/main" id="{8CB1B4FB-CDC9-7DA6-D129-3E256FF1BE2C}"/>
                  </a:ext>
                </a:extLst>
              </p:cNvPr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3368B2"/>
                </a:solidFill>
                <a:prstDash val="solid"/>
                <a:round/>
              </a:ln>
            </p:spPr>
          </p:sp>
          <p:sp>
            <p:nvSpPr>
              <p:cNvPr id="41" name="TextBox 41">
                <a:extLst>
                  <a:ext uri="{FF2B5EF4-FFF2-40B4-BE49-F238E27FC236}">
                    <a16:creationId xmlns:a16="http://schemas.microsoft.com/office/drawing/2014/main" id="{D803611C-0EB2-9812-0F60-380D99ED5EE1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710F68ED-A544-AEF9-BD1D-4F25DE37AAE9}"/>
                </a:ext>
              </a:extLst>
            </p:cNvPr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21D102F6-5B54-2185-8433-D9CA3E4C29C0}"/>
                  </a:ext>
                </a:extLst>
              </p:cNvPr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44" name="TextBox 44">
                <a:extLst>
                  <a:ext uri="{FF2B5EF4-FFF2-40B4-BE49-F238E27FC236}">
                    <a16:creationId xmlns:a16="http://schemas.microsoft.com/office/drawing/2014/main" id="{53EBFD9E-80B2-B123-D51A-C88441DD2B4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5" name="Group 45">
              <a:extLst>
                <a:ext uri="{FF2B5EF4-FFF2-40B4-BE49-F238E27FC236}">
                  <a16:creationId xmlns:a16="http://schemas.microsoft.com/office/drawing/2014/main" id="{514E6C31-90C5-A3D5-45BD-A1E014340D31}"/>
                </a:ext>
              </a:extLst>
            </p:cNvPr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46" name="Freeform 46">
                <a:extLst>
                  <a:ext uri="{FF2B5EF4-FFF2-40B4-BE49-F238E27FC236}">
                    <a16:creationId xmlns:a16="http://schemas.microsoft.com/office/drawing/2014/main" id="{2965E8B5-A29B-9E7E-2631-5AE097CCB9D1}"/>
                  </a:ext>
                </a:extLst>
              </p:cNvPr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85B0EB"/>
                </a:solidFill>
                <a:prstDash val="solid"/>
                <a:round/>
              </a:ln>
            </p:spPr>
          </p:sp>
          <p:sp>
            <p:nvSpPr>
              <p:cNvPr id="47" name="TextBox 47">
                <a:extLst>
                  <a:ext uri="{FF2B5EF4-FFF2-40B4-BE49-F238E27FC236}">
                    <a16:creationId xmlns:a16="http://schemas.microsoft.com/office/drawing/2014/main" id="{C0BA53F0-FD8C-691B-D6EF-09E47CDE237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8" name="Group 48">
              <a:extLst>
                <a:ext uri="{FF2B5EF4-FFF2-40B4-BE49-F238E27FC236}">
                  <a16:creationId xmlns:a16="http://schemas.microsoft.com/office/drawing/2014/main" id="{E8A624B3-A389-359E-9EB6-5155AAB71219}"/>
                </a:ext>
              </a:extLst>
            </p:cNvPr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49" name="Freeform 49">
                <a:extLst>
                  <a:ext uri="{FF2B5EF4-FFF2-40B4-BE49-F238E27FC236}">
                    <a16:creationId xmlns:a16="http://schemas.microsoft.com/office/drawing/2014/main" id="{3442C5DB-2F97-4992-7085-04C3F3BBE8FE}"/>
                  </a:ext>
                </a:extLst>
              </p:cNvPr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DAC3"/>
                </a:solidFill>
                <a:prstDash val="solid"/>
                <a:round/>
              </a:ln>
            </p:spPr>
          </p:sp>
          <p:sp>
            <p:nvSpPr>
              <p:cNvPr id="50" name="TextBox 50">
                <a:extLst>
                  <a:ext uri="{FF2B5EF4-FFF2-40B4-BE49-F238E27FC236}">
                    <a16:creationId xmlns:a16="http://schemas.microsoft.com/office/drawing/2014/main" id="{436E02FF-22EA-EB8B-B612-131552EB74B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1" name="Group 51">
              <a:extLst>
                <a:ext uri="{FF2B5EF4-FFF2-40B4-BE49-F238E27FC236}">
                  <a16:creationId xmlns:a16="http://schemas.microsoft.com/office/drawing/2014/main" id="{1E975A8F-6F42-BD5C-B2E3-0594C829641D}"/>
                </a:ext>
              </a:extLst>
            </p:cNvPr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52" name="Freeform 52">
                <a:extLst>
                  <a:ext uri="{FF2B5EF4-FFF2-40B4-BE49-F238E27FC236}">
                    <a16:creationId xmlns:a16="http://schemas.microsoft.com/office/drawing/2014/main" id="{AE3BAE98-BC39-7311-93C1-5C69B83CA788}"/>
                  </a:ext>
                </a:extLst>
              </p:cNvPr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53" name="TextBox 53">
                <a:extLst>
                  <a:ext uri="{FF2B5EF4-FFF2-40B4-BE49-F238E27FC236}">
                    <a16:creationId xmlns:a16="http://schemas.microsoft.com/office/drawing/2014/main" id="{8CEF09F3-A94D-DFA1-17C5-34D65900D35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4" name="Group 54">
              <a:extLst>
                <a:ext uri="{FF2B5EF4-FFF2-40B4-BE49-F238E27FC236}">
                  <a16:creationId xmlns:a16="http://schemas.microsoft.com/office/drawing/2014/main" id="{35E929D7-E24C-47D3-A448-E4AFDC0224D0}"/>
                </a:ext>
              </a:extLst>
            </p:cNvPr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55" name="Freeform 55">
                <a:extLst>
                  <a:ext uri="{FF2B5EF4-FFF2-40B4-BE49-F238E27FC236}">
                    <a16:creationId xmlns:a16="http://schemas.microsoft.com/office/drawing/2014/main" id="{EB5FB648-F7FD-84B0-BFAF-629F0C90F3B2}"/>
                  </a:ext>
                </a:extLst>
              </p:cNvPr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C6DEFF"/>
                </a:solidFill>
                <a:prstDash val="solid"/>
                <a:round/>
              </a:ln>
            </p:spPr>
          </p:sp>
          <p:sp>
            <p:nvSpPr>
              <p:cNvPr id="56" name="TextBox 56">
                <a:extLst>
                  <a:ext uri="{FF2B5EF4-FFF2-40B4-BE49-F238E27FC236}">
                    <a16:creationId xmlns:a16="http://schemas.microsoft.com/office/drawing/2014/main" id="{D75ACBA6-320A-B341-FFCB-18EC422888D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7" name="Group 57">
              <a:extLst>
                <a:ext uri="{FF2B5EF4-FFF2-40B4-BE49-F238E27FC236}">
                  <a16:creationId xmlns:a16="http://schemas.microsoft.com/office/drawing/2014/main" id="{2961878F-CDDE-0A54-0CD6-ED56AB5F02BC}"/>
                </a:ext>
              </a:extLst>
            </p:cNvPr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58" name="Freeform 58">
                <a:extLst>
                  <a:ext uri="{FF2B5EF4-FFF2-40B4-BE49-F238E27FC236}">
                    <a16:creationId xmlns:a16="http://schemas.microsoft.com/office/drawing/2014/main" id="{D3D57C41-81E1-2BF1-09E4-2C63C58EDC12}"/>
                  </a:ext>
                </a:extLst>
              </p:cNvPr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59" name="TextBox 59">
                <a:extLst>
                  <a:ext uri="{FF2B5EF4-FFF2-40B4-BE49-F238E27FC236}">
                    <a16:creationId xmlns:a16="http://schemas.microsoft.com/office/drawing/2014/main" id="{FA4FFBDD-8E0F-48CA-CCB4-1A934ED1DDC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60" name="Group 60">
            <a:extLst>
              <a:ext uri="{FF2B5EF4-FFF2-40B4-BE49-F238E27FC236}">
                <a16:creationId xmlns:a16="http://schemas.microsoft.com/office/drawing/2014/main" id="{C77BA07C-0C03-0271-D0D9-EDEEC0246BC9}"/>
              </a:ext>
            </a:extLst>
          </p:cNvPr>
          <p:cNvGrpSpPr/>
          <p:nvPr/>
        </p:nvGrpSpPr>
        <p:grpSpPr>
          <a:xfrm>
            <a:off x="16685427" y="-566437"/>
            <a:ext cx="837129" cy="1639743"/>
            <a:chOff x="0" y="0"/>
            <a:chExt cx="311820" cy="610783"/>
          </a:xfrm>
        </p:grpSpPr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7602ECD2-C43C-91CC-2485-9F9C5A836239}"/>
                </a:ext>
              </a:extLst>
            </p:cNvPr>
            <p:cNvSpPr/>
            <p:nvPr/>
          </p:nvSpPr>
          <p:spPr>
            <a:xfrm>
              <a:off x="0" y="0"/>
              <a:ext cx="311820" cy="610783"/>
            </a:xfrm>
            <a:custGeom>
              <a:avLst/>
              <a:gdLst/>
              <a:ahLst/>
              <a:cxnLst/>
              <a:rect l="l" t="t" r="r" b="b"/>
              <a:pathLst>
                <a:path w="311820" h="610783">
                  <a:moveTo>
                    <a:pt x="155910" y="0"/>
                  </a:moveTo>
                  <a:lnTo>
                    <a:pt x="155910" y="0"/>
                  </a:lnTo>
                  <a:cubicBezTo>
                    <a:pt x="197260" y="0"/>
                    <a:pt x="236916" y="16426"/>
                    <a:pt x="266155" y="45665"/>
                  </a:cubicBezTo>
                  <a:cubicBezTo>
                    <a:pt x="295393" y="74904"/>
                    <a:pt x="311820" y="114560"/>
                    <a:pt x="311820" y="155910"/>
                  </a:cubicBezTo>
                  <a:lnTo>
                    <a:pt x="311820" y="454873"/>
                  </a:lnTo>
                  <a:cubicBezTo>
                    <a:pt x="311820" y="496223"/>
                    <a:pt x="295393" y="535879"/>
                    <a:pt x="266155" y="565118"/>
                  </a:cubicBezTo>
                  <a:cubicBezTo>
                    <a:pt x="236916" y="594356"/>
                    <a:pt x="197260" y="610783"/>
                    <a:pt x="155910" y="610783"/>
                  </a:cubicBezTo>
                  <a:lnTo>
                    <a:pt x="155910" y="610783"/>
                  </a:lnTo>
                  <a:cubicBezTo>
                    <a:pt x="114560" y="610783"/>
                    <a:pt x="74904" y="594356"/>
                    <a:pt x="45665" y="565118"/>
                  </a:cubicBezTo>
                  <a:cubicBezTo>
                    <a:pt x="16426" y="535879"/>
                    <a:pt x="0" y="496223"/>
                    <a:pt x="0" y="454873"/>
                  </a:cubicBezTo>
                  <a:lnTo>
                    <a:pt x="0" y="155910"/>
                  </a:lnTo>
                  <a:cubicBezTo>
                    <a:pt x="0" y="114560"/>
                    <a:pt x="16426" y="74904"/>
                    <a:pt x="45665" y="45665"/>
                  </a:cubicBezTo>
                  <a:cubicBezTo>
                    <a:pt x="74904" y="16426"/>
                    <a:pt x="114560" y="0"/>
                    <a:pt x="1559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FFB587"/>
              </a:solidFill>
              <a:prstDash val="solid"/>
              <a:round/>
            </a:ln>
          </p:spPr>
        </p:sp>
        <p:sp>
          <p:nvSpPr>
            <p:cNvPr id="62" name="TextBox 62">
              <a:extLst>
                <a:ext uri="{FF2B5EF4-FFF2-40B4-BE49-F238E27FC236}">
                  <a16:creationId xmlns:a16="http://schemas.microsoft.com/office/drawing/2014/main" id="{E9143919-ADF7-36C7-36D8-1CF823766E95}"/>
                </a:ext>
              </a:extLst>
            </p:cNvPr>
            <p:cNvSpPr txBox="1"/>
            <p:nvPr/>
          </p:nvSpPr>
          <p:spPr>
            <a:xfrm>
              <a:off x="0" y="-38100"/>
              <a:ext cx="311820" cy="648883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3" name="Group 63">
            <a:extLst>
              <a:ext uri="{FF2B5EF4-FFF2-40B4-BE49-F238E27FC236}">
                <a16:creationId xmlns:a16="http://schemas.microsoft.com/office/drawing/2014/main" id="{2FE612D7-9988-3A79-48FE-AEAE05677AC0}"/>
              </a:ext>
            </a:extLst>
          </p:cNvPr>
          <p:cNvGrpSpPr/>
          <p:nvPr/>
        </p:nvGrpSpPr>
        <p:grpSpPr>
          <a:xfrm>
            <a:off x="15585648" y="-377449"/>
            <a:ext cx="1369546" cy="1209196"/>
            <a:chOff x="0" y="0"/>
            <a:chExt cx="510138" cy="450410"/>
          </a:xfrm>
        </p:grpSpPr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314607E1-3FA6-E2F5-3974-C5576361B524}"/>
                </a:ext>
              </a:extLst>
            </p:cNvPr>
            <p:cNvSpPr/>
            <p:nvPr/>
          </p:nvSpPr>
          <p:spPr>
            <a:xfrm>
              <a:off x="0" y="0"/>
              <a:ext cx="510138" cy="450410"/>
            </a:xfrm>
            <a:custGeom>
              <a:avLst/>
              <a:gdLst/>
              <a:ahLst/>
              <a:cxnLst/>
              <a:rect l="l" t="t" r="r" b="b"/>
              <a:pathLst>
                <a:path w="510138" h="450410">
                  <a:moveTo>
                    <a:pt x="209158" y="0"/>
                  </a:moveTo>
                  <a:lnTo>
                    <a:pt x="300980" y="0"/>
                  </a:lnTo>
                  <a:cubicBezTo>
                    <a:pt x="356452" y="0"/>
                    <a:pt x="409652" y="22036"/>
                    <a:pt x="448877" y="61261"/>
                  </a:cubicBezTo>
                  <a:cubicBezTo>
                    <a:pt x="488102" y="100486"/>
                    <a:pt x="510138" y="153686"/>
                    <a:pt x="510138" y="209158"/>
                  </a:cubicBezTo>
                  <a:lnTo>
                    <a:pt x="510138" y="241252"/>
                  </a:lnTo>
                  <a:cubicBezTo>
                    <a:pt x="510138" y="356767"/>
                    <a:pt x="416495" y="450410"/>
                    <a:pt x="300980" y="450410"/>
                  </a:cubicBezTo>
                  <a:lnTo>
                    <a:pt x="209158" y="450410"/>
                  </a:lnTo>
                  <a:cubicBezTo>
                    <a:pt x="93643" y="450410"/>
                    <a:pt x="0" y="356767"/>
                    <a:pt x="0" y="241252"/>
                  </a:cubicBezTo>
                  <a:lnTo>
                    <a:pt x="0" y="209158"/>
                  </a:lnTo>
                  <a:cubicBezTo>
                    <a:pt x="0" y="93643"/>
                    <a:pt x="93643" y="0"/>
                    <a:pt x="20915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082C6"/>
              </a:solidFill>
              <a:prstDash val="solid"/>
              <a:round/>
            </a:ln>
          </p:spPr>
        </p:sp>
        <p:sp>
          <p:nvSpPr>
            <p:cNvPr id="65" name="TextBox 65">
              <a:extLst>
                <a:ext uri="{FF2B5EF4-FFF2-40B4-BE49-F238E27FC236}">
                  <a16:creationId xmlns:a16="http://schemas.microsoft.com/office/drawing/2014/main" id="{29756243-76F1-F6EF-9DD9-57B84F31169F}"/>
                </a:ext>
              </a:extLst>
            </p:cNvPr>
            <p:cNvSpPr txBox="1"/>
            <p:nvPr/>
          </p:nvSpPr>
          <p:spPr>
            <a:xfrm>
              <a:off x="0" y="-38100"/>
              <a:ext cx="510138" cy="48851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6" name="Group 66">
            <a:extLst>
              <a:ext uri="{FF2B5EF4-FFF2-40B4-BE49-F238E27FC236}">
                <a16:creationId xmlns:a16="http://schemas.microsoft.com/office/drawing/2014/main" id="{2D53DFD4-A1AD-9E05-A702-3064D486CB89}"/>
              </a:ext>
            </a:extLst>
          </p:cNvPr>
          <p:cNvGrpSpPr/>
          <p:nvPr/>
        </p:nvGrpSpPr>
        <p:grpSpPr>
          <a:xfrm>
            <a:off x="17245037" y="-337049"/>
            <a:ext cx="2098531" cy="1180967"/>
            <a:chOff x="0" y="0"/>
            <a:chExt cx="781675" cy="439895"/>
          </a:xfrm>
        </p:grpSpPr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C0FE8FD4-93C0-0CA7-0065-4F2E03ECCFDC}"/>
                </a:ext>
              </a:extLst>
            </p:cNvPr>
            <p:cNvSpPr/>
            <p:nvPr/>
          </p:nvSpPr>
          <p:spPr>
            <a:xfrm>
              <a:off x="0" y="0"/>
              <a:ext cx="781675" cy="439895"/>
            </a:xfrm>
            <a:custGeom>
              <a:avLst/>
              <a:gdLst/>
              <a:ahLst/>
              <a:cxnLst/>
              <a:rect l="l" t="t" r="r" b="b"/>
              <a:pathLst>
                <a:path w="781675" h="439895">
                  <a:moveTo>
                    <a:pt x="136501" y="0"/>
                  </a:moveTo>
                  <a:lnTo>
                    <a:pt x="645174" y="0"/>
                  </a:lnTo>
                  <a:cubicBezTo>
                    <a:pt x="681377" y="0"/>
                    <a:pt x="716096" y="14381"/>
                    <a:pt x="741695" y="39980"/>
                  </a:cubicBezTo>
                  <a:cubicBezTo>
                    <a:pt x="767294" y="65579"/>
                    <a:pt x="781675" y="100298"/>
                    <a:pt x="781675" y="136501"/>
                  </a:cubicBezTo>
                  <a:lnTo>
                    <a:pt x="781675" y="303394"/>
                  </a:lnTo>
                  <a:cubicBezTo>
                    <a:pt x="781675" y="378781"/>
                    <a:pt x="720562" y="439895"/>
                    <a:pt x="645174" y="439895"/>
                  </a:cubicBezTo>
                  <a:lnTo>
                    <a:pt x="136501" y="439895"/>
                  </a:lnTo>
                  <a:cubicBezTo>
                    <a:pt x="100298" y="439895"/>
                    <a:pt x="65579" y="425513"/>
                    <a:pt x="39980" y="399914"/>
                  </a:cubicBezTo>
                  <a:cubicBezTo>
                    <a:pt x="14381" y="374316"/>
                    <a:pt x="0" y="339596"/>
                    <a:pt x="0" y="303394"/>
                  </a:cubicBezTo>
                  <a:lnTo>
                    <a:pt x="0" y="136501"/>
                  </a:lnTo>
                  <a:cubicBezTo>
                    <a:pt x="0" y="61113"/>
                    <a:pt x="61113" y="0"/>
                    <a:pt x="1365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3989E"/>
              </a:solidFill>
              <a:prstDash val="solid"/>
              <a:round/>
            </a:ln>
          </p:spPr>
        </p:sp>
        <p:sp>
          <p:nvSpPr>
            <p:cNvPr id="68" name="TextBox 68">
              <a:extLst>
                <a:ext uri="{FF2B5EF4-FFF2-40B4-BE49-F238E27FC236}">
                  <a16:creationId xmlns:a16="http://schemas.microsoft.com/office/drawing/2014/main" id="{A2D0382B-C660-1AD3-4E6A-0C9233FD2305}"/>
                </a:ext>
              </a:extLst>
            </p:cNvPr>
            <p:cNvSpPr txBox="1"/>
            <p:nvPr/>
          </p:nvSpPr>
          <p:spPr>
            <a:xfrm>
              <a:off x="0" y="-38100"/>
              <a:ext cx="781675" cy="477995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sp>
        <p:nvSpPr>
          <p:cNvPr id="69" name="Freeform 69">
            <a:extLst>
              <a:ext uri="{FF2B5EF4-FFF2-40B4-BE49-F238E27FC236}">
                <a16:creationId xmlns:a16="http://schemas.microsoft.com/office/drawing/2014/main" id="{57DA9E18-8425-1C1F-FDDB-03A393FEBD67}"/>
              </a:ext>
            </a:extLst>
          </p:cNvPr>
          <p:cNvSpPr/>
          <p:nvPr/>
        </p:nvSpPr>
        <p:spPr>
          <a:xfrm>
            <a:off x="1028700" y="9030098"/>
            <a:ext cx="2048030" cy="750740"/>
          </a:xfrm>
          <a:custGeom>
            <a:avLst/>
            <a:gdLst/>
            <a:ahLst/>
            <a:cxnLst/>
            <a:rect l="l" t="t" r="r" b="b"/>
            <a:pathLst>
              <a:path w="2048030" h="750740">
                <a:moveTo>
                  <a:pt x="0" y="0"/>
                </a:moveTo>
                <a:lnTo>
                  <a:pt x="2048030" y="0"/>
                </a:lnTo>
                <a:lnTo>
                  <a:pt x="2048030" y="750741"/>
                </a:lnTo>
                <a:lnTo>
                  <a:pt x="0" y="7507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2DE7082-0DE6-407A-B695-4D90CFBA63F4}"/>
              </a:ext>
            </a:extLst>
          </p:cNvPr>
          <p:cNvSpPr txBox="1"/>
          <p:nvPr/>
        </p:nvSpPr>
        <p:spPr>
          <a:xfrm>
            <a:off x="1035169" y="2846717"/>
            <a:ext cx="16066696" cy="447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400" dirty="0">
                <a:latin typeface="Poppins"/>
                <a:ea typeface="Calibri"/>
                <a:cs typeface="Calibri"/>
              </a:rPr>
              <a:t>As principais ferramentas para operacionalização do sistema CENTS para os operadores são:</a:t>
            </a:r>
          </a:p>
          <a:p>
            <a:pPr marL="742950" lvl="1" indent="-285750" algn="just">
              <a:lnSpc>
                <a:spcPct val="150000"/>
              </a:lnSpc>
              <a:buFont typeface="Courier New"/>
              <a:buChar char="o"/>
            </a:pPr>
            <a:r>
              <a:rPr lang="pt-BR" sz="2400" dirty="0">
                <a:latin typeface="Poppins"/>
                <a:ea typeface="Calibri"/>
                <a:cs typeface="Calibri"/>
              </a:rPr>
              <a:t>O manual para os operadores (apresentado hoje);</a:t>
            </a:r>
          </a:p>
          <a:p>
            <a:pPr marL="742950" lvl="1" indent="-285750" algn="just">
              <a:lnSpc>
                <a:spcPct val="150000"/>
              </a:lnSpc>
              <a:buFont typeface="Courier New"/>
              <a:buChar char="o"/>
            </a:pPr>
            <a:r>
              <a:rPr lang="pt-BR" sz="2400" dirty="0">
                <a:latin typeface="Poppins"/>
                <a:ea typeface="Calibri"/>
                <a:cs typeface="Calibri"/>
              </a:rPr>
              <a:t>A portaria SMG/34/2017, que regulariza a função dos operadores do sistema CENTS</a:t>
            </a:r>
          </a:p>
          <a:p>
            <a:pPr marL="742950" lvl="1" indent="-285750" algn="just">
              <a:lnSpc>
                <a:spcPct val="150000"/>
              </a:lnSpc>
              <a:buFont typeface="Courier New"/>
              <a:buChar char="o"/>
            </a:pPr>
            <a:r>
              <a:rPr lang="pt-BR" sz="2400" dirty="0">
                <a:latin typeface="Poppins"/>
                <a:ea typeface="Calibri"/>
                <a:cs typeface="Calibri"/>
              </a:rPr>
              <a:t>As apresentações e formações realizadas, que estarão disponíveis no site da COPATS.</a:t>
            </a:r>
          </a:p>
          <a:p>
            <a:pPr marL="742950" lvl="1" indent="-285750" algn="just">
              <a:lnSpc>
                <a:spcPct val="150000"/>
              </a:lnSpc>
              <a:buFont typeface="Courier New"/>
              <a:buChar char="o"/>
            </a:pPr>
            <a:endParaRPr lang="pt-BR" sz="2400">
              <a:latin typeface="Poppins"/>
              <a:ea typeface="Calibri"/>
              <a:cs typeface="Calibri"/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400">
                <a:latin typeface="Poppins"/>
                <a:ea typeface="Calibri"/>
                <a:cs typeface="Calibri"/>
              </a:rPr>
              <a:t>Além disso, estaremos sempre à disposição para sanar eventuais dúvidas que apareçam, através do e-mail </a:t>
            </a:r>
            <a:r>
              <a:rPr lang="pt-BR" sz="2400" b="1">
                <a:latin typeface="Poppins"/>
                <a:ea typeface="Calibri"/>
                <a:cs typeface="Calibri"/>
              </a:rPr>
              <a:t>cents@prefeitura.sp.gov.br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endParaRPr lang="pt-BR" sz="2400">
              <a:latin typeface="Poppins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39413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3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824210" y="3617562"/>
            <a:ext cx="7303284" cy="282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52"/>
              </a:lnSpc>
            </a:pPr>
            <a:endParaRPr lang="pt-BR" sz="2600">
              <a:solidFill>
                <a:srgbClr val="FFFFFF"/>
              </a:solidFill>
              <a:latin typeface="Poppins"/>
              <a:cs typeface="Poppins"/>
            </a:endParaRPr>
          </a:p>
          <a:p>
            <a:pPr>
              <a:lnSpc>
                <a:spcPts val="3652"/>
              </a:lnSpc>
            </a:pPr>
            <a:r>
              <a:rPr lang="pt-BR" sz="2600">
                <a:solidFill>
                  <a:srgbClr val="FFFFFF"/>
                </a:solidFill>
                <a:latin typeface="Poppins"/>
                <a:cs typeface="Poppins"/>
              </a:rPr>
              <a:t>Obrigado!</a:t>
            </a:r>
            <a:endParaRPr lang="pt-BR" sz="2600">
              <a:solidFill>
                <a:srgbClr val="FFFFFF"/>
              </a:solidFill>
              <a:latin typeface="Poppins"/>
            </a:endParaRPr>
          </a:p>
          <a:p>
            <a:pPr>
              <a:lnSpc>
                <a:spcPts val="3652"/>
              </a:lnSpc>
            </a:pPr>
            <a:endParaRPr lang="en-US" sz="2600">
              <a:solidFill>
                <a:srgbClr val="FFFFFF"/>
              </a:solidFill>
              <a:latin typeface="Poppins"/>
            </a:endParaRPr>
          </a:p>
          <a:p>
            <a:pPr>
              <a:lnSpc>
                <a:spcPts val="3652"/>
              </a:lnSpc>
            </a:pPr>
            <a:r>
              <a:rPr lang="pt-BR" sz="2600">
                <a:solidFill>
                  <a:srgbClr val="FFFFFF"/>
                </a:solidFill>
                <a:latin typeface="Poppins"/>
              </a:rPr>
              <a:t>Dúvidas, entre em contato com:</a:t>
            </a:r>
            <a:endParaRPr lang="pt-BR"/>
          </a:p>
          <a:p>
            <a:pPr>
              <a:lnSpc>
                <a:spcPts val="3652"/>
              </a:lnSpc>
            </a:pPr>
            <a:endParaRPr lang="en-US" sz="2608">
              <a:solidFill>
                <a:srgbClr val="FFFFFF"/>
              </a:solidFill>
              <a:latin typeface="Poppins"/>
            </a:endParaRPr>
          </a:p>
          <a:p>
            <a:pPr algn="l">
              <a:lnSpc>
                <a:spcPts val="3652"/>
              </a:lnSpc>
            </a:pPr>
            <a:r>
              <a:rPr lang="en-US" sz="2600">
                <a:solidFill>
                  <a:srgbClr val="FFFFFF"/>
                </a:solidFill>
                <a:latin typeface="Poppins"/>
              </a:rPr>
              <a:t>cents@prefeitura.sp.gov.br</a:t>
            </a:r>
            <a:endParaRPr lang="en-US" sz="2600">
              <a:solidFill>
                <a:srgbClr val="FFFFFF"/>
              </a:solidFill>
              <a:latin typeface="Poppins"/>
              <a:cs typeface="Poppins"/>
            </a:endParaRPr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-1947547" y="552447"/>
            <a:ext cx="10372136" cy="8874261"/>
            <a:chOff x="0" y="0"/>
            <a:chExt cx="13829515" cy="11832348"/>
          </a:xfrm>
        </p:grpSpPr>
        <p:grpSp>
          <p:nvGrpSpPr>
            <p:cNvPr id="4" name="Group 4"/>
            <p:cNvGrpSpPr/>
            <p:nvPr/>
          </p:nvGrpSpPr>
          <p:grpSpPr>
            <a:xfrm>
              <a:off x="5606899" y="3374708"/>
              <a:ext cx="8222616" cy="6478776"/>
              <a:chOff x="0" y="0"/>
              <a:chExt cx="2167467" cy="170779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167467" cy="1707793"/>
              </a:xfrm>
              <a:custGeom>
                <a:avLst/>
                <a:gdLst/>
                <a:ahLst/>
                <a:cxnLst/>
                <a:rect l="l" t="t" r="r" b="b"/>
                <a:pathLst>
                  <a:path w="2167467" h="1707793">
                    <a:moveTo>
                      <a:pt x="47363" y="0"/>
                    </a:moveTo>
                    <a:lnTo>
                      <a:pt x="2120104" y="0"/>
                    </a:lnTo>
                    <a:cubicBezTo>
                      <a:pt x="2146262" y="0"/>
                      <a:pt x="2167467" y="21205"/>
                      <a:pt x="2167467" y="47363"/>
                    </a:cubicBezTo>
                    <a:lnTo>
                      <a:pt x="2167467" y="1660430"/>
                    </a:lnTo>
                    <a:cubicBezTo>
                      <a:pt x="2167467" y="1672992"/>
                      <a:pt x="2162477" y="1685039"/>
                      <a:pt x="2153595" y="1693921"/>
                    </a:cubicBezTo>
                    <a:cubicBezTo>
                      <a:pt x="2144712" y="1702803"/>
                      <a:pt x="2132665" y="1707793"/>
                      <a:pt x="2120104" y="1707793"/>
                    </a:cubicBezTo>
                    <a:lnTo>
                      <a:pt x="47363" y="1707793"/>
                    </a:lnTo>
                    <a:cubicBezTo>
                      <a:pt x="21205" y="1707793"/>
                      <a:pt x="0" y="1686588"/>
                      <a:pt x="0" y="1660430"/>
                    </a:cubicBezTo>
                    <a:lnTo>
                      <a:pt x="0" y="47363"/>
                    </a:lnTo>
                    <a:cubicBezTo>
                      <a:pt x="0" y="21205"/>
                      <a:pt x="21205" y="0"/>
                      <a:pt x="473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FFFF"/>
                </a:solidFill>
                <a:prstDash val="solid"/>
                <a:round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2167467" cy="17458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93547" y="4731977"/>
              <a:ext cx="6805381" cy="7100371"/>
              <a:chOff x="0" y="0"/>
              <a:chExt cx="1793886" cy="187164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793886" cy="1871645"/>
              </a:xfrm>
              <a:custGeom>
                <a:avLst/>
                <a:gdLst/>
                <a:ahLst/>
                <a:cxnLst/>
                <a:rect l="l" t="t" r="r" b="b"/>
                <a:pathLst>
                  <a:path w="1793886" h="1871645">
                    <a:moveTo>
                      <a:pt x="57226" y="0"/>
                    </a:moveTo>
                    <a:lnTo>
                      <a:pt x="1736660" y="0"/>
                    </a:lnTo>
                    <a:cubicBezTo>
                      <a:pt x="1768265" y="0"/>
                      <a:pt x="1793886" y="25621"/>
                      <a:pt x="1793886" y="57226"/>
                    </a:cubicBezTo>
                    <a:lnTo>
                      <a:pt x="1793886" y="1814419"/>
                    </a:lnTo>
                    <a:cubicBezTo>
                      <a:pt x="1793886" y="1829596"/>
                      <a:pt x="1787857" y="1844152"/>
                      <a:pt x="1777125" y="1854884"/>
                    </a:cubicBezTo>
                    <a:cubicBezTo>
                      <a:pt x="1766393" y="1865616"/>
                      <a:pt x="1751837" y="1871645"/>
                      <a:pt x="1736660" y="1871645"/>
                    </a:cubicBezTo>
                    <a:lnTo>
                      <a:pt x="57226" y="1871645"/>
                    </a:lnTo>
                    <a:cubicBezTo>
                      <a:pt x="42049" y="1871645"/>
                      <a:pt x="27493" y="1865616"/>
                      <a:pt x="16761" y="1854884"/>
                    </a:cubicBezTo>
                    <a:cubicBezTo>
                      <a:pt x="6029" y="1844152"/>
                      <a:pt x="0" y="1829596"/>
                      <a:pt x="0" y="1814419"/>
                    </a:cubicBezTo>
                    <a:lnTo>
                      <a:pt x="0" y="57226"/>
                    </a:lnTo>
                    <a:cubicBezTo>
                      <a:pt x="0" y="42049"/>
                      <a:pt x="6029" y="27493"/>
                      <a:pt x="16761" y="16761"/>
                    </a:cubicBezTo>
                    <a:cubicBezTo>
                      <a:pt x="27493" y="6029"/>
                      <a:pt x="42049" y="0"/>
                      <a:pt x="5722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7926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793886" cy="19097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6805381" cy="7100371"/>
              <a:chOff x="0" y="0"/>
              <a:chExt cx="1793886" cy="187164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793886" cy="1871645"/>
              </a:xfrm>
              <a:custGeom>
                <a:avLst/>
                <a:gdLst/>
                <a:ahLst/>
                <a:cxnLst/>
                <a:rect l="l" t="t" r="r" b="b"/>
                <a:pathLst>
                  <a:path w="1793886" h="1871645">
                    <a:moveTo>
                      <a:pt x="57226" y="0"/>
                    </a:moveTo>
                    <a:lnTo>
                      <a:pt x="1736660" y="0"/>
                    </a:lnTo>
                    <a:cubicBezTo>
                      <a:pt x="1768265" y="0"/>
                      <a:pt x="1793886" y="25621"/>
                      <a:pt x="1793886" y="57226"/>
                    </a:cubicBezTo>
                    <a:lnTo>
                      <a:pt x="1793886" y="1814419"/>
                    </a:lnTo>
                    <a:cubicBezTo>
                      <a:pt x="1793886" y="1829596"/>
                      <a:pt x="1787857" y="1844152"/>
                      <a:pt x="1777125" y="1854884"/>
                    </a:cubicBezTo>
                    <a:cubicBezTo>
                      <a:pt x="1766393" y="1865616"/>
                      <a:pt x="1751837" y="1871645"/>
                      <a:pt x="1736660" y="1871645"/>
                    </a:cubicBezTo>
                    <a:lnTo>
                      <a:pt x="57226" y="1871645"/>
                    </a:lnTo>
                    <a:cubicBezTo>
                      <a:pt x="42049" y="1871645"/>
                      <a:pt x="27493" y="1865616"/>
                      <a:pt x="16761" y="1854884"/>
                    </a:cubicBezTo>
                    <a:cubicBezTo>
                      <a:pt x="6029" y="1844152"/>
                      <a:pt x="0" y="1829596"/>
                      <a:pt x="0" y="1814419"/>
                    </a:cubicBezTo>
                    <a:lnTo>
                      <a:pt x="0" y="57226"/>
                    </a:lnTo>
                    <a:cubicBezTo>
                      <a:pt x="0" y="42049"/>
                      <a:pt x="6029" y="27493"/>
                      <a:pt x="16761" y="16761"/>
                    </a:cubicBezTo>
                    <a:cubicBezTo>
                      <a:pt x="27493" y="6029"/>
                      <a:pt x="42049" y="0"/>
                      <a:pt x="5722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3989E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793886" cy="19097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 rot="-5400000">
            <a:off x="-3283464" y="16119359"/>
            <a:ext cx="42331076" cy="4441035"/>
            <a:chOff x="0" y="0"/>
            <a:chExt cx="56441435" cy="5921380"/>
          </a:xfrm>
        </p:grpSpPr>
        <p:grpSp>
          <p:nvGrpSpPr>
            <p:cNvPr id="14" name="Group 14"/>
            <p:cNvGrpSpPr/>
            <p:nvPr/>
          </p:nvGrpSpPr>
          <p:grpSpPr>
            <a:xfrm>
              <a:off x="3212144" y="214743"/>
              <a:ext cx="2445017" cy="4789224"/>
              <a:chOff x="0" y="0"/>
              <a:chExt cx="311820" cy="61078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7926"/>
                </a:solidFill>
                <a:prstDash val="solid"/>
                <a:round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0" y="766723"/>
              <a:ext cx="4000056" cy="3531720"/>
              <a:chOff x="0" y="0"/>
              <a:chExt cx="510138" cy="45041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A3979"/>
                </a:solidFill>
                <a:prstDash val="solid"/>
                <a:round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4846605" y="884720"/>
              <a:ext cx="6129214" cy="3449270"/>
              <a:chOff x="0" y="0"/>
              <a:chExt cx="781675" cy="43989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3989E"/>
                </a:solidFill>
                <a:prstDash val="solid"/>
                <a:round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8076432" y="1471158"/>
              <a:ext cx="3538986" cy="4268877"/>
              <a:chOff x="0" y="0"/>
              <a:chExt cx="451336" cy="544421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0AFEF"/>
                </a:solidFill>
                <a:prstDash val="solid"/>
                <a:round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9845925" y="0"/>
              <a:ext cx="4918191" cy="4789224"/>
              <a:chOff x="0" y="0"/>
              <a:chExt cx="627230" cy="610783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9113651" y="646847"/>
              <a:ext cx="4481450" cy="3651596"/>
              <a:chOff x="0" y="0"/>
              <a:chExt cx="571531" cy="465698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4055762" y="884720"/>
              <a:ext cx="6453052" cy="4268877"/>
              <a:chOff x="0" y="0"/>
              <a:chExt cx="822975" cy="544421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15781226" y="950811"/>
              <a:ext cx="2922002" cy="4789224"/>
              <a:chOff x="0" y="0"/>
              <a:chExt cx="372651" cy="610783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26139570" y="322916"/>
              <a:ext cx="2445017" cy="4789224"/>
              <a:chOff x="0" y="0"/>
              <a:chExt cx="311820" cy="610783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B587"/>
                </a:solidFill>
                <a:prstDash val="solid"/>
                <a:round/>
              </a:ln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22927426" y="874896"/>
              <a:ext cx="4000056" cy="3531720"/>
              <a:chOff x="0" y="0"/>
              <a:chExt cx="510138" cy="45041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3368B2"/>
                </a:solidFill>
                <a:prstDash val="solid"/>
                <a:round/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27774031" y="992893"/>
              <a:ext cx="6129214" cy="3449270"/>
              <a:chOff x="0" y="0"/>
              <a:chExt cx="781675" cy="439895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31003858" y="1579330"/>
              <a:ext cx="3538986" cy="4268877"/>
              <a:chOff x="0" y="0"/>
              <a:chExt cx="451336" cy="544421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85B0EB"/>
                </a:solidFill>
                <a:prstDash val="solid"/>
                <a:round/>
              </a:ln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0" name="Group 50"/>
            <p:cNvGrpSpPr/>
            <p:nvPr/>
          </p:nvGrpSpPr>
          <p:grpSpPr>
            <a:xfrm>
              <a:off x="32773351" y="108172"/>
              <a:ext cx="4918191" cy="4789224"/>
              <a:chOff x="0" y="0"/>
              <a:chExt cx="627230" cy="610783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DAC3"/>
                </a:solidFill>
                <a:prstDash val="solid"/>
                <a:round/>
              </a:ln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42041077" y="755020"/>
              <a:ext cx="4481450" cy="3651596"/>
              <a:chOff x="0" y="0"/>
              <a:chExt cx="571531" cy="465698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6" name="Group 56"/>
            <p:cNvGrpSpPr/>
            <p:nvPr/>
          </p:nvGrpSpPr>
          <p:grpSpPr>
            <a:xfrm>
              <a:off x="36983188" y="992893"/>
              <a:ext cx="6453052" cy="4268877"/>
              <a:chOff x="0" y="0"/>
              <a:chExt cx="822975" cy="544421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C6DEFF"/>
                </a:solidFill>
                <a:prstDash val="solid"/>
                <a:round/>
              </a:ln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48677760" y="1132156"/>
              <a:ext cx="2445017" cy="4789224"/>
              <a:chOff x="0" y="0"/>
              <a:chExt cx="311820" cy="610783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B587"/>
                </a:solidFill>
                <a:prstDash val="solid"/>
                <a:round/>
              </a:ln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62" name="Group 62"/>
            <p:cNvGrpSpPr/>
            <p:nvPr/>
          </p:nvGrpSpPr>
          <p:grpSpPr>
            <a:xfrm>
              <a:off x="45465616" y="1684136"/>
              <a:ext cx="4000056" cy="3531720"/>
              <a:chOff x="0" y="0"/>
              <a:chExt cx="510138" cy="450410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082C6"/>
                </a:solidFill>
                <a:prstDash val="solid"/>
                <a:round/>
              </a:ln>
            </p:spPr>
          </p:sp>
          <p:sp>
            <p:nvSpPr>
              <p:cNvPr id="64" name="TextBox 64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65" name="Group 65"/>
            <p:cNvGrpSpPr/>
            <p:nvPr/>
          </p:nvGrpSpPr>
          <p:grpSpPr>
            <a:xfrm>
              <a:off x="50312220" y="1802133"/>
              <a:ext cx="6129214" cy="3449270"/>
              <a:chOff x="0" y="0"/>
              <a:chExt cx="781675" cy="439895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3989E"/>
                </a:solidFill>
                <a:prstDash val="solid"/>
                <a:round/>
              </a:ln>
            </p:spPr>
          </p:sp>
          <p:sp>
            <p:nvSpPr>
              <p:cNvPr id="67" name="TextBox 67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sp>
        <p:nvSpPr>
          <p:cNvPr id="68" name="Freeform 68"/>
          <p:cNvSpPr/>
          <p:nvPr/>
        </p:nvSpPr>
        <p:spPr>
          <a:xfrm>
            <a:off x="9824210" y="1028700"/>
            <a:ext cx="4329060" cy="1586891"/>
          </a:xfrm>
          <a:custGeom>
            <a:avLst/>
            <a:gdLst/>
            <a:ahLst/>
            <a:cxnLst/>
            <a:rect l="l" t="t" r="r" b="b"/>
            <a:pathLst>
              <a:path w="4329060" h="1586891">
                <a:moveTo>
                  <a:pt x="0" y="0"/>
                </a:moveTo>
                <a:lnTo>
                  <a:pt x="4329060" y="0"/>
                </a:lnTo>
                <a:lnTo>
                  <a:pt x="4329060" y="1586891"/>
                </a:lnTo>
                <a:lnTo>
                  <a:pt x="0" y="1586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15387" y="3708795"/>
            <a:ext cx="6657227" cy="2440321"/>
          </a:xfrm>
          <a:custGeom>
            <a:avLst/>
            <a:gdLst/>
            <a:ahLst/>
            <a:cxnLst/>
            <a:rect l="l" t="t" r="r" b="b"/>
            <a:pathLst>
              <a:path w="6657227" h="2440321">
                <a:moveTo>
                  <a:pt x="0" y="0"/>
                </a:moveTo>
                <a:lnTo>
                  <a:pt x="6657226" y="0"/>
                </a:lnTo>
                <a:lnTo>
                  <a:pt x="6657226" y="2440320"/>
                </a:lnTo>
                <a:lnTo>
                  <a:pt x="0" y="24403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769821" y="0"/>
            <a:ext cx="7038452" cy="6015715"/>
            <a:chOff x="0" y="0"/>
            <a:chExt cx="9384603" cy="8020953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7475421" cy="6284706"/>
              <a:chOff x="0" y="0"/>
              <a:chExt cx="781675" cy="65716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781675" cy="657167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657167">
                    <a:moveTo>
                      <a:pt x="79834" y="0"/>
                    </a:moveTo>
                    <a:lnTo>
                      <a:pt x="701841" y="0"/>
                    </a:lnTo>
                    <a:cubicBezTo>
                      <a:pt x="723014" y="0"/>
                      <a:pt x="743320" y="8411"/>
                      <a:pt x="758292" y="23383"/>
                    </a:cubicBezTo>
                    <a:cubicBezTo>
                      <a:pt x="773264" y="38355"/>
                      <a:pt x="781675" y="58661"/>
                      <a:pt x="781675" y="79834"/>
                    </a:cubicBezTo>
                    <a:lnTo>
                      <a:pt x="781675" y="577333"/>
                    </a:lnTo>
                    <a:cubicBezTo>
                      <a:pt x="781675" y="598506"/>
                      <a:pt x="773264" y="618812"/>
                      <a:pt x="758292" y="633784"/>
                    </a:cubicBezTo>
                    <a:cubicBezTo>
                      <a:pt x="743320" y="648756"/>
                      <a:pt x="723014" y="657167"/>
                      <a:pt x="701841" y="657167"/>
                    </a:cubicBezTo>
                    <a:lnTo>
                      <a:pt x="79834" y="657167"/>
                    </a:lnTo>
                    <a:cubicBezTo>
                      <a:pt x="35743" y="657167"/>
                      <a:pt x="0" y="621424"/>
                      <a:pt x="0" y="577333"/>
                    </a:cubicBezTo>
                    <a:lnTo>
                      <a:pt x="0" y="79834"/>
                    </a:lnTo>
                    <a:cubicBezTo>
                      <a:pt x="0" y="58661"/>
                      <a:pt x="8411" y="38355"/>
                      <a:pt x="23383" y="23383"/>
                    </a:cubicBezTo>
                    <a:cubicBezTo>
                      <a:pt x="38355" y="8411"/>
                      <a:pt x="58661" y="0"/>
                      <a:pt x="7983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3989E"/>
                </a:solidFill>
                <a:prstDash val="solid"/>
                <a:round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781675" cy="695267"/>
              </a:xfrm>
              <a:prstGeom prst="rect">
                <a:avLst/>
              </a:prstGeom>
            </p:spPr>
            <p:txBody>
              <a:bodyPr lIns="102888" tIns="102888" rIns="102888" bIns="102888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4755428" y="2814470"/>
              <a:ext cx="3889428" cy="5206483"/>
              <a:chOff x="0" y="0"/>
              <a:chExt cx="406702" cy="54442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06702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06702" h="544421">
                    <a:moveTo>
                      <a:pt x="153440" y="0"/>
                    </a:moveTo>
                    <a:lnTo>
                      <a:pt x="253262" y="0"/>
                    </a:lnTo>
                    <a:cubicBezTo>
                      <a:pt x="293957" y="0"/>
                      <a:pt x="332985" y="16166"/>
                      <a:pt x="361761" y="44941"/>
                    </a:cubicBezTo>
                    <a:cubicBezTo>
                      <a:pt x="390536" y="73717"/>
                      <a:pt x="406702" y="112745"/>
                      <a:pt x="406702" y="153440"/>
                    </a:cubicBezTo>
                    <a:lnTo>
                      <a:pt x="406702" y="390982"/>
                    </a:lnTo>
                    <a:cubicBezTo>
                      <a:pt x="406702" y="475724"/>
                      <a:pt x="338005" y="544421"/>
                      <a:pt x="253262" y="544421"/>
                    </a:cubicBezTo>
                    <a:lnTo>
                      <a:pt x="153440" y="544421"/>
                    </a:lnTo>
                    <a:cubicBezTo>
                      <a:pt x="112745" y="544421"/>
                      <a:pt x="73717" y="528255"/>
                      <a:pt x="44941" y="499480"/>
                    </a:cubicBezTo>
                    <a:cubicBezTo>
                      <a:pt x="16166" y="470704"/>
                      <a:pt x="0" y="431676"/>
                      <a:pt x="0" y="390982"/>
                    </a:cubicBezTo>
                    <a:lnTo>
                      <a:pt x="0" y="153440"/>
                    </a:lnTo>
                    <a:cubicBezTo>
                      <a:pt x="0" y="112745"/>
                      <a:pt x="16166" y="73717"/>
                      <a:pt x="44941" y="44941"/>
                    </a:cubicBezTo>
                    <a:cubicBezTo>
                      <a:pt x="73717" y="16166"/>
                      <a:pt x="112745" y="0"/>
                      <a:pt x="1534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A3979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406702" cy="582521"/>
              </a:xfrm>
              <a:prstGeom prst="rect">
                <a:avLst/>
              </a:prstGeom>
            </p:spPr>
            <p:txBody>
              <a:bodyPr lIns="102888" tIns="102888" rIns="102888" bIns="102888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5929991" y="1103199"/>
              <a:ext cx="3454612" cy="5758109"/>
              <a:chOff x="0" y="0"/>
              <a:chExt cx="361235" cy="60210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61235" cy="602103"/>
              </a:xfrm>
              <a:custGeom>
                <a:avLst/>
                <a:gdLst/>
                <a:ahLst/>
                <a:cxnLst/>
                <a:rect l="l" t="t" r="r" b="b"/>
                <a:pathLst>
                  <a:path w="361235" h="602103">
                    <a:moveTo>
                      <a:pt x="172753" y="0"/>
                    </a:moveTo>
                    <a:lnTo>
                      <a:pt x="188483" y="0"/>
                    </a:lnTo>
                    <a:cubicBezTo>
                      <a:pt x="283891" y="0"/>
                      <a:pt x="361235" y="77344"/>
                      <a:pt x="361235" y="172753"/>
                    </a:cubicBezTo>
                    <a:lnTo>
                      <a:pt x="361235" y="429350"/>
                    </a:lnTo>
                    <a:cubicBezTo>
                      <a:pt x="361235" y="524759"/>
                      <a:pt x="283891" y="602103"/>
                      <a:pt x="188483" y="602103"/>
                    </a:cubicBezTo>
                    <a:lnTo>
                      <a:pt x="172753" y="602103"/>
                    </a:lnTo>
                    <a:cubicBezTo>
                      <a:pt x="126936" y="602103"/>
                      <a:pt x="82995" y="583902"/>
                      <a:pt x="50598" y="551505"/>
                    </a:cubicBezTo>
                    <a:cubicBezTo>
                      <a:pt x="18201" y="519107"/>
                      <a:pt x="0" y="475167"/>
                      <a:pt x="0" y="429350"/>
                    </a:cubicBezTo>
                    <a:lnTo>
                      <a:pt x="0" y="172753"/>
                    </a:lnTo>
                    <a:cubicBezTo>
                      <a:pt x="0" y="77344"/>
                      <a:pt x="77344" y="0"/>
                      <a:pt x="17275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7926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361235" cy="640203"/>
              </a:xfrm>
              <a:prstGeom prst="rect">
                <a:avLst/>
              </a:prstGeom>
            </p:spPr>
            <p:txBody>
              <a:bodyPr lIns="102888" tIns="102888" rIns="102888" bIns="102888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 rot="-8533920">
            <a:off x="17732699" y="7411545"/>
            <a:ext cx="8078533" cy="1965283"/>
            <a:chOff x="0" y="0"/>
            <a:chExt cx="10771377" cy="2620378"/>
          </a:xfrm>
        </p:grpSpPr>
        <p:grpSp>
          <p:nvGrpSpPr>
            <p:cNvPr id="14" name="Group 14"/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7926"/>
                </a:solidFill>
                <a:prstDash val="solid"/>
                <a:round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A3979"/>
                </a:solidFill>
                <a:prstDash val="solid"/>
                <a:round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3989E"/>
                </a:solidFill>
                <a:prstDash val="solid"/>
                <a:round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A3979"/>
                </a:solidFill>
                <a:prstDash val="solid"/>
                <a:round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7926"/>
                </a:solidFill>
                <a:prstDash val="solid"/>
                <a:round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3989E"/>
                </a:solidFill>
                <a:prstDash val="solid"/>
                <a:round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A3979"/>
                </a:solidFill>
                <a:prstDash val="solid"/>
                <a:round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7926"/>
                </a:solidFill>
                <a:prstDash val="solid"/>
                <a:round/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38" name="Group 38"/>
          <p:cNvGrpSpPr/>
          <p:nvPr/>
        </p:nvGrpSpPr>
        <p:grpSpPr>
          <a:xfrm>
            <a:off x="14914365" y="8703228"/>
            <a:ext cx="5915604" cy="4661031"/>
            <a:chOff x="0" y="0"/>
            <a:chExt cx="2167467" cy="170779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167467" cy="1707793"/>
            </a:xfrm>
            <a:custGeom>
              <a:avLst/>
              <a:gdLst/>
              <a:ahLst/>
              <a:cxnLst/>
              <a:rect l="l" t="t" r="r" b="b"/>
              <a:pathLst>
                <a:path w="2167467" h="1707793">
                  <a:moveTo>
                    <a:pt x="48423" y="0"/>
                  </a:moveTo>
                  <a:lnTo>
                    <a:pt x="2119044" y="0"/>
                  </a:lnTo>
                  <a:cubicBezTo>
                    <a:pt x="2145787" y="0"/>
                    <a:pt x="2167467" y="21680"/>
                    <a:pt x="2167467" y="48423"/>
                  </a:cubicBezTo>
                  <a:lnTo>
                    <a:pt x="2167467" y="1659370"/>
                  </a:lnTo>
                  <a:cubicBezTo>
                    <a:pt x="2167467" y="1672213"/>
                    <a:pt x="2162365" y="1684530"/>
                    <a:pt x="2153284" y="1693611"/>
                  </a:cubicBezTo>
                  <a:cubicBezTo>
                    <a:pt x="2144203" y="1702692"/>
                    <a:pt x="2131886" y="1707793"/>
                    <a:pt x="2119044" y="1707793"/>
                  </a:cubicBezTo>
                  <a:lnTo>
                    <a:pt x="48423" y="1707793"/>
                  </a:lnTo>
                  <a:cubicBezTo>
                    <a:pt x="21680" y="1707793"/>
                    <a:pt x="0" y="1686114"/>
                    <a:pt x="0" y="1659370"/>
                  </a:cubicBezTo>
                  <a:lnTo>
                    <a:pt x="0" y="48423"/>
                  </a:lnTo>
                  <a:cubicBezTo>
                    <a:pt x="0" y="21680"/>
                    <a:pt x="21680" y="0"/>
                    <a:pt x="484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588ED8"/>
              </a:soli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2167467" cy="1745893"/>
            </a:xfrm>
            <a:prstGeom prst="rect">
              <a:avLst/>
            </a:prstGeom>
          </p:spPr>
          <p:txBody>
            <a:bodyPr lIns="49688" tIns="49688" rIns="49688" bIns="49688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807232" y="7732887"/>
            <a:ext cx="4896000" cy="5108226"/>
            <a:chOff x="0" y="0"/>
            <a:chExt cx="1793886" cy="187164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793886" cy="1871645"/>
            </a:xfrm>
            <a:custGeom>
              <a:avLst/>
              <a:gdLst/>
              <a:ahLst/>
              <a:cxnLst/>
              <a:rect l="l" t="t" r="r" b="b"/>
              <a:pathLst>
                <a:path w="1793886" h="1871645">
                  <a:moveTo>
                    <a:pt x="58507" y="0"/>
                  </a:moveTo>
                  <a:lnTo>
                    <a:pt x="1735379" y="0"/>
                  </a:lnTo>
                  <a:cubicBezTo>
                    <a:pt x="1750896" y="0"/>
                    <a:pt x="1765777" y="6164"/>
                    <a:pt x="1776749" y="17136"/>
                  </a:cubicBezTo>
                  <a:cubicBezTo>
                    <a:pt x="1787722" y="28109"/>
                    <a:pt x="1793886" y="42990"/>
                    <a:pt x="1793886" y="58507"/>
                  </a:cubicBezTo>
                  <a:lnTo>
                    <a:pt x="1793886" y="1813138"/>
                  </a:lnTo>
                  <a:cubicBezTo>
                    <a:pt x="1793886" y="1828655"/>
                    <a:pt x="1787722" y="1843536"/>
                    <a:pt x="1776749" y="1854509"/>
                  </a:cubicBezTo>
                  <a:cubicBezTo>
                    <a:pt x="1765777" y="1865481"/>
                    <a:pt x="1750896" y="1871645"/>
                    <a:pt x="1735379" y="1871645"/>
                  </a:cubicBezTo>
                  <a:lnTo>
                    <a:pt x="58507" y="1871645"/>
                  </a:lnTo>
                  <a:cubicBezTo>
                    <a:pt x="42990" y="1871645"/>
                    <a:pt x="28109" y="1865481"/>
                    <a:pt x="17136" y="1854509"/>
                  </a:cubicBezTo>
                  <a:cubicBezTo>
                    <a:pt x="6164" y="1843536"/>
                    <a:pt x="0" y="1828655"/>
                    <a:pt x="0" y="1813138"/>
                  </a:cubicBezTo>
                  <a:lnTo>
                    <a:pt x="0" y="58507"/>
                  </a:lnTo>
                  <a:cubicBezTo>
                    <a:pt x="0" y="42990"/>
                    <a:pt x="6164" y="28109"/>
                    <a:pt x="17136" y="17136"/>
                  </a:cubicBezTo>
                  <a:cubicBezTo>
                    <a:pt x="28109" y="6164"/>
                    <a:pt x="42990" y="0"/>
                    <a:pt x="5850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FFB587"/>
              </a:soli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1793886" cy="1909745"/>
            </a:xfrm>
            <a:prstGeom prst="rect">
              <a:avLst/>
            </a:prstGeom>
          </p:spPr>
          <p:txBody>
            <a:bodyPr lIns="49688" tIns="49688" rIns="49688" bIns="49688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4109078" y="6149115"/>
            <a:ext cx="4896000" cy="5108226"/>
            <a:chOff x="0" y="0"/>
            <a:chExt cx="1793886" cy="187164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793886" cy="1871645"/>
            </a:xfrm>
            <a:custGeom>
              <a:avLst/>
              <a:gdLst/>
              <a:ahLst/>
              <a:cxnLst/>
              <a:rect l="l" t="t" r="r" b="b"/>
              <a:pathLst>
                <a:path w="1793886" h="1871645">
                  <a:moveTo>
                    <a:pt x="58507" y="0"/>
                  </a:moveTo>
                  <a:lnTo>
                    <a:pt x="1735379" y="0"/>
                  </a:lnTo>
                  <a:cubicBezTo>
                    <a:pt x="1750896" y="0"/>
                    <a:pt x="1765777" y="6164"/>
                    <a:pt x="1776749" y="17136"/>
                  </a:cubicBezTo>
                  <a:cubicBezTo>
                    <a:pt x="1787722" y="28109"/>
                    <a:pt x="1793886" y="42990"/>
                    <a:pt x="1793886" y="58507"/>
                  </a:cubicBezTo>
                  <a:lnTo>
                    <a:pt x="1793886" y="1813138"/>
                  </a:lnTo>
                  <a:cubicBezTo>
                    <a:pt x="1793886" y="1828655"/>
                    <a:pt x="1787722" y="1843536"/>
                    <a:pt x="1776749" y="1854509"/>
                  </a:cubicBezTo>
                  <a:cubicBezTo>
                    <a:pt x="1765777" y="1865481"/>
                    <a:pt x="1750896" y="1871645"/>
                    <a:pt x="1735379" y="1871645"/>
                  </a:cubicBezTo>
                  <a:lnTo>
                    <a:pt x="58507" y="1871645"/>
                  </a:lnTo>
                  <a:cubicBezTo>
                    <a:pt x="42990" y="1871645"/>
                    <a:pt x="28109" y="1865481"/>
                    <a:pt x="17136" y="1854509"/>
                  </a:cubicBezTo>
                  <a:cubicBezTo>
                    <a:pt x="6164" y="1843536"/>
                    <a:pt x="0" y="1828655"/>
                    <a:pt x="0" y="1813138"/>
                  </a:cubicBezTo>
                  <a:lnTo>
                    <a:pt x="0" y="58507"/>
                  </a:lnTo>
                  <a:cubicBezTo>
                    <a:pt x="0" y="42990"/>
                    <a:pt x="6164" y="28109"/>
                    <a:pt x="17136" y="17136"/>
                  </a:cubicBezTo>
                  <a:cubicBezTo>
                    <a:pt x="28109" y="6164"/>
                    <a:pt x="42990" y="0"/>
                    <a:pt x="5850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B4EDEF"/>
              </a:soli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38100"/>
              <a:ext cx="1793886" cy="1909745"/>
            </a:xfrm>
            <a:prstGeom prst="rect">
              <a:avLst/>
            </a:prstGeom>
          </p:spPr>
          <p:txBody>
            <a:bodyPr lIns="49688" tIns="49688" rIns="49688" bIns="49688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1395139" y="-3644550"/>
            <a:ext cx="7038452" cy="6015715"/>
            <a:chOff x="0" y="0"/>
            <a:chExt cx="9384603" cy="8020953"/>
          </a:xfrm>
        </p:grpSpPr>
        <p:grpSp>
          <p:nvGrpSpPr>
            <p:cNvPr id="48" name="Group 48"/>
            <p:cNvGrpSpPr/>
            <p:nvPr/>
          </p:nvGrpSpPr>
          <p:grpSpPr>
            <a:xfrm>
              <a:off x="0" y="0"/>
              <a:ext cx="7475421" cy="6284706"/>
              <a:chOff x="0" y="0"/>
              <a:chExt cx="781675" cy="657167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781675" cy="657167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657167">
                    <a:moveTo>
                      <a:pt x="79834" y="0"/>
                    </a:moveTo>
                    <a:lnTo>
                      <a:pt x="701841" y="0"/>
                    </a:lnTo>
                    <a:cubicBezTo>
                      <a:pt x="723014" y="0"/>
                      <a:pt x="743320" y="8411"/>
                      <a:pt x="758292" y="23383"/>
                    </a:cubicBezTo>
                    <a:cubicBezTo>
                      <a:pt x="773264" y="38355"/>
                      <a:pt x="781675" y="58661"/>
                      <a:pt x="781675" y="79834"/>
                    </a:cubicBezTo>
                    <a:lnTo>
                      <a:pt x="781675" y="577333"/>
                    </a:lnTo>
                    <a:cubicBezTo>
                      <a:pt x="781675" y="598506"/>
                      <a:pt x="773264" y="618812"/>
                      <a:pt x="758292" y="633784"/>
                    </a:cubicBezTo>
                    <a:cubicBezTo>
                      <a:pt x="743320" y="648756"/>
                      <a:pt x="723014" y="657167"/>
                      <a:pt x="701841" y="657167"/>
                    </a:cubicBezTo>
                    <a:lnTo>
                      <a:pt x="79834" y="657167"/>
                    </a:lnTo>
                    <a:cubicBezTo>
                      <a:pt x="35743" y="657167"/>
                      <a:pt x="0" y="621424"/>
                      <a:pt x="0" y="577333"/>
                    </a:cubicBezTo>
                    <a:lnTo>
                      <a:pt x="0" y="79834"/>
                    </a:lnTo>
                    <a:cubicBezTo>
                      <a:pt x="0" y="58661"/>
                      <a:pt x="8411" y="38355"/>
                      <a:pt x="23383" y="23383"/>
                    </a:cubicBezTo>
                    <a:cubicBezTo>
                      <a:pt x="38355" y="8411"/>
                      <a:pt x="58661" y="0"/>
                      <a:pt x="7983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193A5F"/>
                </a:solidFill>
                <a:prstDash val="solid"/>
                <a:round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0" y="-38100"/>
                <a:ext cx="781675" cy="695267"/>
              </a:xfrm>
              <a:prstGeom prst="rect">
                <a:avLst/>
              </a:prstGeom>
            </p:spPr>
            <p:txBody>
              <a:bodyPr lIns="102888" tIns="102888" rIns="102888" bIns="102888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4755428" y="2814470"/>
              <a:ext cx="3889428" cy="5206483"/>
              <a:chOff x="0" y="0"/>
              <a:chExt cx="406702" cy="544421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406702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06702" h="544421">
                    <a:moveTo>
                      <a:pt x="153440" y="0"/>
                    </a:moveTo>
                    <a:lnTo>
                      <a:pt x="253262" y="0"/>
                    </a:lnTo>
                    <a:cubicBezTo>
                      <a:pt x="293957" y="0"/>
                      <a:pt x="332985" y="16166"/>
                      <a:pt x="361761" y="44941"/>
                    </a:cubicBezTo>
                    <a:cubicBezTo>
                      <a:pt x="390536" y="73717"/>
                      <a:pt x="406702" y="112745"/>
                      <a:pt x="406702" y="153440"/>
                    </a:cubicBezTo>
                    <a:lnTo>
                      <a:pt x="406702" y="390982"/>
                    </a:lnTo>
                    <a:cubicBezTo>
                      <a:pt x="406702" y="475724"/>
                      <a:pt x="338005" y="544421"/>
                      <a:pt x="253262" y="544421"/>
                    </a:cubicBezTo>
                    <a:lnTo>
                      <a:pt x="153440" y="544421"/>
                    </a:lnTo>
                    <a:cubicBezTo>
                      <a:pt x="112745" y="544421"/>
                      <a:pt x="73717" y="528255"/>
                      <a:pt x="44941" y="499480"/>
                    </a:cubicBezTo>
                    <a:cubicBezTo>
                      <a:pt x="16166" y="470704"/>
                      <a:pt x="0" y="431676"/>
                      <a:pt x="0" y="390982"/>
                    </a:cubicBezTo>
                    <a:lnTo>
                      <a:pt x="0" y="153440"/>
                    </a:lnTo>
                    <a:cubicBezTo>
                      <a:pt x="0" y="112745"/>
                      <a:pt x="16166" y="73717"/>
                      <a:pt x="44941" y="44941"/>
                    </a:cubicBezTo>
                    <a:cubicBezTo>
                      <a:pt x="73717" y="16166"/>
                      <a:pt x="112745" y="0"/>
                      <a:pt x="1534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38100"/>
                <a:ext cx="406702" cy="582521"/>
              </a:xfrm>
              <a:prstGeom prst="rect">
                <a:avLst/>
              </a:prstGeom>
            </p:spPr>
            <p:txBody>
              <a:bodyPr lIns="102888" tIns="102888" rIns="102888" bIns="102888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5929991" y="1103199"/>
              <a:ext cx="3454612" cy="5758109"/>
              <a:chOff x="0" y="0"/>
              <a:chExt cx="361235" cy="602103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361235" cy="602103"/>
              </a:xfrm>
              <a:custGeom>
                <a:avLst/>
                <a:gdLst/>
                <a:ahLst/>
                <a:cxnLst/>
                <a:rect l="l" t="t" r="r" b="b"/>
                <a:pathLst>
                  <a:path w="361235" h="602103">
                    <a:moveTo>
                      <a:pt x="172753" y="0"/>
                    </a:moveTo>
                    <a:lnTo>
                      <a:pt x="188483" y="0"/>
                    </a:lnTo>
                    <a:cubicBezTo>
                      <a:pt x="283891" y="0"/>
                      <a:pt x="361235" y="77344"/>
                      <a:pt x="361235" y="172753"/>
                    </a:cubicBezTo>
                    <a:lnTo>
                      <a:pt x="361235" y="429350"/>
                    </a:lnTo>
                    <a:cubicBezTo>
                      <a:pt x="361235" y="524759"/>
                      <a:pt x="283891" y="602103"/>
                      <a:pt x="188483" y="602103"/>
                    </a:cubicBezTo>
                    <a:lnTo>
                      <a:pt x="172753" y="602103"/>
                    </a:lnTo>
                    <a:cubicBezTo>
                      <a:pt x="126936" y="602103"/>
                      <a:pt x="82995" y="583902"/>
                      <a:pt x="50598" y="551505"/>
                    </a:cubicBezTo>
                    <a:cubicBezTo>
                      <a:pt x="18201" y="519107"/>
                      <a:pt x="0" y="475167"/>
                      <a:pt x="0" y="429350"/>
                    </a:cubicBezTo>
                    <a:lnTo>
                      <a:pt x="0" y="172753"/>
                    </a:lnTo>
                    <a:cubicBezTo>
                      <a:pt x="0" y="77344"/>
                      <a:pt x="77344" y="0"/>
                      <a:pt x="17275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-38100"/>
                <a:ext cx="361235" cy="640203"/>
              </a:xfrm>
              <a:prstGeom prst="rect">
                <a:avLst/>
              </a:prstGeom>
            </p:spPr>
            <p:txBody>
              <a:bodyPr lIns="102888" tIns="102888" rIns="102888" bIns="102888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9222" b="-922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363300" y="3081705"/>
            <a:ext cx="7896000" cy="2949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471"/>
              </a:lnSpc>
            </a:pPr>
            <a:r>
              <a:rPr lang="pt-BR" sz="8600" b="1">
                <a:latin typeface="Poppins"/>
                <a:cs typeface="Poppins"/>
              </a:rPr>
              <a:t>Recados iniciais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1200871" y="-1238987"/>
            <a:ext cx="10344871" cy="8850933"/>
            <a:chOff x="0" y="0"/>
            <a:chExt cx="13793161" cy="11801244"/>
          </a:xfrm>
        </p:grpSpPr>
        <p:grpSp>
          <p:nvGrpSpPr>
            <p:cNvPr id="5" name="Group 5"/>
            <p:cNvGrpSpPr/>
            <p:nvPr/>
          </p:nvGrpSpPr>
          <p:grpSpPr>
            <a:xfrm>
              <a:off x="5592160" y="3365837"/>
              <a:ext cx="8201001" cy="6461744"/>
              <a:chOff x="0" y="0"/>
              <a:chExt cx="2167467" cy="170779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167467" cy="1707793"/>
              </a:xfrm>
              <a:custGeom>
                <a:avLst/>
                <a:gdLst/>
                <a:ahLst/>
                <a:cxnLst/>
                <a:rect l="l" t="t" r="r" b="b"/>
                <a:pathLst>
                  <a:path w="2167467" h="1707793">
                    <a:moveTo>
                      <a:pt x="47363" y="0"/>
                    </a:moveTo>
                    <a:lnTo>
                      <a:pt x="2120104" y="0"/>
                    </a:lnTo>
                    <a:cubicBezTo>
                      <a:pt x="2146262" y="0"/>
                      <a:pt x="2167467" y="21205"/>
                      <a:pt x="2167467" y="47363"/>
                    </a:cubicBezTo>
                    <a:lnTo>
                      <a:pt x="2167467" y="1660430"/>
                    </a:lnTo>
                    <a:cubicBezTo>
                      <a:pt x="2167467" y="1672992"/>
                      <a:pt x="2162477" y="1685039"/>
                      <a:pt x="2153595" y="1693921"/>
                    </a:cubicBezTo>
                    <a:cubicBezTo>
                      <a:pt x="2144712" y="1702803"/>
                      <a:pt x="2132665" y="1707793"/>
                      <a:pt x="2120104" y="1707793"/>
                    </a:cubicBezTo>
                    <a:lnTo>
                      <a:pt x="47363" y="1707793"/>
                    </a:lnTo>
                    <a:cubicBezTo>
                      <a:pt x="21205" y="1707793"/>
                      <a:pt x="0" y="1686588"/>
                      <a:pt x="0" y="1660430"/>
                    </a:cubicBezTo>
                    <a:lnTo>
                      <a:pt x="0" y="47363"/>
                    </a:lnTo>
                    <a:cubicBezTo>
                      <a:pt x="0" y="21205"/>
                      <a:pt x="21205" y="0"/>
                      <a:pt x="473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082C6"/>
                </a:solidFill>
                <a:prstDash val="solid"/>
                <a:round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2167467" cy="17458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591986" y="4719538"/>
              <a:ext cx="6787491" cy="7081706"/>
              <a:chOff x="0" y="0"/>
              <a:chExt cx="1793886" cy="187164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793886" cy="1871645"/>
              </a:xfrm>
              <a:custGeom>
                <a:avLst/>
                <a:gdLst/>
                <a:ahLst/>
                <a:cxnLst/>
                <a:rect l="l" t="t" r="r" b="b"/>
                <a:pathLst>
                  <a:path w="1793886" h="1871645">
                    <a:moveTo>
                      <a:pt x="57226" y="0"/>
                    </a:moveTo>
                    <a:lnTo>
                      <a:pt x="1736660" y="0"/>
                    </a:lnTo>
                    <a:cubicBezTo>
                      <a:pt x="1768265" y="0"/>
                      <a:pt x="1793886" y="25621"/>
                      <a:pt x="1793886" y="57226"/>
                    </a:cubicBezTo>
                    <a:lnTo>
                      <a:pt x="1793886" y="1814419"/>
                    </a:lnTo>
                    <a:cubicBezTo>
                      <a:pt x="1793886" y="1829596"/>
                      <a:pt x="1787857" y="1844152"/>
                      <a:pt x="1777125" y="1854884"/>
                    </a:cubicBezTo>
                    <a:cubicBezTo>
                      <a:pt x="1766393" y="1865616"/>
                      <a:pt x="1751837" y="1871645"/>
                      <a:pt x="1736660" y="1871645"/>
                    </a:cubicBezTo>
                    <a:lnTo>
                      <a:pt x="57226" y="1871645"/>
                    </a:lnTo>
                    <a:cubicBezTo>
                      <a:pt x="42049" y="1871645"/>
                      <a:pt x="27493" y="1865616"/>
                      <a:pt x="16761" y="1854884"/>
                    </a:cubicBezTo>
                    <a:cubicBezTo>
                      <a:pt x="6029" y="1844152"/>
                      <a:pt x="0" y="1829596"/>
                      <a:pt x="0" y="1814419"/>
                    </a:cubicBezTo>
                    <a:lnTo>
                      <a:pt x="0" y="57226"/>
                    </a:lnTo>
                    <a:cubicBezTo>
                      <a:pt x="0" y="42049"/>
                      <a:pt x="6029" y="27493"/>
                      <a:pt x="16761" y="16761"/>
                    </a:cubicBezTo>
                    <a:cubicBezTo>
                      <a:pt x="27493" y="6029"/>
                      <a:pt x="42049" y="0"/>
                      <a:pt x="5722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1793886" cy="19097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0" y="0"/>
              <a:ext cx="6787491" cy="7081706"/>
              <a:chOff x="0" y="0"/>
              <a:chExt cx="1793886" cy="187164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793886" cy="1871645"/>
              </a:xfrm>
              <a:custGeom>
                <a:avLst/>
                <a:gdLst/>
                <a:ahLst/>
                <a:cxnLst/>
                <a:rect l="l" t="t" r="r" b="b"/>
                <a:pathLst>
                  <a:path w="1793886" h="1871645">
                    <a:moveTo>
                      <a:pt x="57226" y="0"/>
                    </a:moveTo>
                    <a:lnTo>
                      <a:pt x="1736660" y="0"/>
                    </a:lnTo>
                    <a:cubicBezTo>
                      <a:pt x="1768265" y="0"/>
                      <a:pt x="1793886" y="25621"/>
                      <a:pt x="1793886" y="57226"/>
                    </a:cubicBezTo>
                    <a:lnTo>
                      <a:pt x="1793886" y="1814419"/>
                    </a:lnTo>
                    <a:cubicBezTo>
                      <a:pt x="1793886" y="1829596"/>
                      <a:pt x="1787857" y="1844152"/>
                      <a:pt x="1777125" y="1854884"/>
                    </a:cubicBezTo>
                    <a:cubicBezTo>
                      <a:pt x="1766393" y="1865616"/>
                      <a:pt x="1751837" y="1871645"/>
                      <a:pt x="1736660" y="1871645"/>
                    </a:cubicBezTo>
                    <a:lnTo>
                      <a:pt x="57226" y="1871645"/>
                    </a:lnTo>
                    <a:cubicBezTo>
                      <a:pt x="42049" y="1871645"/>
                      <a:pt x="27493" y="1865616"/>
                      <a:pt x="16761" y="1854884"/>
                    </a:cubicBezTo>
                    <a:cubicBezTo>
                      <a:pt x="6029" y="1844152"/>
                      <a:pt x="0" y="1829596"/>
                      <a:pt x="0" y="1814419"/>
                    </a:cubicBezTo>
                    <a:lnTo>
                      <a:pt x="0" y="57226"/>
                    </a:lnTo>
                    <a:cubicBezTo>
                      <a:pt x="0" y="42049"/>
                      <a:pt x="6029" y="27493"/>
                      <a:pt x="16761" y="16761"/>
                    </a:cubicBezTo>
                    <a:cubicBezTo>
                      <a:pt x="27493" y="6029"/>
                      <a:pt x="42049" y="0"/>
                      <a:pt x="5722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3989E"/>
                </a:solidFill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1793886" cy="19097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sp>
        <p:nvSpPr>
          <p:cNvPr id="14" name="Freeform 14"/>
          <p:cNvSpPr/>
          <p:nvPr/>
        </p:nvSpPr>
        <p:spPr>
          <a:xfrm>
            <a:off x="1028700" y="9030098"/>
            <a:ext cx="2048030" cy="750740"/>
          </a:xfrm>
          <a:custGeom>
            <a:avLst/>
            <a:gdLst/>
            <a:ahLst/>
            <a:cxnLst/>
            <a:rect l="l" t="t" r="r" b="b"/>
            <a:pathLst>
              <a:path w="2048030" h="750740">
                <a:moveTo>
                  <a:pt x="0" y="0"/>
                </a:moveTo>
                <a:lnTo>
                  <a:pt x="2048030" y="0"/>
                </a:lnTo>
                <a:lnTo>
                  <a:pt x="2048030" y="750741"/>
                </a:lnTo>
                <a:lnTo>
                  <a:pt x="0" y="7507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9222" b="-9222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00119" y="2312274"/>
            <a:ext cx="15598604" cy="9525"/>
          </a:xfrm>
          <a:prstGeom prst="line">
            <a:avLst/>
          </a:prstGeom>
          <a:ln w="47625" cap="rnd">
            <a:solidFill>
              <a:srgbClr val="0A397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6402039" y="1518243"/>
            <a:ext cx="828686" cy="841657"/>
            <a:chOff x="0" y="0"/>
            <a:chExt cx="363594" cy="36928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3594" cy="369285"/>
            </a:xfrm>
            <a:custGeom>
              <a:avLst/>
              <a:gdLst/>
              <a:ahLst/>
              <a:cxnLst/>
              <a:rect l="l" t="t" r="r" b="b"/>
              <a:pathLst>
                <a:path w="363594" h="369285">
                  <a:moveTo>
                    <a:pt x="177506" y="0"/>
                  </a:moveTo>
                  <a:lnTo>
                    <a:pt x="186088" y="0"/>
                  </a:lnTo>
                  <a:cubicBezTo>
                    <a:pt x="233165" y="0"/>
                    <a:pt x="278315" y="18701"/>
                    <a:pt x="311603" y="51990"/>
                  </a:cubicBezTo>
                  <a:cubicBezTo>
                    <a:pt x="344892" y="85279"/>
                    <a:pt x="363594" y="130428"/>
                    <a:pt x="363594" y="177506"/>
                  </a:cubicBezTo>
                  <a:lnTo>
                    <a:pt x="363594" y="191779"/>
                  </a:lnTo>
                  <a:cubicBezTo>
                    <a:pt x="363594" y="238856"/>
                    <a:pt x="344892" y="284006"/>
                    <a:pt x="311603" y="317294"/>
                  </a:cubicBezTo>
                  <a:cubicBezTo>
                    <a:pt x="278315" y="350583"/>
                    <a:pt x="233165" y="369285"/>
                    <a:pt x="186088" y="369285"/>
                  </a:cubicBezTo>
                  <a:lnTo>
                    <a:pt x="177506" y="369285"/>
                  </a:lnTo>
                  <a:cubicBezTo>
                    <a:pt x="130428" y="369285"/>
                    <a:pt x="85279" y="350583"/>
                    <a:pt x="51990" y="317294"/>
                  </a:cubicBezTo>
                  <a:cubicBezTo>
                    <a:pt x="18701" y="284006"/>
                    <a:pt x="0" y="238856"/>
                    <a:pt x="0" y="191779"/>
                  </a:cubicBezTo>
                  <a:lnTo>
                    <a:pt x="0" y="177506"/>
                  </a:lnTo>
                  <a:cubicBezTo>
                    <a:pt x="0" y="130428"/>
                    <a:pt x="18701" y="85279"/>
                    <a:pt x="51990" y="51990"/>
                  </a:cubicBezTo>
                  <a:cubicBezTo>
                    <a:pt x="85279" y="18701"/>
                    <a:pt x="130428" y="0"/>
                    <a:pt x="177506" y="0"/>
                  </a:cubicBezTo>
                  <a:close/>
                </a:path>
              </a:pathLst>
            </a:custGeom>
            <a:solidFill>
              <a:srgbClr val="0A397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363594" cy="426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50">
                  <a:solidFill>
                    <a:srgbClr val="FFFFFF"/>
                  </a:solidFill>
                  <a:latin typeface="Open Sans Extra Bold"/>
                  <a:ea typeface="Open Sans Extra Bold"/>
                  <a:cs typeface="Open Sans Extra Bold"/>
                </a:rPr>
                <a:t>1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00119" y="1661962"/>
            <a:ext cx="5725607" cy="559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10"/>
              </a:lnSpc>
            </a:pPr>
            <a:r>
              <a:rPr lang="pt-BR" sz="3250">
                <a:solidFill>
                  <a:srgbClr val="000000"/>
                </a:solidFill>
                <a:latin typeface="Poppins Bold"/>
              </a:rPr>
              <a:t>Recados iniciais</a:t>
            </a:r>
            <a:endParaRPr lang="pt-BR" sz="3293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07128" y="2951145"/>
            <a:ext cx="16237964" cy="66863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pt-BR" sz="2400">
                <a:solidFill>
                  <a:srgbClr val="000000"/>
                </a:solidFill>
                <a:latin typeface="Poppins"/>
                <a:cs typeface="Poppins"/>
              </a:rPr>
              <a:t>A live de hoje não será um treinamento completo do sistema CENTS, </a:t>
            </a:r>
            <a:r>
              <a:rPr lang="pt-BR" sz="2400" b="1">
                <a:solidFill>
                  <a:srgbClr val="000000"/>
                </a:solidFill>
                <a:latin typeface="Poppins"/>
                <a:cs typeface="Poppins"/>
              </a:rPr>
              <a:t>apenas a apresentação das novas funções e melhorias, com algumas pinceladas sobre as funções do sistema</a:t>
            </a:r>
            <a:r>
              <a:rPr lang="pt-BR" sz="2400">
                <a:solidFill>
                  <a:srgbClr val="000000"/>
                </a:solidFill>
                <a:latin typeface="Poppins"/>
                <a:cs typeface="Poppins"/>
              </a:rPr>
              <a:t>. Temos gravada a última live de treinamento completo do sistema e os slides apresentados na página da COPATS: </a:t>
            </a:r>
            <a:r>
              <a:rPr lang="pt-BR" sz="2400">
                <a:solidFill>
                  <a:srgbClr val="000000"/>
                </a:solidFill>
                <a:latin typeface="Poppins"/>
                <a:ea typeface="+mn-lt"/>
                <a:cs typeface="+mn-lt"/>
                <a:hlinkClick r:id="rId3"/>
              </a:rPr>
              <a:t>https://capital.sp.gov.br/web/gestao/w/coordenadoria_de_parcerias_com_o_terceiro_setor__copats/cents/313051</a:t>
            </a:r>
            <a:endParaRPr lang="pt-BR" sz="2400">
              <a:solidFill>
                <a:srgbClr val="000000"/>
              </a:solidFill>
              <a:latin typeface="Poppins"/>
              <a:ea typeface="Calibri"/>
              <a:cs typeface="Calibri"/>
              <a:hlinkClick r:id="rId3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pt-BR" sz="2400">
              <a:latin typeface="Poppins"/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pt-BR" sz="2400">
                <a:solidFill>
                  <a:srgbClr val="000000"/>
                </a:solidFill>
                <a:latin typeface="Poppins"/>
                <a:ea typeface="Calibri"/>
                <a:cs typeface="Calibri"/>
              </a:rPr>
              <a:t>Posteriormente faremos um treinamento para os novos operadores e aqueles que ainda não tem familiaridade com a plataforma.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endParaRPr lang="pt-BR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pt-BR" sz="2400">
                <a:solidFill>
                  <a:srgbClr val="000000"/>
                </a:solidFill>
                <a:latin typeface="Poppins"/>
              </a:rPr>
              <a:t>Caso queiram testar as melhorias em tempo real, acessem com login e senha o CENTS: </a:t>
            </a:r>
            <a:r>
              <a:rPr lang="pt-BR" sz="2400">
                <a:solidFill>
                  <a:srgbClr val="000000"/>
                </a:solidFill>
                <a:latin typeface="Poppins"/>
                <a:ea typeface="+mn-lt"/>
                <a:cs typeface="+mn-lt"/>
                <a:hlinkClick r:id="rId4"/>
              </a:rPr>
              <a:t>https://web22.prodam/SJ2008_CENTS_INTRANET/login.aspx?ReturnUrl=%2fSJ2008_CENTS_INTRANET%2f</a:t>
            </a:r>
            <a:endParaRPr lang="pt-BR" sz="2400">
              <a:latin typeface="Poppins"/>
              <a:ea typeface="Calibri"/>
              <a:cs typeface="Calibri"/>
            </a:endParaRPr>
          </a:p>
          <a:p>
            <a:pPr>
              <a:lnSpc>
                <a:spcPts val="2998"/>
              </a:lnSpc>
            </a:pPr>
            <a:endParaRPr lang="pt-BR" sz="1700">
              <a:latin typeface="Calibri"/>
              <a:ea typeface="Calibri"/>
              <a:cs typeface="Calibri"/>
            </a:endParaRPr>
          </a:p>
          <a:p>
            <a:pPr>
              <a:lnSpc>
                <a:spcPts val="2998"/>
              </a:lnSpc>
            </a:pPr>
            <a:endParaRPr lang="pt-BR" sz="1700">
              <a:latin typeface="Calibri"/>
              <a:ea typeface="Calibri"/>
              <a:cs typeface="Calibri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9050" y="-954067"/>
            <a:ext cx="8078533" cy="1965283"/>
            <a:chOff x="0" y="0"/>
            <a:chExt cx="10771377" cy="2620378"/>
          </a:xfrm>
        </p:grpSpPr>
        <p:grpSp>
          <p:nvGrpSpPr>
            <p:cNvPr id="11" name="Group 11"/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7926"/>
                </a:solidFill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A3979"/>
                </a:solidFill>
                <a:prstDash val="solid"/>
                <a:round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3989E"/>
                </a:solidFill>
                <a:prstDash val="solid"/>
                <a:round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0AFEF"/>
                </a:solidFill>
                <a:prstDash val="solid"/>
                <a:round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7868983" y="-917030"/>
            <a:ext cx="8078533" cy="1965283"/>
            <a:chOff x="0" y="0"/>
            <a:chExt cx="10771377" cy="2620378"/>
          </a:xfrm>
        </p:grpSpPr>
        <p:grpSp>
          <p:nvGrpSpPr>
            <p:cNvPr id="36" name="Group 36"/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B587"/>
                </a:solidFill>
                <a:prstDash val="solid"/>
                <a:round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3368B2"/>
                </a:solidFill>
                <a:prstDash val="solid"/>
                <a:round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85B0EB"/>
                </a:solidFill>
                <a:prstDash val="solid"/>
                <a:round/>
              </a:ln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DAC3"/>
                </a:solidFill>
                <a:prstDash val="solid"/>
                <a:round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C6DEFF"/>
                </a:solidFill>
                <a:prstDash val="solid"/>
                <a:round/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60" name="Group 60"/>
          <p:cNvGrpSpPr/>
          <p:nvPr/>
        </p:nvGrpSpPr>
        <p:grpSpPr>
          <a:xfrm>
            <a:off x="16685427" y="-566437"/>
            <a:ext cx="837129" cy="1639743"/>
            <a:chOff x="0" y="0"/>
            <a:chExt cx="311820" cy="610783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311820" cy="610783"/>
            </a:xfrm>
            <a:custGeom>
              <a:avLst/>
              <a:gdLst/>
              <a:ahLst/>
              <a:cxnLst/>
              <a:rect l="l" t="t" r="r" b="b"/>
              <a:pathLst>
                <a:path w="311820" h="610783">
                  <a:moveTo>
                    <a:pt x="155910" y="0"/>
                  </a:moveTo>
                  <a:lnTo>
                    <a:pt x="155910" y="0"/>
                  </a:lnTo>
                  <a:cubicBezTo>
                    <a:pt x="197260" y="0"/>
                    <a:pt x="236916" y="16426"/>
                    <a:pt x="266155" y="45665"/>
                  </a:cubicBezTo>
                  <a:cubicBezTo>
                    <a:pt x="295393" y="74904"/>
                    <a:pt x="311820" y="114560"/>
                    <a:pt x="311820" y="155910"/>
                  </a:cubicBezTo>
                  <a:lnTo>
                    <a:pt x="311820" y="454873"/>
                  </a:lnTo>
                  <a:cubicBezTo>
                    <a:pt x="311820" y="496223"/>
                    <a:pt x="295393" y="535879"/>
                    <a:pt x="266155" y="565118"/>
                  </a:cubicBezTo>
                  <a:cubicBezTo>
                    <a:pt x="236916" y="594356"/>
                    <a:pt x="197260" y="610783"/>
                    <a:pt x="155910" y="610783"/>
                  </a:cubicBezTo>
                  <a:lnTo>
                    <a:pt x="155910" y="610783"/>
                  </a:lnTo>
                  <a:cubicBezTo>
                    <a:pt x="114560" y="610783"/>
                    <a:pt x="74904" y="594356"/>
                    <a:pt x="45665" y="565118"/>
                  </a:cubicBezTo>
                  <a:cubicBezTo>
                    <a:pt x="16426" y="535879"/>
                    <a:pt x="0" y="496223"/>
                    <a:pt x="0" y="454873"/>
                  </a:cubicBezTo>
                  <a:lnTo>
                    <a:pt x="0" y="155910"/>
                  </a:lnTo>
                  <a:cubicBezTo>
                    <a:pt x="0" y="114560"/>
                    <a:pt x="16426" y="74904"/>
                    <a:pt x="45665" y="45665"/>
                  </a:cubicBezTo>
                  <a:cubicBezTo>
                    <a:pt x="74904" y="16426"/>
                    <a:pt x="114560" y="0"/>
                    <a:pt x="1559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FFB587"/>
              </a:solidFill>
              <a:prstDash val="solid"/>
              <a:round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38100"/>
              <a:ext cx="311820" cy="648883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5585648" y="-377449"/>
            <a:ext cx="1369546" cy="1209196"/>
            <a:chOff x="0" y="0"/>
            <a:chExt cx="510138" cy="45041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510138" cy="450410"/>
            </a:xfrm>
            <a:custGeom>
              <a:avLst/>
              <a:gdLst/>
              <a:ahLst/>
              <a:cxnLst/>
              <a:rect l="l" t="t" r="r" b="b"/>
              <a:pathLst>
                <a:path w="510138" h="450410">
                  <a:moveTo>
                    <a:pt x="209158" y="0"/>
                  </a:moveTo>
                  <a:lnTo>
                    <a:pt x="300980" y="0"/>
                  </a:lnTo>
                  <a:cubicBezTo>
                    <a:pt x="356452" y="0"/>
                    <a:pt x="409652" y="22036"/>
                    <a:pt x="448877" y="61261"/>
                  </a:cubicBezTo>
                  <a:cubicBezTo>
                    <a:pt x="488102" y="100486"/>
                    <a:pt x="510138" y="153686"/>
                    <a:pt x="510138" y="209158"/>
                  </a:cubicBezTo>
                  <a:lnTo>
                    <a:pt x="510138" y="241252"/>
                  </a:lnTo>
                  <a:cubicBezTo>
                    <a:pt x="510138" y="356767"/>
                    <a:pt x="416495" y="450410"/>
                    <a:pt x="300980" y="450410"/>
                  </a:cubicBezTo>
                  <a:lnTo>
                    <a:pt x="209158" y="450410"/>
                  </a:lnTo>
                  <a:cubicBezTo>
                    <a:pt x="93643" y="450410"/>
                    <a:pt x="0" y="356767"/>
                    <a:pt x="0" y="241252"/>
                  </a:cubicBezTo>
                  <a:lnTo>
                    <a:pt x="0" y="209158"/>
                  </a:lnTo>
                  <a:cubicBezTo>
                    <a:pt x="0" y="93643"/>
                    <a:pt x="93643" y="0"/>
                    <a:pt x="20915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082C6"/>
              </a:solidFill>
              <a:prstDash val="solid"/>
              <a:round/>
            </a:ln>
          </p:spPr>
        </p:sp>
        <p:sp>
          <p:nvSpPr>
            <p:cNvPr id="65" name="TextBox 65"/>
            <p:cNvSpPr txBox="1"/>
            <p:nvPr/>
          </p:nvSpPr>
          <p:spPr>
            <a:xfrm>
              <a:off x="0" y="-38100"/>
              <a:ext cx="510138" cy="48851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7245037" y="-337049"/>
            <a:ext cx="2098531" cy="1180967"/>
            <a:chOff x="0" y="0"/>
            <a:chExt cx="781675" cy="439895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781675" cy="439895"/>
            </a:xfrm>
            <a:custGeom>
              <a:avLst/>
              <a:gdLst/>
              <a:ahLst/>
              <a:cxnLst/>
              <a:rect l="l" t="t" r="r" b="b"/>
              <a:pathLst>
                <a:path w="781675" h="439895">
                  <a:moveTo>
                    <a:pt x="136501" y="0"/>
                  </a:moveTo>
                  <a:lnTo>
                    <a:pt x="645174" y="0"/>
                  </a:lnTo>
                  <a:cubicBezTo>
                    <a:pt x="681377" y="0"/>
                    <a:pt x="716096" y="14381"/>
                    <a:pt x="741695" y="39980"/>
                  </a:cubicBezTo>
                  <a:cubicBezTo>
                    <a:pt x="767294" y="65579"/>
                    <a:pt x="781675" y="100298"/>
                    <a:pt x="781675" y="136501"/>
                  </a:cubicBezTo>
                  <a:lnTo>
                    <a:pt x="781675" y="303394"/>
                  </a:lnTo>
                  <a:cubicBezTo>
                    <a:pt x="781675" y="378781"/>
                    <a:pt x="720562" y="439895"/>
                    <a:pt x="645174" y="439895"/>
                  </a:cubicBezTo>
                  <a:lnTo>
                    <a:pt x="136501" y="439895"/>
                  </a:lnTo>
                  <a:cubicBezTo>
                    <a:pt x="100298" y="439895"/>
                    <a:pt x="65579" y="425513"/>
                    <a:pt x="39980" y="399914"/>
                  </a:cubicBezTo>
                  <a:cubicBezTo>
                    <a:pt x="14381" y="374316"/>
                    <a:pt x="0" y="339596"/>
                    <a:pt x="0" y="303394"/>
                  </a:cubicBezTo>
                  <a:lnTo>
                    <a:pt x="0" y="136501"/>
                  </a:lnTo>
                  <a:cubicBezTo>
                    <a:pt x="0" y="61113"/>
                    <a:pt x="61113" y="0"/>
                    <a:pt x="1365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3989E"/>
              </a:solidFill>
              <a:prstDash val="solid"/>
              <a:round/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0" y="-38100"/>
              <a:ext cx="781675" cy="477995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sp>
        <p:nvSpPr>
          <p:cNvPr id="69" name="Freeform 69"/>
          <p:cNvSpPr/>
          <p:nvPr/>
        </p:nvSpPr>
        <p:spPr>
          <a:xfrm>
            <a:off x="1028700" y="9030098"/>
            <a:ext cx="2048030" cy="750740"/>
          </a:xfrm>
          <a:custGeom>
            <a:avLst/>
            <a:gdLst/>
            <a:ahLst/>
            <a:cxnLst/>
            <a:rect l="l" t="t" r="r" b="b"/>
            <a:pathLst>
              <a:path w="2048030" h="750740">
                <a:moveTo>
                  <a:pt x="0" y="0"/>
                </a:moveTo>
                <a:lnTo>
                  <a:pt x="2048030" y="0"/>
                </a:lnTo>
                <a:lnTo>
                  <a:pt x="2048030" y="750741"/>
                </a:lnTo>
                <a:lnTo>
                  <a:pt x="0" y="7507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8578E-8AB5-6D3A-8477-8344B5BD9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5C624D8-426A-0AE6-464A-673559B7E03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9222" b="-9222"/>
            </a:stretch>
          </a:blipFill>
        </p:spPr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47A3FB22-37F6-C904-5AAC-F73414E772BD}"/>
              </a:ext>
            </a:extLst>
          </p:cNvPr>
          <p:cNvSpPr txBox="1"/>
          <p:nvPr/>
        </p:nvSpPr>
        <p:spPr>
          <a:xfrm>
            <a:off x="9643659" y="1960271"/>
            <a:ext cx="7896000" cy="7242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471"/>
              </a:lnSpc>
            </a:pPr>
            <a:r>
              <a:rPr lang="pt-BR" sz="8600" b="1">
                <a:latin typeface="Poppins"/>
                <a:cs typeface="Poppins"/>
              </a:rPr>
              <a:t>Introdução:</a:t>
            </a:r>
          </a:p>
          <a:p>
            <a:pPr algn="r">
              <a:lnSpc>
                <a:spcPts val="11471"/>
              </a:lnSpc>
            </a:pPr>
            <a:r>
              <a:rPr lang="pt-BR" sz="6600" b="1">
                <a:latin typeface="Poppins"/>
                <a:cs typeface="Poppins"/>
              </a:rPr>
              <a:t>Função dos operadores CENTS e da COPATS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3754A02A-D7A1-4789-44BA-4F5A9333B7BE}"/>
              </a:ext>
            </a:extLst>
          </p:cNvPr>
          <p:cNvGrpSpPr/>
          <p:nvPr/>
        </p:nvGrpSpPr>
        <p:grpSpPr>
          <a:xfrm>
            <a:off x="-1200871" y="-1238987"/>
            <a:ext cx="10344871" cy="8850933"/>
            <a:chOff x="0" y="0"/>
            <a:chExt cx="13793161" cy="11801244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5618D655-6C78-AC26-1F40-E99EF40B68E3}"/>
                </a:ext>
              </a:extLst>
            </p:cNvPr>
            <p:cNvGrpSpPr/>
            <p:nvPr/>
          </p:nvGrpSpPr>
          <p:grpSpPr>
            <a:xfrm>
              <a:off x="5592160" y="3365837"/>
              <a:ext cx="8201001" cy="6461744"/>
              <a:chOff x="0" y="0"/>
              <a:chExt cx="2167467" cy="1707793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00C4E6C4-EC94-162E-0227-D1399451EBC9}"/>
                  </a:ext>
                </a:extLst>
              </p:cNvPr>
              <p:cNvSpPr/>
              <p:nvPr/>
            </p:nvSpPr>
            <p:spPr>
              <a:xfrm>
                <a:off x="0" y="0"/>
                <a:ext cx="2167467" cy="1707793"/>
              </a:xfrm>
              <a:custGeom>
                <a:avLst/>
                <a:gdLst/>
                <a:ahLst/>
                <a:cxnLst/>
                <a:rect l="l" t="t" r="r" b="b"/>
                <a:pathLst>
                  <a:path w="2167467" h="1707793">
                    <a:moveTo>
                      <a:pt x="47363" y="0"/>
                    </a:moveTo>
                    <a:lnTo>
                      <a:pt x="2120104" y="0"/>
                    </a:lnTo>
                    <a:cubicBezTo>
                      <a:pt x="2146262" y="0"/>
                      <a:pt x="2167467" y="21205"/>
                      <a:pt x="2167467" y="47363"/>
                    </a:cubicBezTo>
                    <a:lnTo>
                      <a:pt x="2167467" y="1660430"/>
                    </a:lnTo>
                    <a:cubicBezTo>
                      <a:pt x="2167467" y="1672992"/>
                      <a:pt x="2162477" y="1685039"/>
                      <a:pt x="2153595" y="1693921"/>
                    </a:cubicBezTo>
                    <a:cubicBezTo>
                      <a:pt x="2144712" y="1702803"/>
                      <a:pt x="2132665" y="1707793"/>
                      <a:pt x="2120104" y="1707793"/>
                    </a:cubicBezTo>
                    <a:lnTo>
                      <a:pt x="47363" y="1707793"/>
                    </a:lnTo>
                    <a:cubicBezTo>
                      <a:pt x="21205" y="1707793"/>
                      <a:pt x="0" y="1686588"/>
                      <a:pt x="0" y="1660430"/>
                    </a:cubicBezTo>
                    <a:lnTo>
                      <a:pt x="0" y="47363"/>
                    </a:lnTo>
                    <a:cubicBezTo>
                      <a:pt x="0" y="21205"/>
                      <a:pt x="21205" y="0"/>
                      <a:pt x="473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082C6"/>
                </a:solidFill>
                <a:prstDash val="solid"/>
                <a:round/>
              </a:ln>
            </p:spPr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F200567B-B437-D805-3851-74F7665CA75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167467" cy="17458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98F358D4-B4EB-592D-9D46-DC58BAA5A6B5}"/>
                </a:ext>
              </a:extLst>
            </p:cNvPr>
            <p:cNvGrpSpPr/>
            <p:nvPr/>
          </p:nvGrpSpPr>
          <p:grpSpPr>
            <a:xfrm>
              <a:off x="591986" y="4719538"/>
              <a:ext cx="6787491" cy="7081706"/>
              <a:chOff x="0" y="0"/>
              <a:chExt cx="1793886" cy="1871645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DF04D6C1-584B-016C-ACBA-0D7461AD1CBB}"/>
                  </a:ext>
                </a:extLst>
              </p:cNvPr>
              <p:cNvSpPr/>
              <p:nvPr/>
            </p:nvSpPr>
            <p:spPr>
              <a:xfrm>
                <a:off x="0" y="0"/>
                <a:ext cx="1793886" cy="1871645"/>
              </a:xfrm>
              <a:custGeom>
                <a:avLst/>
                <a:gdLst/>
                <a:ahLst/>
                <a:cxnLst/>
                <a:rect l="l" t="t" r="r" b="b"/>
                <a:pathLst>
                  <a:path w="1793886" h="1871645">
                    <a:moveTo>
                      <a:pt x="57226" y="0"/>
                    </a:moveTo>
                    <a:lnTo>
                      <a:pt x="1736660" y="0"/>
                    </a:lnTo>
                    <a:cubicBezTo>
                      <a:pt x="1768265" y="0"/>
                      <a:pt x="1793886" y="25621"/>
                      <a:pt x="1793886" y="57226"/>
                    </a:cubicBezTo>
                    <a:lnTo>
                      <a:pt x="1793886" y="1814419"/>
                    </a:lnTo>
                    <a:cubicBezTo>
                      <a:pt x="1793886" y="1829596"/>
                      <a:pt x="1787857" y="1844152"/>
                      <a:pt x="1777125" y="1854884"/>
                    </a:cubicBezTo>
                    <a:cubicBezTo>
                      <a:pt x="1766393" y="1865616"/>
                      <a:pt x="1751837" y="1871645"/>
                      <a:pt x="1736660" y="1871645"/>
                    </a:cubicBezTo>
                    <a:lnTo>
                      <a:pt x="57226" y="1871645"/>
                    </a:lnTo>
                    <a:cubicBezTo>
                      <a:pt x="42049" y="1871645"/>
                      <a:pt x="27493" y="1865616"/>
                      <a:pt x="16761" y="1854884"/>
                    </a:cubicBezTo>
                    <a:cubicBezTo>
                      <a:pt x="6029" y="1844152"/>
                      <a:pt x="0" y="1829596"/>
                      <a:pt x="0" y="1814419"/>
                    </a:cubicBezTo>
                    <a:lnTo>
                      <a:pt x="0" y="57226"/>
                    </a:lnTo>
                    <a:cubicBezTo>
                      <a:pt x="0" y="42049"/>
                      <a:pt x="6029" y="27493"/>
                      <a:pt x="16761" y="16761"/>
                    </a:cubicBezTo>
                    <a:cubicBezTo>
                      <a:pt x="27493" y="6029"/>
                      <a:pt x="42049" y="0"/>
                      <a:pt x="5722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A5097D74-5BC4-6D16-4BB5-0CBD42B1890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793886" cy="19097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F3FDD0DE-E11A-F7E1-5E35-4EB09FCAABE9}"/>
                </a:ext>
              </a:extLst>
            </p:cNvPr>
            <p:cNvGrpSpPr/>
            <p:nvPr/>
          </p:nvGrpSpPr>
          <p:grpSpPr>
            <a:xfrm>
              <a:off x="0" y="0"/>
              <a:ext cx="6787491" cy="7081706"/>
              <a:chOff x="0" y="0"/>
              <a:chExt cx="1793886" cy="1871645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06618252-820C-6AB2-6E71-6EC09AC81031}"/>
                  </a:ext>
                </a:extLst>
              </p:cNvPr>
              <p:cNvSpPr/>
              <p:nvPr/>
            </p:nvSpPr>
            <p:spPr>
              <a:xfrm>
                <a:off x="0" y="0"/>
                <a:ext cx="1793886" cy="1871645"/>
              </a:xfrm>
              <a:custGeom>
                <a:avLst/>
                <a:gdLst/>
                <a:ahLst/>
                <a:cxnLst/>
                <a:rect l="l" t="t" r="r" b="b"/>
                <a:pathLst>
                  <a:path w="1793886" h="1871645">
                    <a:moveTo>
                      <a:pt x="57226" y="0"/>
                    </a:moveTo>
                    <a:lnTo>
                      <a:pt x="1736660" y="0"/>
                    </a:lnTo>
                    <a:cubicBezTo>
                      <a:pt x="1768265" y="0"/>
                      <a:pt x="1793886" y="25621"/>
                      <a:pt x="1793886" y="57226"/>
                    </a:cubicBezTo>
                    <a:lnTo>
                      <a:pt x="1793886" y="1814419"/>
                    </a:lnTo>
                    <a:cubicBezTo>
                      <a:pt x="1793886" y="1829596"/>
                      <a:pt x="1787857" y="1844152"/>
                      <a:pt x="1777125" y="1854884"/>
                    </a:cubicBezTo>
                    <a:cubicBezTo>
                      <a:pt x="1766393" y="1865616"/>
                      <a:pt x="1751837" y="1871645"/>
                      <a:pt x="1736660" y="1871645"/>
                    </a:cubicBezTo>
                    <a:lnTo>
                      <a:pt x="57226" y="1871645"/>
                    </a:lnTo>
                    <a:cubicBezTo>
                      <a:pt x="42049" y="1871645"/>
                      <a:pt x="27493" y="1865616"/>
                      <a:pt x="16761" y="1854884"/>
                    </a:cubicBezTo>
                    <a:cubicBezTo>
                      <a:pt x="6029" y="1844152"/>
                      <a:pt x="0" y="1829596"/>
                      <a:pt x="0" y="1814419"/>
                    </a:cubicBezTo>
                    <a:lnTo>
                      <a:pt x="0" y="57226"/>
                    </a:lnTo>
                    <a:cubicBezTo>
                      <a:pt x="0" y="42049"/>
                      <a:pt x="6029" y="27493"/>
                      <a:pt x="16761" y="16761"/>
                    </a:cubicBezTo>
                    <a:cubicBezTo>
                      <a:pt x="27493" y="6029"/>
                      <a:pt x="42049" y="0"/>
                      <a:pt x="5722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3989E"/>
                </a:solidFill>
                <a:prstDash val="solid"/>
                <a:round/>
              </a:ln>
            </p:spPr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E28D61B0-141D-1EB2-D703-39017404A2E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793886" cy="19097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3BB9DFBB-A9B2-E0A0-8BDB-80C0ABCD7977}"/>
              </a:ext>
            </a:extLst>
          </p:cNvPr>
          <p:cNvSpPr/>
          <p:nvPr/>
        </p:nvSpPr>
        <p:spPr>
          <a:xfrm>
            <a:off x="1028700" y="9030098"/>
            <a:ext cx="2048030" cy="750740"/>
          </a:xfrm>
          <a:custGeom>
            <a:avLst/>
            <a:gdLst/>
            <a:ahLst/>
            <a:cxnLst/>
            <a:rect l="l" t="t" r="r" b="b"/>
            <a:pathLst>
              <a:path w="2048030" h="750740">
                <a:moveTo>
                  <a:pt x="0" y="0"/>
                </a:moveTo>
                <a:lnTo>
                  <a:pt x="2048030" y="0"/>
                </a:lnTo>
                <a:lnTo>
                  <a:pt x="2048030" y="750741"/>
                </a:lnTo>
                <a:lnTo>
                  <a:pt x="0" y="7507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99405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50285" y="7352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9222" b="-9222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00119" y="2312274"/>
            <a:ext cx="15598604" cy="9525"/>
          </a:xfrm>
          <a:prstGeom prst="line">
            <a:avLst/>
          </a:prstGeom>
          <a:ln w="47625" cap="rnd">
            <a:solidFill>
              <a:srgbClr val="0A397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6402039" y="1518243"/>
            <a:ext cx="828686" cy="841657"/>
            <a:chOff x="0" y="0"/>
            <a:chExt cx="363594" cy="36928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3594" cy="369285"/>
            </a:xfrm>
            <a:custGeom>
              <a:avLst/>
              <a:gdLst/>
              <a:ahLst/>
              <a:cxnLst/>
              <a:rect l="l" t="t" r="r" b="b"/>
              <a:pathLst>
                <a:path w="363594" h="369285">
                  <a:moveTo>
                    <a:pt x="177506" y="0"/>
                  </a:moveTo>
                  <a:lnTo>
                    <a:pt x="186088" y="0"/>
                  </a:lnTo>
                  <a:cubicBezTo>
                    <a:pt x="233165" y="0"/>
                    <a:pt x="278315" y="18701"/>
                    <a:pt x="311603" y="51990"/>
                  </a:cubicBezTo>
                  <a:cubicBezTo>
                    <a:pt x="344892" y="85279"/>
                    <a:pt x="363594" y="130428"/>
                    <a:pt x="363594" y="177506"/>
                  </a:cubicBezTo>
                  <a:lnTo>
                    <a:pt x="363594" y="191779"/>
                  </a:lnTo>
                  <a:cubicBezTo>
                    <a:pt x="363594" y="238856"/>
                    <a:pt x="344892" y="284006"/>
                    <a:pt x="311603" y="317294"/>
                  </a:cubicBezTo>
                  <a:cubicBezTo>
                    <a:pt x="278315" y="350583"/>
                    <a:pt x="233165" y="369285"/>
                    <a:pt x="186088" y="369285"/>
                  </a:cubicBezTo>
                  <a:lnTo>
                    <a:pt x="177506" y="369285"/>
                  </a:lnTo>
                  <a:cubicBezTo>
                    <a:pt x="130428" y="369285"/>
                    <a:pt x="85279" y="350583"/>
                    <a:pt x="51990" y="317294"/>
                  </a:cubicBezTo>
                  <a:cubicBezTo>
                    <a:pt x="18701" y="284006"/>
                    <a:pt x="0" y="238856"/>
                    <a:pt x="0" y="191779"/>
                  </a:cubicBezTo>
                  <a:lnTo>
                    <a:pt x="0" y="177506"/>
                  </a:lnTo>
                  <a:cubicBezTo>
                    <a:pt x="0" y="130428"/>
                    <a:pt x="18701" y="85279"/>
                    <a:pt x="51990" y="51990"/>
                  </a:cubicBezTo>
                  <a:cubicBezTo>
                    <a:pt x="85279" y="18701"/>
                    <a:pt x="130428" y="0"/>
                    <a:pt x="177506" y="0"/>
                  </a:cubicBezTo>
                  <a:close/>
                </a:path>
              </a:pathLst>
            </a:custGeom>
            <a:solidFill>
              <a:srgbClr val="0A397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363594" cy="426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50">
                  <a:solidFill>
                    <a:srgbClr val="FFFFFF"/>
                  </a:solidFill>
                  <a:latin typeface="Open Sans Extra Bold"/>
                  <a:ea typeface="Open Sans Extra Bold"/>
                  <a:cs typeface="Open Sans Extra Bold"/>
                </a:rPr>
                <a:t>2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1685" y="1511000"/>
            <a:ext cx="15236229" cy="559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10"/>
              </a:lnSpc>
            </a:pPr>
            <a:r>
              <a:rPr lang="pt-BR" sz="3250">
                <a:solidFill>
                  <a:srgbClr val="000000"/>
                </a:solidFill>
                <a:latin typeface="Poppins Bold"/>
              </a:rPr>
              <a:t>Funções dos operadores x Funções de COPATS</a:t>
            </a:r>
            <a:endParaRPr lang="pt-BR" sz="3250">
              <a:solidFill>
                <a:srgbClr val="000000"/>
              </a:solidFill>
              <a:latin typeface="Poppins Bold"/>
              <a:cs typeface="Poppi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83941" y="2909321"/>
            <a:ext cx="16520282" cy="4938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8"/>
              </a:lnSpc>
            </a:pPr>
            <a:r>
              <a:rPr lang="pt-BR" sz="2400" b="1">
                <a:solidFill>
                  <a:srgbClr val="000000"/>
                </a:solidFill>
                <a:latin typeface="Poppins"/>
                <a:cs typeface="Poppins"/>
              </a:rPr>
              <a:t>FUNÇÕES DOS OPERADORES CENTS DAS SECRETARIAS:</a:t>
            </a:r>
          </a:p>
          <a:p>
            <a:pPr>
              <a:lnSpc>
                <a:spcPts val="2998"/>
              </a:lnSpc>
            </a:pPr>
            <a:endParaRPr lang="pt-BR" sz="2400" b="1">
              <a:solidFill>
                <a:srgbClr val="000000"/>
              </a:solidFill>
              <a:latin typeface="Poppins"/>
              <a:cs typeface="Poppins"/>
            </a:endParaRPr>
          </a:p>
          <a:p>
            <a:pPr marL="342900" indent="-342900" algn="just">
              <a:lnSpc>
                <a:spcPct val="150000"/>
              </a:lnSpc>
              <a:spcAft>
                <a:spcPts val="300"/>
              </a:spcAft>
              <a:buFont typeface="Arial"/>
              <a:buChar char="•"/>
            </a:pPr>
            <a:r>
              <a:rPr lang="pt-BR" sz="2200">
                <a:latin typeface="Poppins"/>
                <a:cs typeface="Poppins"/>
              </a:rPr>
              <a:t>Análise documental e de preenchimento do sistema para inscrição/reinscrição de entidades e contato com a entidade para eventuais ajustes;</a:t>
            </a:r>
          </a:p>
          <a:p>
            <a:pPr marL="342900" indent="-342900" algn="just">
              <a:lnSpc>
                <a:spcPct val="150000"/>
              </a:lnSpc>
              <a:spcAft>
                <a:spcPts val="300"/>
              </a:spcAft>
              <a:buFont typeface="Arial"/>
              <a:buChar char="•"/>
            </a:pPr>
            <a:r>
              <a:rPr lang="pt-BR" sz="2200">
                <a:latin typeface="Poppins"/>
                <a:cs typeface="Poppins"/>
              </a:rPr>
              <a:t>Abertura de processo SEI e inclusão de toda a documentação a ser analisada, bem como o certificado de regularidade.</a:t>
            </a:r>
          </a:p>
          <a:p>
            <a:pPr marL="342900" indent="-342900" algn="just">
              <a:lnSpc>
                <a:spcPct val="150000"/>
              </a:lnSpc>
              <a:spcAft>
                <a:spcPts val="300"/>
              </a:spcAft>
              <a:buFont typeface="Arial"/>
              <a:buChar char="•"/>
            </a:pPr>
            <a:r>
              <a:rPr lang="pt-BR" sz="2200">
                <a:latin typeface="Poppins"/>
                <a:cs typeface="Poppins"/>
              </a:rPr>
              <a:t>Descongelamento de entidades</a:t>
            </a:r>
            <a:r>
              <a:rPr lang="pt-BR" sz="2200" b="1">
                <a:latin typeface="Poppins"/>
                <a:cs typeface="Poppins"/>
              </a:rPr>
              <a:t>*</a:t>
            </a:r>
          </a:p>
          <a:p>
            <a:pPr marL="342900" indent="-342900" algn="just">
              <a:lnSpc>
                <a:spcPct val="150000"/>
              </a:lnSpc>
              <a:spcAft>
                <a:spcPts val="300"/>
              </a:spcAft>
              <a:buFont typeface="Arial"/>
              <a:buChar char="•"/>
            </a:pPr>
            <a:r>
              <a:rPr lang="pt-BR" sz="2200">
                <a:latin typeface="Poppins"/>
                <a:cs typeface="Poppins"/>
              </a:rPr>
              <a:t>Inclusão de documentação de prestações de contas em "Ajustes Celebrados"</a:t>
            </a:r>
          </a:p>
          <a:p>
            <a:pPr marL="342900" indent="-342900" algn="just">
              <a:lnSpc>
                <a:spcPct val="150000"/>
              </a:lnSpc>
              <a:spcAft>
                <a:spcPts val="300"/>
              </a:spcAft>
              <a:buFont typeface="Arial"/>
              <a:buChar char="•"/>
            </a:pPr>
            <a:r>
              <a:rPr lang="pt-BR" sz="2200">
                <a:latin typeface="Poppins"/>
                <a:cs typeface="Poppins"/>
              </a:rPr>
              <a:t>Avisar COPATS de entidades que sofreram penalidades (Suspensão e Declaração de Inidoneidade) para inclusão no CENTS.</a:t>
            </a:r>
            <a:endParaRPr lang="pt-BR" sz="2200">
              <a:solidFill>
                <a:srgbClr val="000000"/>
              </a:solidFill>
              <a:latin typeface="Poppins"/>
              <a:cs typeface="Poppin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9050" y="-954067"/>
            <a:ext cx="8078533" cy="1965283"/>
            <a:chOff x="0" y="0"/>
            <a:chExt cx="10771377" cy="2620378"/>
          </a:xfrm>
        </p:grpSpPr>
        <p:grpSp>
          <p:nvGrpSpPr>
            <p:cNvPr id="11" name="Group 11"/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7926"/>
                </a:solidFill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A3979"/>
                </a:solidFill>
                <a:prstDash val="solid"/>
                <a:round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3989E"/>
                </a:solidFill>
                <a:prstDash val="solid"/>
                <a:round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0AFEF"/>
                </a:solidFill>
                <a:prstDash val="solid"/>
                <a:round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7868983" y="-917030"/>
            <a:ext cx="8078533" cy="1965283"/>
            <a:chOff x="0" y="0"/>
            <a:chExt cx="10771377" cy="2620378"/>
          </a:xfrm>
        </p:grpSpPr>
        <p:grpSp>
          <p:nvGrpSpPr>
            <p:cNvPr id="36" name="Group 36"/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B587"/>
                </a:solidFill>
                <a:prstDash val="solid"/>
                <a:round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3368B2"/>
                </a:solidFill>
                <a:prstDash val="solid"/>
                <a:round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85B0EB"/>
                </a:solidFill>
                <a:prstDash val="solid"/>
                <a:round/>
              </a:ln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DAC3"/>
                </a:solidFill>
                <a:prstDash val="solid"/>
                <a:round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C6DEFF"/>
                </a:solidFill>
                <a:prstDash val="solid"/>
                <a:round/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60" name="Group 60"/>
          <p:cNvGrpSpPr/>
          <p:nvPr/>
        </p:nvGrpSpPr>
        <p:grpSpPr>
          <a:xfrm>
            <a:off x="16685427" y="-566437"/>
            <a:ext cx="837129" cy="1639743"/>
            <a:chOff x="0" y="0"/>
            <a:chExt cx="311820" cy="610783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311820" cy="610783"/>
            </a:xfrm>
            <a:custGeom>
              <a:avLst/>
              <a:gdLst/>
              <a:ahLst/>
              <a:cxnLst/>
              <a:rect l="l" t="t" r="r" b="b"/>
              <a:pathLst>
                <a:path w="311820" h="610783">
                  <a:moveTo>
                    <a:pt x="155910" y="0"/>
                  </a:moveTo>
                  <a:lnTo>
                    <a:pt x="155910" y="0"/>
                  </a:lnTo>
                  <a:cubicBezTo>
                    <a:pt x="197260" y="0"/>
                    <a:pt x="236916" y="16426"/>
                    <a:pt x="266155" y="45665"/>
                  </a:cubicBezTo>
                  <a:cubicBezTo>
                    <a:pt x="295393" y="74904"/>
                    <a:pt x="311820" y="114560"/>
                    <a:pt x="311820" y="155910"/>
                  </a:cubicBezTo>
                  <a:lnTo>
                    <a:pt x="311820" y="454873"/>
                  </a:lnTo>
                  <a:cubicBezTo>
                    <a:pt x="311820" y="496223"/>
                    <a:pt x="295393" y="535879"/>
                    <a:pt x="266155" y="565118"/>
                  </a:cubicBezTo>
                  <a:cubicBezTo>
                    <a:pt x="236916" y="594356"/>
                    <a:pt x="197260" y="610783"/>
                    <a:pt x="155910" y="610783"/>
                  </a:cubicBezTo>
                  <a:lnTo>
                    <a:pt x="155910" y="610783"/>
                  </a:lnTo>
                  <a:cubicBezTo>
                    <a:pt x="114560" y="610783"/>
                    <a:pt x="74904" y="594356"/>
                    <a:pt x="45665" y="565118"/>
                  </a:cubicBezTo>
                  <a:cubicBezTo>
                    <a:pt x="16426" y="535879"/>
                    <a:pt x="0" y="496223"/>
                    <a:pt x="0" y="454873"/>
                  </a:cubicBezTo>
                  <a:lnTo>
                    <a:pt x="0" y="155910"/>
                  </a:lnTo>
                  <a:cubicBezTo>
                    <a:pt x="0" y="114560"/>
                    <a:pt x="16426" y="74904"/>
                    <a:pt x="45665" y="45665"/>
                  </a:cubicBezTo>
                  <a:cubicBezTo>
                    <a:pt x="74904" y="16426"/>
                    <a:pt x="114560" y="0"/>
                    <a:pt x="1559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FFB587"/>
              </a:solidFill>
              <a:prstDash val="solid"/>
              <a:round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38100"/>
              <a:ext cx="311820" cy="648883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5585648" y="-377449"/>
            <a:ext cx="1369546" cy="1209196"/>
            <a:chOff x="0" y="0"/>
            <a:chExt cx="510138" cy="45041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510138" cy="450410"/>
            </a:xfrm>
            <a:custGeom>
              <a:avLst/>
              <a:gdLst/>
              <a:ahLst/>
              <a:cxnLst/>
              <a:rect l="l" t="t" r="r" b="b"/>
              <a:pathLst>
                <a:path w="510138" h="450410">
                  <a:moveTo>
                    <a:pt x="209158" y="0"/>
                  </a:moveTo>
                  <a:lnTo>
                    <a:pt x="300980" y="0"/>
                  </a:lnTo>
                  <a:cubicBezTo>
                    <a:pt x="356452" y="0"/>
                    <a:pt x="409652" y="22036"/>
                    <a:pt x="448877" y="61261"/>
                  </a:cubicBezTo>
                  <a:cubicBezTo>
                    <a:pt x="488102" y="100486"/>
                    <a:pt x="510138" y="153686"/>
                    <a:pt x="510138" y="209158"/>
                  </a:cubicBezTo>
                  <a:lnTo>
                    <a:pt x="510138" y="241252"/>
                  </a:lnTo>
                  <a:cubicBezTo>
                    <a:pt x="510138" y="356767"/>
                    <a:pt x="416495" y="450410"/>
                    <a:pt x="300980" y="450410"/>
                  </a:cubicBezTo>
                  <a:lnTo>
                    <a:pt x="209158" y="450410"/>
                  </a:lnTo>
                  <a:cubicBezTo>
                    <a:pt x="93643" y="450410"/>
                    <a:pt x="0" y="356767"/>
                    <a:pt x="0" y="241252"/>
                  </a:cubicBezTo>
                  <a:lnTo>
                    <a:pt x="0" y="209158"/>
                  </a:lnTo>
                  <a:cubicBezTo>
                    <a:pt x="0" y="93643"/>
                    <a:pt x="93643" y="0"/>
                    <a:pt x="20915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082C6"/>
              </a:solidFill>
              <a:prstDash val="solid"/>
              <a:round/>
            </a:ln>
          </p:spPr>
        </p:sp>
        <p:sp>
          <p:nvSpPr>
            <p:cNvPr id="65" name="TextBox 65"/>
            <p:cNvSpPr txBox="1"/>
            <p:nvPr/>
          </p:nvSpPr>
          <p:spPr>
            <a:xfrm>
              <a:off x="0" y="-38100"/>
              <a:ext cx="510138" cy="48851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7245037" y="-337049"/>
            <a:ext cx="2098531" cy="1180967"/>
            <a:chOff x="0" y="0"/>
            <a:chExt cx="781675" cy="439895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781675" cy="439895"/>
            </a:xfrm>
            <a:custGeom>
              <a:avLst/>
              <a:gdLst/>
              <a:ahLst/>
              <a:cxnLst/>
              <a:rect l="l" t="t" r="r" b="b"/>
              <a:pathLst>
                <a:path w="781675" h="439895">
                  <a:moveTo>
                    <a:pt x="136501" y="0"/>
                  </a:moveTo>
                  <a:lnTo>
                    <a:pt x="645174" y="0"/>
                  </a:lnTo>
                  <a:cubicBezTo>
                    <a:pt x="681377" y="0"/>
                    <a:pt x="716096" y="14381"/>
                    <a:pt x="741695" y="39980"/>
                  </a:cubicBezTo>
                  <a:cubicBezTo>
                    <a:pt x="767294" y="65579"/>
                    <a:pt x="781675" y="100298"/>
                    <a:pt x="781675" y="136501"/>
                  </a:cubicBezTo>
                  <a:lnTo>
                    <a:pt x="781675" y="303394"/>
                  </a:lnTo>
                  <a:cubicBezTo>
                    <a:pt x="781675" y="378781"/>
                    <a:pt x="720562" y="439895"/>
                    <a:pt x="645174" y="439895"/>
                  </a:cubicBezTo>
                  <a:lnTo>
                    <a:pt x="136501" y="439895"/>
                  </a:lnTo>
                  <a:cubicBezTo>
                    <a:pt x="100298" y="439895"/>
                    <a:pt x="65579" y="425513"/>
                    <a:pt x="39980" y="399914"/>
                  </a:cubicBezTo>
                  <a:cubicBezTo>
                    <a:pt x="14381" y="374316"/>
                    <a:pt x="0" y="339596"/>
                    <a:pt x="0" y="303394"/>
                  </a:cubicBezTo>
                  <a:lnTo>
                    <a:pt x="0" y="136501"/>
                  </a:lnTo>
                  <a:cubicBezTo>
                    <a:pt x="0" y="61113"/>
                    <a:pt x="61113" y="0"/>
                    <a:pt x="1365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3989E"/>
              </a:solidFill>
              <a:prstDash val="solid"/>
              <a:round/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0" y="-38100"/>
              <a:ext cx="781675" cy="477995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sp>
        <p:nvSpPr>
          <p:cNvPr id="69" name="Freeform 69"/>
          <p:cNvSpPr/>
          <p:nvPr/>
        </p:nvSpPr>
        <p:spPr>
          <a:xfrm>
            <a:off x="1028700" y="9030098"/>
            <a:ext cx="2048030" cy="750740"/>
          </a:xfrm>
          <a:custGeom>
            <a:avLst/>
            <a:gdLst/>
            <a:ahLst/>
            <a:cxnLst/>
            <a:rect l="l" t="t" r="r" b="b"/>
            <a:pathLst>
              <a:path w="2048030" h="750740">
                <a:moveTo>
                  <a:pt x="0" y="0"/>
                </a:moveTo>
                <a:lnTo>
                  <a:pt x="2048030" y="0"/>
                </a:lnTo>
                <a:lnTo>
                  <a:pt x="2048030" y="750741"/>
                </a:lnTo>
                <a:lnTo>
                  <a:pt x="0" y="7507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1C339CE3-4CD7-FED1-17AA-26F7AFC5DA77}"/>
              </a:ext>
            </a:extLst>
          </p:cNvPr>
          <p:cNvSpPr txBox="1"/>
          <p:nvPr/>
        </p:nvSpPr>
        <p:spPr>
          <a:xfrm>
            <a:off x="6426678" y="9790981"/>
            <a:ext cx="744028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600" b="1">
                <a:latin typeface="Poppins"/>
                <a:cs typeface="Poppins"/>
              </a:rPr>
              <a:t>* COPATS também poderá realizar essa função</a:t>
            </a:r>
            <a:endParaRPr lang="pt-BR" sz="16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7237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50285" y="7352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9222" b="-9222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00119" y="2312274"/>
            <a:ext cx="15598604" cy="9525"/>
          </a:xfrm>
          <a:prstGeom prst="line">
            <a:avLst/>
          </a:prstGeom>
          <a:ln w="47625" cap="rnd">
            <a:solidFill>
              <a:srgbClr val="0A397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6402039" y="1518243"/>
            <a:ext cx="828686" cy="841657"/>
            <a:chOff x="0" y="0"/>
            <a:chExt cx="363594" cy="36928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3594" cy="369285"/>
            </a:xfrm>
            <a:custGeom>
              <a:avLst/>
              <a:gdLst/>
              <a:ahLst/>
              <a:cxnLst/>
              <a:rect l="l" t="t" r="r" b="b"/>
              <a:pathLst>
                <a:path w="363594" h="369285">
                  <a:moveTo>
                    <a:pt x="177506" y="0"/>
                  </a:moveTo>
                  <a:lnTo>
                    <a:pt x="186088" y="0"/>
                  </a:lnTo>
                  <a:cubicBezTo>
                    <a:pt x="233165" y="0"/>
                    <a:pt x="278315" y="18701"/>
                    <a:pt x="311603" y="51990"/>
                  </a:cubicBezTo>
                  <a:cubicBezTo>
                    <a:pt x="344892" y="85279"/>
                    <a:pt x="363594" y="130428"/>
                    <a:pt x="363594" y="177506"/>
                  </a:cubicBezTo>
                  <a:lnTo>
                    <a:pt x="363594" y="191779"/>
                  </a:lnTo>
                  <a:cubicBezTo>
                    <a:pt x="363594" y="238856"/>
                    <a:pt x="344892" y="284006"/>
                    <a:pt x="311603" y="317294"/>
                  </a:cubicBezTo>
                  <a:cubicBezTo>
                    <a:pt x="278315" y="350583"/>
                    <a:pt x="233165" y="369285"/>
                    <a:pt x="186088" y="369285"/>
                  </a:cubicBezTo>
                  <a:lnTo>
                    <a:pt x="177506" y="369285"/>
                  </a:lnTo>
                  <a:cubicBezTo>
                    <a:pt x="130428" y="369285"/>
                    <a:pt x="85279" y="350583"/>
                    <a:pt x="51990" y="317294"/>
                  </a:cubicBezTo>
                  <a:cubicBezTo>
                    <a:pt x="18701" y="284006"/>
                    <a:pt x="0" y="238856"/>
                    <a:pt x="0" y="191779"/>
                  </a:cubicBezTo>
                  <a:lnTo>
                    <a:pt x="0" y="177506"/>
                  </a:lnTo>
                  <a:cubicBezTo>
                    <a:pt x="0" y="130428"/>
                    <a:pt x="18701" y="85279"/>
                    <a:pt x="51990" y="51990"/>
                  </a:cubicBezTo>
                  <a:cubicBezTo>
                    <a:pt x="85279" y="18701"/>
                    <a:pt x="130428" y="0"/>
                    <a:pt x="177506" y="0"/>
                  </a:cubicBezTo>
                  <a:close/>
                </a:path>
              </a:pathLst>
            </a:custGeom>
            <a:solidFill>
              <a:srgbClr val="0A397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363594" cy="426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50">
                  <a:solidFill>
                    <a:srgbClr val="FFFFFF"/>
                  </a:solidFill>
                  <a:latin typeface="Open Sans Extra Bold"/>
                  <a:ea typeface="Open Sans Extra Bold"/>
                  <a:cs typeface="Open Sans Extra Bold"/>
                </a:rPr>
                <a:t>3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1685" y="1511000"/>
            <a:ext cx="15236229" cy="559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10"/>
              </a:lnSpc>
            </a:pPr>
            <a:r>
              <a:rPr lang="pt-BR" sz="3250">
                <a:solidFill>
                  <a:srgbClr val="000000"/>
                </a:solidFill>
                <a:latin typeface="Poppins Bold"/>
              </a:rPr>
              <a:t>Funções dos operadores x Funções de COPATS</a:t>
            </a:r>
            <a:endParaRPr lang="pt-BR" sz="3250">
              <a:solidFill>
                <a:srgbClr val="000000"/>
              </a:solidFill>
              <a:latin typeface="Poppins Bold"/>
              <a:cs typeface="Poppi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0209" y="2133693"/>
            <a:ext cx="15939958" cy="6184514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ts val="2998"/>
              </a:lnSpc>
            </a:pPr>
            <a:endParaRPr lang="en-US" sz="2400" b="1">
              <a:solidFill>
                <a:srgbClr val="000000"/>
              </a:solidFill>
              <a:latin typeface="Poppins"/>
            </a:endParaRPr>
          </a:p>
          <a:p>
            <a:pPr algn="just">
              <a:lnSpc>
                <a:spcPts val="2998"/>
              </a:lnSpc>
            </a:pPr>
            <a:r>
              <a:rPr lang="en-US" sz="2400" b="1">
                <a:solidFill>
                  <a:srgbClr val="000000"/>
                </a:solidFill>
                <a:latin typeface="Poppins"/>
              </a:rPr>
              <a:t>FUNÇÕES DE SEGES/COPATS NO CENTS:</a:t>
            </a:r>
            <a:endParaRPr lang="pt-BR" sz="2400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just">
              <a:lnSpc>
                <a:spcPts val="2998"/>
              </a:lnSpc>
            </a:pPr>
            <a:endParaRPr lang="en-US" sz="2000">
              <a:latin typeface="Poppins"/>
              <a:cs typeface="Poppins"/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pt-BR" sz="2200">
                <a:latin typeface="Poppins"/>
                <a:cs typeface="Poppins"/>
              </a:rPr>
              <a:t>Reinscrição das entidades (abertura de nova linha após o término da validade do cadastro ou de cadastros reprovados);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pt-BR" sz="2200">
                <a:latin typeface="Poppins"/>
                <a:cs typeface="Poppins"/>
              </a:rPr>
              <a:t>Alteração de informações de entidades com o cadastro aprovado;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pt-BR" sz="2200">
                <a:latin typeface="Poppins"/>
                <a:cs typeface="Poppins"/>
              </a:rPr>
              <a:t>Inclusão de penalidades às entidades no CENTS (Suspensão e Declaração de Inidoneidade);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pt-BR" sz="2200">
                <a:latin typeface="Poppins"/>
                <a:cs typeface="Poppins"/>
              </a:rPr>
              <a:t>Inclusão de novos operadores no sistema;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pt-BR" sz="2200">
                <a:latin typeface="Poppins"/>
                <a:cs typeface="Poppins"/>
              </a:rPr>
              <a:t>Reiniciar login e senha dos operadores;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pt-BR" sz="2200">
                <a:latin typeface="Poppins"/>
                <a:cs typeface="Poppins"/>
              </a:rPr>
              <a:t>Atualização dos contatos dos operadores no site após recebimento de portaria de nomeação;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pt-BR" sz="2200">
                <a:latin typeface="Poppins"/>
                <a:cs typeface="Poppins"/>
              </a:rPr>
              <a:t>Área central de dúvidas dos operadores e dos responsáveis pelo cadastro da entidade;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pt-BR" sz="2200">
                <a:latin typeface="Poppins"/>
                <a:cs typeface="Poppins"/>
              </a:rPr>
              <a:t>Realizar capacitações;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pt-BR" sz="2200">
                <a:latin typeface="Poppins"/>
                <a:cs typeface="Poppins"/>
              </a:rPr>
              <a:t>Relacionamento com a Prodam para reparos e melhorias no sistema.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9050" y="-954067"/>
            <a:ext cx="8078533" cy="1965283"/>
            <a:chOff x="0" y="0"/>
            <a:chExt cx="10771377" cy="2620378"/>
          </a:xfrm>
        </p:grpSpPr>
        <p:grpSp>
          <p:nvGrpSpPr>
            <p:cNvPr id="11" name="Group 11"/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7926"/>
                </a:solidFill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A3979"/>
                </a:solidFill>
                <a:prstDash val="solid"/>
                <a:round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3989E"/>
                </a:solidFill>
                <a:prstDash val="solid"/>
                <a:round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0AFEF"/>
                </a:solidFill>
                <a:prstDash val="solid"/>
                <a:round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7868983" y="-917030"/>
            <a:ext cx="8078533" cy="1965283"/>
            <a:chOff x="0" y="0"/>
            <a:chExt cx="10771377" cy="2620378"/>
          </a:xfrm>
        </p:grpSpPr>
        <p:grpSp>
          <p:nvGrpSpPr>
            <p:cNvPr id="36" name="Group 36"/>
            <p:cNvGrpSpPr/>
            <p:nvPr/>
          </p:nvGrpSpPr>
          <p:grpSpPr>
            <a:xfrm>
              <a:off x="1466373" y="98032"/>
              <a:ext cx="1116172" cy="2186324"/>
              <a:chOff x="0" y="0"/>
              <a:chExt cx="311820" cy="610783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31182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11820" h="610783">
                    <a:moveTo>
                      <a:pt x="155910" y="0"/>
                    </a:moveTo>
                    <a:lnTo>
                      <a:pt x="155910" y="0"/>
                    </a:lnTo>
                    <a:cubicBezTo>
                      <a:pt x="197260" y="0"/>
                      <a:pt x="236916" y="16426"/>
                      <a:pt x="266155" y="45665"/>
                    </a:cubicBezTo>
                    <a:cubicBezTo>
                      <a:pt x="295393" y="74904"/>
                      <a:pt x="311820" y="114560"/>
                      <a:pt x="311820" y="155910"/>
                    </a:cubicBezTo>
                    <a:lnTo>
                      <a:pt x="311820" y="454873"/>
                    </a:lnTo>
                    <a:cubicBezTo>
                      <a:pt x="311820" y="496223"/>
                      <a:pt x="295393" y="535879"/>
                      <a:pt x="266155" y="565118"/>
                    </a:cubicBezTo>
                    <a:cubicBezTo>
                      <a:pt x="236916" y="594356"/>
                      <a:pt x="197260" y="610783"/>
                      <a:pt x="155910" y="610783"/>
                    </a:cubicBezTo>
                    <a:lnTo>
                      <a:pt x="155910" y="610783"/>
                    </a:lnTo>
                    <a:cubicBezTo>
                      <a:pt x="114560" y="610783"/>
                      <a:pt x="74904" y="594356"/>
                      <a:pt x="45665" y="565118"/>
                    </a:cubicBezTo>
                    <a:cubicBezTo>
                      <a:pt x="16426" y="535879"/>
                      <a:pt x="0" y="496223"/>
                      <a:pt x="0" y="454873"/>
                    </a:cubicBezTo>
                    <a:lnTo>
                      <a:pt x="0" y="155910"/>
                    </a:lnTo>
                    <a:cubicBezTo>
                      <a:pt x="0" y="114560"/>
                      <a:pt x="16426" y="74904"/>
                      <a:pt x="45665" y="45665"/>
                    </a:cubicBezTo>
                    <a:cubicBezTo>
                      <a:pt x="74904" y="16426"/>
                      <a:pt x="114560" y="0"/>
                      <a:pt x="15591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B587"/>
                </a:solidFill>
                <a:prstDash val="solid"/>
                <a:round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38100"/>
                <a:ext cx="31182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0" y="350016"/>
              <a:ext cx="1826061" cy="1612262"/>
              <a:chOff x="0" y="0"/>
              <a:chExt cx="510138" cy="45041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510138" cy="450410"/>
              </a:xfrm>
              <a:custGeom>
                <a:avLst/>
                <a:gdLst/>
                <a:ahLst/>
                <a:cxnLst/>
                <a:rect l="l" t="t" r="r" b="b"/>
                <a:pathLst>
                  <a:path w="510138" h="450410">
                    <a:moveTo>
                      <a:pt x="201235" y="0"/>
                    </a:moveTo>
                    <a:lnTo>
                      <a:pt x="308903" y="0"/>
                    </a:lnTo>
                    <a:cubicBezTo>
                      <a:pt x="362274" y="0"/>
                      <a:pt x="413459" y="21201"/>
                      <a:pt x="451197" y="58940"/>
                    </a:cubicBezTo>
                    <a:cubicBezTo>
                      <a:pt x="488936" y="96679"/>
                      <a:pt x="510138" y="147864"/>
                      <a:pt x="510138" y="201235"/>
                    </a:cubicBezTo>
                    <a:lnTo>
                      <a:pt x="510138" y="249175"/>
                    </a:lnTo>
                    <a:cubicBezTo>
                      <a:pt x="510138" y="302546"/>
                      <a:pt x="488936" y="353730"/>
                      <a:pt x="451197" y="391469"/>
                    </a:cubicBezTo>
                    <a:cubicBezTo>
                      <a:pt x="413459" y="429208"/>
                      <a:pt x="362274" y="450410"/>
                      <a:pt x="308903" y="450410"/>
                    </a:cubicBezTo>
                    <a:lnTo>
                      <a:pt x="201235" y="450410"/>
                    </a:lnTo>
                    <a:cubicBezTo>
                      <a:pt x="147864" y="450410"/>
                      <a:pt x="96679" y="429208"/>
                      <a:pt x="58940" y="391469"/>
                    </a:cubicBezTo>
                    <a:cubicBezTo>
                      <a:pt x="21201" y="353730"/>
                      <a:pt x="0" y="302546"/>
                      <a:pt x="0" y="249175"/>
                    </a:cubicBezTo>
                    <a:lnTo>
                      <a:pt x="0" y="201235"/>
                    </a:lnTo>
                    <a:cubicBezTo>
                      <a:pt x="0" y="147864"/>
                      <a:pt x="21201" y="96679"/>
                      <a:pt x="58940" y="58940"/>
                    </a:cubicBezTo>
                    <a:cubicBezTo>
                      <a:pt x="96679" y="21201"/>
                      <a:pt x="147864" y="0"/>
                      <a:pt x="2012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3368B2"/>
                </a:solidFill>
                <a:prstDash val="solid"/>
                <a:round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38100"/>
                <a:ext cx="510138" cy="4885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2212519" y="403883"/>
              <a:ext cx="2798042" cy="1574623"/>
              <a:chOff x="0" y="0"/>
              <a:chExt cx="781675" cy="439895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781675" cy="439895"/>
              </a:xfrm>
              <a:custGeom>
                <a:avLst/>
                <a:gdLst/>
                <a:ahLst/>
                <a:cxnLst/>
                <a:rect l="l" t="t" r="r" b="b"/>
                <a:pathLst>
                  <a:path w="781675" h="439895">
                    <a:moveTo>
                      <a:pt x="131330" y="0"/>
                    </a:moveTo>
                    <a:lnTo>
                      <a:pt x="650345" y="0"/>
                    </a:lnTo>
                    <a:cubicBezTo>
                      <a:pt x="685176" y="0"/>
                      <a:pt x="718580" y="13837"/>
                      <a:pt x="743209" y="38466"/>
                    </a:cubicBezTo>
                    <a:cubicBezTo>
                      <a:pt x="767839" y="63095"/>
                      <a:pt x="781675" y="96499"/>
                      <a:pt x="781675" y="131330"/>
                    </a:cubicBezTo>
                    <a:lnTo>
                      <a:pt x="781675" y="308564"/>
                    </a:lnTo>
                    <a:cubicBezTo>
                      <a:pt x="781675" y="381096"/>
                      <a:pt x="722877" y="439895"/>
                      <a:pt x="650345" y="439895"/>
                    </a:cubicBezTo>
                    <a:lnTo>
                      <a:pt x="131330" y="439895"/>
                    </a:lnTo>
                    <a:cubicBezTo>
                      <a:pt x="96499" y="439895"/>
                      <a:pt x="63095" y="426058"/>
                      <a:pt x="38466" y="401429"/>
                    </a:cubicBezTo>
                    <a:cubicBezTo>
                      <a:pt x="13837" y="376800"/>
                      <a:pt x="0" y="343395"/>
                      <a:pt x="0" y="308564"/>
                    </a:cubicBezTo>
                    <a:lnTo>
                      <a:pt x="0" y="131330"/>
                    </a:lnTo>
                    <a:cubicBezTo>
                      <a:pt x="0" y="96499"/>
                      <a:pt x="13837" y="63095"/>
                      <a:pt x="38466" y="38466"/>
                    </a:cubicBezTo>
                    <a:cubicBezTo>
                      <a:pt x="63095" y="13837"/>
                      <a:pt x="96499" y="0"/>
                      <a:pt x="1313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46C8CD"/>
                </a:solidFill>
                <a:prstDash val="solid"/>
                <a:round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38100"/>
                <a:ext cx="781675" cy="47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3686964" y="671597"/>
              <a:ext cx="1615579" cy="1948781"/>
              <a:chOff x="0" y="0"/>
              <a:chExt cx="451336" cy="544421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451336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451336" h="544421">
                    <a:moveTo>
                      <a:pt x="225668" y="0"/>
                    </a:moveTo>
                    <a:lnTo>
                      <a:pt x="225668" y="0"/>
                    </a:lnTo>
                    <a:cubicBezTo>
                      <a:pt x="350301" y="0"/>
                      <a:pt x="451336" y="101035"/>
                      <a:pt x="451336" y="225668"/>
                    </a:cubicBezTo>
                    <a:lnTo>
                      <a:pt x="451336" y="318753"/>
                    </a:lnTo>
                    <a:cubicBezTo>
                      <a:pt x="451336" y="378604"/>
                      <a:pt x="427561" y="436004"/>
                      <a:pt x="385240" y="478325"/>
                    </a:cubicBezTo>
                    <a:cubicBezTo>
                      <a:pt x="342919" y="520646"/>
                      <a:pt x="285519" y="544421"/>
                      <a:pt x="225668" y="544421"/>
                    </a:cubicBezTo>
                    <a:lnTo>
                      <a:pt x="225668" y="544421"/>
                    </a:lnTo>
                    <a:cubicBezTo>
                      <a:pt x="165817" y="544421"/>
                      <a:pt x="108418" y="520646"/>
                      <a:pt x="66097" y="478325"/>
                    </a:cubicBezTo>
                    <a:cubicBezTo>
                      <a:pt x="23776" y="436004"/>
                      <a:pt x="0" y="378604"/>
                      <a:pt x="0" y="318753"/>
                    </a:cubicBezTo>
                    <a:lnTo>
                      <a:pt x="0" y="225668"/>
                    </a:lnTo>
                    <a:cubicBezTo>
                      <a:pt x="0" y="165817"/>
                      <a:pt x="23776" y="108418"/>
                      <a:pt x="66097" y="66097"/>
                    </a:cubicBezTo>
                    <a:cubicBezTo>
                      <a:pt x="108418" y="23776"/>
                      <a:pt x="165817" y="0"/>
                      <a:pt x="225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85B0EB"/>
                </a:solidFill>
                <a:prstDash val="solid"/>
                <a:round/>
              </a:ln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0" y="-38100"/>
                <a:ext cx="451336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4494754" y="0"/>
              <a:ext cx="2245199" cy="2186324"/>
              <a:chOff x="0" y="0"/>
              <a:chExt cx="627230" cy="610783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627230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627230" h="610783">
                    <a:moveTo>
                      <a:pt x="163668" y="0"/>
                    </a:moveTo>
                    <a:lnTo>
                      <a:pt x="463562" y="0"/>
                    </a:lnTo>
                    <a:cubicBezTo>
                      <a:pt x="506969" y="0"/>
                      <a:pt x="548599" y="17244"/>
                      <a:pt x="579293" y="47937"/>
                    </a:cubicBezTo>
                    <a:cubicBezTo>
                      <a:pt x="609987" y="78631"/>
                      <a:pt x="627230" y="120261"/>
                      <a:pt x="627230" y="163668"/>
                    </a:cubicBezTo>
                    <a:lnTo>
                      <a:pt x="627230" y="447114"/>
                    </a:lnTo>
                    <a:cubicBezTo>
                      <a:pt x="627230" y="490522"/>
                      <a:pt x="609987" y="532152"/>
                      <a:pt x="579293" y="562845"/>
                    </a:cubicBezTo>
                    <a:cubicBezTo>
                      <a:pt x="548599" y="593539"/>
                      <a:pt x="506969" y="610783"/>
                      <a:pt x="463562" y="610783"/>
                    </a:cubicBezTo>
                    <a:lnTo>
                      <a:pt x="163668" y="610783"/>
                    </a:lnTo>
                    <a:cubicBezTo>
                      <a:pt x="120261" y="610783"/>
                      <a:pt x="78631" y="593539"/>
                      <a:pt x="47937" y="562845"/>
                    </a:cubicBezTo>
                    <a:cubicBezTo>
                      <a:pt x="17244" y="532152"/>
                      <a:pt x="0" y="490522"/>
                      <a:pt x="0" y="447114"/>
                    </a:cubicBezTo>
                    <a:lnTo>
                      <a:pt x="0" y="163668"/>
                    </a:lnTo>
                    <a:cubicBezTo>
                      <a:pt x="0" y="120261"/>
                      <a:pt x="17244" y="78631"/>
                      <a:pt x="47937" y="47937"/>
                    </a:cubicBezTo>
                    <a:cubicBezTo>
                      <a:pt x="78631" y="17244"/>
                      <a:pt x="120261" y="0"/>
                      <a:pt x="16366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FDAC3"/>
                </a:solidFill>
                <a:prstDash val="solid"/>
                <a:round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0" y="-38100"/>
                <a:ext cx="627230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8725554" y="295292"/>
              <a:ext cx="2045823" cy="1666986"/>
              <a:chOff x="0" y="0"/>
              <a:chExt cx="571531" cy="465698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571531" cy="465698"/>
              </a:xfrm>
              <a:custGeom>
                <a:avLst/>
                <a:gdLst/>
                <a:ahLst/>
                <a:cxnLst/>
                <a:rect l="l" t="t" r="r" b="b"/>
                <a:pathLst>
                  <a:path w="571531" h="465698">
                    <a:moveTo>
                      <a:pt x="179618" y="0"/>
                    </a:moveTo>
                    <a:lnTo>
                      <a:pt x="391913" y="0"/>
                    </a:lnTo>
                    <a:cubicBezTo>
                      <a:pt x="491113" y="0"/>
                      <a:pt x="571531" y="80418"/>
                      <a:pt x="571531" y="179618"/>
                    </a:cubicBezTo>
                    <a:lnTo>
                      <a:pt x="571531" y="286079"/>
                    </a:lnTo>
                    <a:cubicBezTo>
                      <a:pt x="571531" y="385280"/>
                      <a:pt x="491113" y="465698"/>
                      <a:pt x="391913" y="465698"/>
                    </a:cubicBezTo>
                    <a:lnTo>
                      <a:pt x="179618" y="465698"/>
                    </a:lnTo>
                    <a:cubicBezTo>
                      <a:pt x="80418" y="465698"/>
                      <a:pt x="0" y="385280"/>
                      <a:pt x="0" y="286079"/>
                    </a:cubicBezTo>
                    <a:lnTo>
                      <a:pt x="0" y="179618"/>
                    </a:lnTo>
                    <a:cubicBezTo>
                      <a:pt x="0" y="80418"/>
                      <a:pt x="80418" y="0"/>
                      <a:pt x="1796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B4EDEF"/>
                </a:solidFill>
                <a:prstDash val="solid"/>
                <a:round/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38100"/>
                <a:ext cx="571531" cy="5037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6416582" y="403883"/>
              <a:ext cx="2945876" cy="1948781"/>
              <a:chOff x="0" y="0"/>
              <a:chExt cx="822975" cy="544421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822975" cy="544421"/>
              </a:xfrm>
              <a:custGeom>
                <a:avLst/>
                <a:gdLst/>
                <a:ahLst/>
                <a:cxnLst/>
                <a:rect l="l" t="t" r="r" b="b"/>
                <a:pathLst>
                  <a:path w="822975" h="544421">
                    <a:moveTo>
                      <a:pt x="124740" y="0"/>
                    </a:moveTo>
                    <a:lnTo>
                      <a:pt x="698235" y="0"/>
                    </a:lnTo>
                    <a:cubicBezTo>
                      <a:pt x="767127" y="0"/>
                      <a:pt x="822975" y="55848"/>
                      <a:pt x="822975" y="124740"/>
                    </a:cubicBezTo>
                    <a:lnTo>
                      <a:pt x="822975" y="419682"/>
                    </a:lnTo>
                    <a:cubicBezTo>
                      <a:pt x="822975" y="488573"/>
                      <a:pt x="767127" y="544421"/>
                      <a:pt x="698235" y="544421"/>
                    </a:cubicBezTo>
                    <a:lnTo>
                      <a:pt x="124740" y="544421"/>
                    </a:lnTo>
                    <a:cubicBezTo>
                      <a:pt x="55848" y="544421"/>
                      <a:pt x="0" y="488573"/>
                      <a:pt x="0" y="419682"/>
                    </a:cubicBezTo>
                    <a:lnTo>
                      <a:pt x="0" y="124740"/>
                    </a:lnTo>
                    <a:cubicBezTo>
                      <a:pt x="0" y="55848"/>
                      <a:pt x="55848" y="0"/>
                      <a:pt x="1247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C6DEFF"/>
                </a:solidFill>
                <a:prstDash val="solid"/>
                <a:round/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-38100"/>
                <a:ext cx="822975" cy="5825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7204272" y="434054"/>
              <a:ext cx="1333920" cy="2186324"/>
              <a:chOff x="0" y="0"/>
              <a:chExt cx="372651" cy="610783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372651" cy="610783"/>
              </a:xfrm>
              <a:custGeom>
                <a:avLst/>
                <a:gdLst/>
                <a:ahLst/>
                <a:cxnLst/>
                <a:rect l="l" t="t" r="r" b="b"/>
                <a:pathLst>
                  <a:path w="372651" h="610783">
                    <a:moveTo>
                      <a:pt x="186325" y="0"/>
                    </a:moveTo>
                    <a:lnTo>
                      <a:pt x="186325" y="0"/>
                    </a:lnTo>
                    <a:cubicBezTo>
                      <a:pt x="289230" y="0"/>
                      <a:pt x="372651" y="83421"/>
                      <a:pt x="372651" y="186325"/>
                    </a:cubicBezTo>
                    <a:lnTo>
                      <a:pt x="372651" y="424457"/>
                    </a:lnTo>
                    <a:cubicBezTo>
                      <a:pt x="372651" y="527362"/>
                      <a:pt x="289230" y="610783"/>
                      <a:pt x="186325" y="610783"/>
                    </a:cubicBezTo>
                    <a:lnTo>
                      <a:pt x="186325" y="610783"/>
                    </a:lnTo>
                    <a:cubicBezTo>
                      <a:pt x="83421" y="610783"/>
                      <a:pt x="0" y="527362"/>
                      <a:pt x="0" y="424457"/>
                    </a:cubicBezTo>
                    <a:lnTo>
                      <a:pt x="0" y="186325"/>
                    </a:lnTo>
                    <a:cubicBezTo>
                      <a:pt x="0" y="83421"/>
                      <a:pt x="83421" y="0"/>
                      <a:pt x="18632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0" y="-38100"/>
                <a:ext cx="372651" cy="64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grpSp>
        <p:nvGrpSpPr>
          <p:cNvPr id="60" name="Group 60"/>
          <p:cNvGrpSpPr/>
          <p:nvPr/>
        </p:nvGrpSpPr>
        <p:grpSpPr>
          <a:xfrm>
            <a:off x="16685427" y="-566437"/>
            <a:ext cx="837129" cy="1639743"/>
            <a:chOff x="0" y="0"/>
            <a:chExt cx="311820" cy="610783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311820" cy="610783"/>
            </a:xfrm>
            <a:custGeom>
              <a:avLst/>
              <a:gdLst/>
              <a:ahLst/>
              <a:cxnLst/>
              <a:rect l="l" t="t" r="r" b="b"/>
              <a:pathLst>
                <a:path w="311820" h="610783">
                  <a:moveTo>
                    <a:pt x="155910" y="0"/>
                  </a:moveTo>
                  <a:lnTo>
                    <a:pt x="155910" y="0"/>
                  </a:lnTo>
                  <a:cubicBezTo>
                    <a:pt x="197260" y="0"/>
                    <a:pt x="236916" y="16426"/>
                    <a:pt x="266155" y="45665"/>
                  </a:cubicBezTo>
                  <a:cubicBezTo>
                    <a:pt x="295393" y="74904"/>
                    <a:pt x="311820" y="114560"/>
                    <a:pt x="311820" y="155910"/>
                  </a:cubicBezTo>
                  <a:lnTo>
                    <a:pt x="311820" y="454873"/>
                  </a:lnTo>
                  <a:cubicBezTo>
                    <a:pt x="311820" y="496223"/>
                    <a:pt x="295393" y="535879"/>
                    <a:pt x="266155" y="565118"/>
                  </a:cubicBezTo>
                  <a:cubicBezTo>
                    <a:pt x="236916" y="594356"/>
                    <a:pt x="197260" y="610783"/>
                    <a:pt x="155910" y="610783"/>
                  </a:cubicBezTo>
                  <a:lnTo>
                    <a:pt x="155910" y="610783"/>
                  </a:lnTo>
                  <a:cubicBezTo>
                    <a:pt x="114560" y="610783"/>
                    <a:pt x="74904" y="594356"/>
                    <a:pt x="45665" y="565118"/>
                  </a:cubicBezTo>
                  <a:cubicBezTo>
                    <a:pt x="16426" y="535879"/>
                    <a:pt x="0" y="496223"/>
                    <a:pt x="0" y="454873"/>
                  </a:cubicBezTo>
                  <a:lnTo>
                    <a:pt x="0" y="155910"/>
                  </a:lnTo>
                  <a:cubicBezTo>
                    <a:pt x="0" y="114560"/>
                    <a:pt x="16426" y="74904"/>
                    <a:pt x="45665" y="45665"/>
                  </a:cubicBezTo>
                  <a:cubicBezTo>
                    <a:pt x="74904" y="16426"/>
                    <a:pt x="114560" y="0"/>
                    <a:pt x="1559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FFB587"/>
              </a:solidFill>
              <a:prstDash val="solid"/>
              <a:round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38100"/>
              <a:ext cx="311820" cy="648883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5585648" y="-377449"/>
            <a:ext cx="1369546" cy="1209196"/>
            <a:chOff x="0" y="0"/>
            <a:chExt cx="510138" cy="45041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510138" cy="450410"/>
            </a:xfrm>
            <a:custGeom>
              <a:avLst/>
              <a:gdLst/>
              <a:ahLst/>
              <a:cxnLst/>
              <a:rect l="l" t="t" r="r" b="b"/>
              <a:pathLst>
                <a:path w="510138" h="450410">
                  <a:moveTo>
                    <a:pt x="209158" y="0"/>
                  </a:moveTo>
                  <a:lnTo>
                    <a:pt x="300980" y="0"/>
                  </a:lnTo>
                  <a:cubicBezTo>
                    <a:pt x="356452" y="0"/>
                    <a:pt x="409652" y="22036"/>
                    <a:pt x="448877" y="61261"/>
                  </a:cubicBezTo>
                  <a:cubicBezTo>
                    <a:pt x="488102" y="100486"/>
                    <a:pt x="510138" y="153686"/>
                    <a:pt x="510138" y="209158"/>
                  </a:cubicBezTo>
                  <a:lnTo>
                    <a:pt x="510138" y="241252"/>
                  </a:lnTo>
                  <a:cubicBezTo>
                    <a:pt x="510138" y="356767"/>
                    <a:pt x="416495" y="450410"/>
                    <a:pt x="300980" y="450410"/>
                  </a:cubicBezTo>
                  <a:lnTo>
                    <a:pt x="209158" y="450410"/>
                  </a:lnTo>
                  <a:cubicBezTo>
                    <a:pt x="93643" y="450410"/>
                    <a:pt x="0" y="356767"/>
                    <a:pt x="0" y="241252"/>
                  </a:cubicBezTo>
                  <a:lnTo>
                    <a:pt x="0" y="209158"/>
                  </a:lnTo>
                  <a:cubicBezTo>
                    <a:pt x="0" y="93643"/>
                    <a:pt x="93643" y="0"/>
                    <a:pt x="20915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082C6"/>
              </a:solidFill>
              <a:prstDash val="solid"/>
              <a:round/>
            </a:ln>
          </p:spPr>
        </p:sp>
        <p:sp>
          <p:nvSpPr>
            <p:cNvPr id="65" name="TextBox 65"/>
            <p:cNvSpPr txBox="1"/>
            <p:nvPr/>
          </p:nvSpPr>
          <p:spPr>
            <a:xfrm>
              <a:off x="0" y="-38100"/>
              <a:ext cx="510138" cy="48851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7245037" y="-337049"/>
            <a:ext cx="2098531" cy="1180967"/>
            <a:chOff x="0" y="0"/>
            <a:chExt cx="781675" cy="439895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781675" cy="439895"/>
            </a:xfrm>
            <a:custGeom>
              <a:avLst/>
              <a:gdLst/>
              <a:ahLst/>
              <a:cxnLst/>
              <a:rect l="l" t="t" r="r" b="b"/>
              <a:pathLst>
                <a:path w="781675" h="439895">
                  <a:moveTo>
                    <a:pt x="136501" y="0"/>
                  </a:moveTo>
                  <a:lnTo>
                    <a:pt x="645174" y="0"/>
                  </a:lnTo>
                  <a:cubicBezTo>
                    <a:pt x="681377" y="0"/>
                    <a:pt x="716096" y="14381"/>
                    <a:pt x="741695" y="39980"/>
                  </a:cubicBezTo>
                  <a:cubicBezTo>
                    <a:pt x="767294" y="65579"/>
                    <a:pt x="781675" y="100298"/>
                    <a:pt x="781675" y="136501"/>
                  </a:cubicBezTo>
                  <a:lnTo>
                    <a:pt x="781675" y="303394"/>
                  </a:lnTo>
                  <a:cubicBezTo>
                    <a:pt x="781675" y="378781"/>
                    <a:pt x="720562" y="439895"/>
                    <a:pt x="645174" y="439895"/>
                  </a:cubicBezTo>
                  <a:lnTo>
                    <a:pt x="136501" y="439895"/>
                  </a:lnTo>
                  <a:cubicBezTo>
                    <a:pt x="100298" y="439895"/>
                    <a:pt x="65579" y="425513"/>
                    <a:pt x="39980" y="399914"/>
                  </a:cubicBezTo>
                  <a:cubicBezTo>
                    <a:pt x="14381" y="374316"/>
                    <a:pt x="0" y="339596"/>
                    <a:pt x="0" y="303394"/>
                  </a:cubicBezTo>
                  <a:lnTo>
                    <a:pt x="0" y="136501"/>
                  </a:lnTo>
                  <a:cubicBezTo>
                    <a:pt x="0" y="61113"/>
                    <a:pt x="61113" y="0"/>
                    <a:pt x="1365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03989E"/>
              </a:solidFill>
              <a:prstDash val="solid"/>
              <a:round/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0" y="-38100"/>
              <a:ext cx="781675" cy="477995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sp>
        <p:nvSpPr>
          <p:cNvPr id="69" name="Freeform 69"/>
          <p:cNvSpPr/>
          <p:nvPr/>
        </p:nvSpPr>
        <p:spPr>
          <a:xfrm>
            <a:off x="1028700" y="9030098"/>
            <a:ext cx="2048030" cy="750740"/>
          </a:xfrm>
          <a:custGeom>
            <a:avLst/>
            <a:gdLst/>
            <a:ahLst/>
            <a:cxnLst/>
            <a:rect l="l" t="t" r="r" b="b"/>
            <a:pathLst>
              <a:path w="2048030" h="750740">
                <a:moveTo>
                  <a:pt x="0" y="0"/>
                </a:moveTo>
                <a:lnTo>
                  <a:pt x="2048030" y="0"/>
                </a:lnTo>
                <a:lnTo>
                  <a:pt x="2048030" y="750741"/>
                </a:lnTo>
                <a:lnTo>
                  <a:pt x="0" y="7507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55500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9222" b="-922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729922" y="2930743"/>
            <a:ext cx="7896000" cy="2911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471"/>
              </a:lnSpc>
            </a:pPr>
            <a:r>
              <a:rPr lang="pt-BR" sz="8600">
                <a:solidFill>
                  <a:srgbClr val="000000"/>
                </a:solidFill>
                <a:latin typeface="League Spartan Bold"/>
              </a:rPr>
              <a:t>Melhorias - Operadores</a:t>
            </a:r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-1200871" y="-1238987"/>
            <a:ext cx="10344871" cy="8850933"/>
            <a:chOff x="0" y="0"/>
            <a:chExt cx="13793161" cy="11801244"/>
          </a:xfrm>
        </p:grpSpPr>
        <p:grpSp>
          <p:nvGrpSpPr>
            <p:cNvPr id="5" name="Group 5"/>
            <p:cNvGrpSpPr/>
            <p:nvPr/>
          </p:nvGrpSpPr>
          <p:grpSpPr>
            <a:xfrm>
              <a:off x="5592160" y="3365837"/>
              <a:ext cx="8201001" cy="6461744"/>
              <a:chOff x="0" y="0"/>
              <a:chExt cx="2167467" cy="170779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167467" cy="1707793"/>
              </a:xfrm>
              <a:custGeom>
                <a:avLst/>
                <a:gdLst/>
                <a:ahLst/>
                <a:cxnLst/>
                <a:rect l="l" t="t" r="r" b="b"/>
                <a:pathLst>
                  <a:path w="2167467" h="1707793">
                    <a:moveTo>
                      <a:pt x="47363" y="0"/>
                    </a:moveTo>
                    <a:lnTo>
                      <a:pt x="2120104" y="0"/>
                    </a:lnTo>
                    <a:cubicBezTo>
                      <a:pt x="2146262" y="0"/>
                      <a:pt x="2167467" y="21205"/>
                      <a:pt x="2167467" y="47363"/>
                    </a:cubicBezTo>
                    <a:lnTo>
                      <a:pt x="2167467" y="1660430"/>
                    </a:lnTo>
                    <a:cubicBezTo>
                      <a:pt x="2167467" y="1672992"/>
                      <a:pt x="2162477" y="1685039"/>
                      <a:pt x="2153595" y="1693921"/>
                    </a:cubicBezTo>
                    <a:cubicBezTo>
                      <a:pt x="2144712" y="1702803"/>
                      <a:pt x="2132665" y="1707793"/>
                      <a:pt x="2120104" y="1707793"/>
                    </a:cubicBezTo>
                    <a:lnTo>
                      <a:pt x="47363" y="1707793"/>
                    </a:lnTo>
                    <a:cubicBezTo>
                      <a:pt x="21205" y="1707793"/>
                      <a:pt x="0" y="1686588"/>
                      <a:pt x="0" y="1660430"/>
                    </a:cubicBezTo>
                    <a:lnTo>
                      <a:pt x="0" y="47363"/>
                    </a:lnTo>
                    <a:cubicBezTo>
                      <a:pt x="0" y="21205"/>
                      <a:pt x="21205" y="0"/>
                      <a:pt x="473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082C6"/>
                </a:solidFill>
                <a:prstDash val="solid"/>
                <a:round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2167467" cy="17458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591986" y="4719538"/>
              <a:ext cx="6787491" cy="7081706"/>
              <a:chOff x="0" y="0"/>
              <a:chExt cx="1793886" cy="187164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793886" cy="1871645"/>
              </a:xfrm>
              <a:custGeom>
                <a:avLst/>
                <a:gdLst/>
                <a:ahLst/>
                <a:cxnLst/>
                <a:rect l="l" t="t" r="r" b="b"/>
                <a:pathLst>
                  <a:path w="1793886" h="1871645">
                    <a:moveTo>
                      <a:pt x="57226" y="0"/>
                    </a:moveTo>
                    <a:lnTo>
                      <a:pt x="1736660" y="0"/>
                    </a:lnTo>
                    <a:cubicBezTo>
                      <a:pt x="1768265" y="0"/>
                      <a:pt x="1793886" y="25621"/>
                      <a:pt x="1793886" y="57226"/>
                    </a:cubicBezTo>
                    <a:lnTo>
                      <a:pt x="1793886" y="1814419"/>
                    </a:lnTo>
                    <a:cubicBezTo>
                      <a:pt x="1793886" y="1829596"/>
                      <a:pt x="1787857" y="1844152"/>
                      <a:pt x="1777125" y="1854884"/>
                    </a:cubicBezTo>
                    <a:cubicBezTo>
                      <a:pt x="1766393" y="1865616"/>
                      <a:pt x="1751837" y="1871645"/>
                      <a:pt x="1736660" y="1871645"/>
                    </a:cubicBezTo>
                    <a:lnTo>
                      <a:pt x="57226" y="1871645"/>
                    </a:lnTo>
                    <a:cubicBezTo>
                      <a:pt x="42049" y="1871645"/>
                      <a:pt x="27493" y="1865616"/>
                      <a:pt x="16761" y="1854884"/>
                    </a:cubicBezTo>
                    <a:cubicBezTo>
                      <a:pt x="6029" y="1844152"/>
                      <a:pt x="0" y="1829596"/>
                      <a:pt x="0" y="1814419"/>
                    </a:cubicBezTo>
                    <a:lnTo>
                      <a:pt x="0" y="57226"/>
                    </a:lnTo>
                    <a:cubicBezTo>
                      <a:pt x="0" y="42049"/>
                      <a:pt x="6029" y="27493"/>
                      <a:pt x="16761" y="16761"/>
                    </a:cubicBezTo>
                    <a:cubicBezTo>
                      <a:pt x="27493" y="6029"/>
                      <a:pt x="42049" y="0"/>
                      <a:pt x="5722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FA9352"/>
                </a:solidFill>
                <a:prstDash val="solid"/>
                <a:round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1793886" cy="19097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0" y="0"/>
              <a:ext cx="6787491" cy="7081706"/>
              <a:chOff x="0" y="0"/>
              <a:chExt cx="1793886" cy="187164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793886" cy="1871645"/>
              </a:xfrm>
              <a:custGeom>
                <a:avLst/>
                <a:gdLst/>
                <a:ahLst/>
                <a:cxnLst/>
                <a:rect l="l" t="t" r="r" b="b"/>
                <a:pathLst>
                  <a:path w="1793886" h="1871645">
                    <a:moveTo>
                      <a:pt x="57226" y="0"/>
                    </a:moveTo>
                    <a:lnTo>
                      <a:pt x="1736660" y="0"/>
                    </a:lnTo>
                    <a:cubicBezTo>
                      <a:pt x="1768265" y="0"/>
                      <a:pt x="1793886" y="25621"/>
                      <a:pt x="1793886" y="57226"/>
                    </a:cubicBezTo>
                    <a:lnTo>
                      <a:pt x="1793886" y="1814419"/>
                    </a:lnTo>
                    <a:cubicBezTo>
                      <a:pt x="1793886" y="1829596"/>
                      <a:pt x="1787857" y="1844152"/>
                      <a:pt x="1777125" y="1854884"/>
                    </a:cubicBezTo>
                    <a:cubicBezTo>
                      <a:pt x="1766393" y="1865616"/>
                      <a:pt x="1751837" y="1871645"/>
                      <a:pt x="1736660" y="1871645"/>
                    </a:cubicBezTo>
                    <a:lnTo>
                      <a:pt x="57226" y="1871645"/>
                    </a:lnTo>
                    <a:cubicBezTo>
                      <a:pt x="42049" y="1871645"/>
                      <a:pt x="27493" y="1865616"/>
                      <a:pt x="16761" y="1854884"/>
                    </a:cubicBezTo>
                    <a:cubicBezTo>
                      <a:pt x="6029" y="1844152"/>
                      <a:pt x="0" y="1829596"/>
                      <a:pt x="0" y="1814419"/>
                    </a:cubicBezTo>
                    <a:lnTo>
                      <a:pt x="0" y="57226"/>
                    </a:lnTo>
                    <a:cubicBezTo>
                      <a:pt x="0" y="42049"/>
                      <a:pt x="6029" y="27493"/>
                      <a:pt x="16761" y="16761"/>
                    </a:cubicBezTo>
                    <a:cubicBezTo>
                      <a:pt x="27493" y="6029"/>
                      <a:pt x="42049" y="0"/>
                      <a:pt x="5722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03989E"/>
                </a:solidFill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1793886" cy="19097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6"/>
                  </a:lnSpc>
                </a:pPr>
                <a:endParaRPr/>
              </a:p>
            </p:txBody>
          </p:sp>
        </p:grpSp>
      </p:grpSp>
      <p:sp>
        <p:nvSpPr>
          <p:cNvPr id="14" name="Freeform 14"/>
          <p:cNvSpPr/>
          <p:nvPr/>
        </p:nvSpPr>
        <p:spPr>
          <a:xfrm>
            <a:off x="1028700" y="9030098"/>
            <a:ext cx="2048030" cy="750740"/>
          </a:xfrm>
          <a:custGeom>
            <a:avLst/>
            <a:gdLst/>
            <a:ahLst/>
            <a:cxnLst/>
            <a:rect l="l" t="t" r="r" b="b"/>
            <a:pathLst>
              <a:path w="2048030" h="750740">
                <a:moveTo>
                  <a:pt x="0" y="0"/>
                </a:moveTo>
                <a:lnTo>
                  <a:pt x="2048030" y="0"/>
                </a:lnTo>
                <a:lnTo>
                  <a:pt x="2048030" y="750741"/>
                </a:lnTo>
                <a:lnTo>
                  <a:pt x="0" y="7507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24034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6f1640-4d17-423e-b3dc-b31c827a9e67">
      <Terms xmlns="http://schemas.microsoft.com/office/infopath/2007/PartnerControls"/>
    </lcf76f155ced4ddcb4097134ff3c332f>
    <TaxCatchAll xmlns="b7465507-ed39-44f7-b27e-edf0fc3600e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B6A9EBC01CEF943947A68EE057D3CDF" ma:contentTypeVersion="18" ma:contentTypeDescription="Crie um novo documento." ma:contentTypeScope="" ma:versionID="4dc134be9fbf978c8fbcc8c0346a598e">
  <xsd:schema xmlns:xsd="http://www.w3.org/2001/XMLSchema" xmlns:xs="http://www.w3.org/2001/XMLSchema" xmlns:p="http://schemas.microsoft.com/office/2006/metadata/properties" xmlns:ns2="8d6f1640-4d17-423e-b3dc-b31c827a9e67" xmlns:ns3="b7465507-ed39-44f7-b27e-edf0fc3600e1" targetNamespace="http://schemas.microsoft.com/office/2006/metadata/properties" ma:root="true" ma:fieldsID="acbbb6625569f4479b0fab351b644601" ns2:_="" ns3:_="">
    <xsd:import namespace="8d6f1640-4d17-423e-b3dc-b31c827a9e67"/>
    <xsd:import namespace="b7465507-ed39-44f7-b27e-edf0fc3600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6f1640-4d17-423e-b3dc-b31c827a9e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cc2251a4-284b-4299-a75e-b536127868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465507-ed39-44f7-b27e-edf0fc3600e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be12f01-79ed-4051-98e9-1cb0cccc255a}" ma:internalName="TaxCatchAll" ma:showField="CatchAllData" ma:web="b7465507-ed39-44f7-b27e-edf0fc3600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2A220E-3C15-45AF-AFFC-43EB19F291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DD0DFE-5894-4D6C-965A-2C5C8935F82B}">
  <ds:schemaRefs>
    <ds:schemaRef ds:uri="8d6f1640-4d17-423e-b3dc-b31c827a9e67"/>
    <ds:schemaRef ds:uri="b7465507-ed39-44f7-b27e-edf0fc3600e1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0A7BD05-D6DB-4655-B1A9-59B33A8D9FFD}">
  <ds:schemaRefs>
    <ds:schemaRef ds:uri="8d6f1640-4d17-423e-b3dc-b31c827a9e67"/>
    <ds:schemaRef ds:uri="b7465507-ed39-44f7-b27e-edf0fc3600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Personalizar</PresentationFormat>
  <Slides>34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SEGES - modelo_ppt </dc:title>
  <cp:revision>5</cp:revision>
  <dcterms:created xsi:type="dcterms:W3CDTF">2006-08-16T00:00:00Z</dcterms:created>
  <dcterms:modified xsi:type="dcterms:W3CDTF">2025-01-29T15:28:43Z</dcterms:modified>
  <dc:identifier>DAFnlZwKPgA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0x0101005B6A9EBC01CEF943947A68EE057D3CDF</vt:lpwstr>
  </property>
  <property fmtid="{D5CDD505-2E9C-101B-9397-08002B2CF9AE}" pid="3" name="MediaServiceImageTags">
    <vt:lpwstr/>
  </property>
</Properties>
</file>